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7556500" cy="10693400"/>
  <p:notesSz cx="7556500" cy="106934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72" d="100"/>
          <a:sy n="72" d="100"/>
        </p:scale>
        <p:origin x="306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825" y="427736"/>
            <a:ext cx="680085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a:t>
            </a:fld>
            <a:endParaRPr lang="en-US"/>
          </a:p>
        </p:txBody>
      </p:sp>
      <p:sp>
        <p:nvSpPr>
          <p:cNvPr id="6" name="Holder 6"/>
          <p:cNvSpPr>
            <a:spLocks noGrp="1"/>
          </p:cNvSpPr>
          <p:nvPr>
            <p:ph type="sldNum" sz="quarter" idx="7"/>
          </p:nvPr>
        </p:nvSpPr>
        <p:spPr>
          <a:xfrm>
            <a:off x="3497579" y="10061553"/>
            <a:ext cx="217804" cy="196850"/>
          </a:xfrm>
          <a:prstGeom prst="rect">
            <a:avLst/>
          </a:prstGeom>
        </p:spPr>
        <p:txBody>
          <a:bodyPr wrap="square" lIns="0" tIns="0" rIns="0" bIns="0">
            <a:spAutoFit/>
          </a:bodyPr>
          <a:lstStyle>
            <a:lvl1pPr>
              <a:defRPr sz="1100" b="0" i="0">
                <a:solidFill>
                  <a:schemeClr val="tx1"/>
                </a:solidFill>
                <a:latin typeface="Carlito"/>
                <a:cs typeface="Carlito"/>
              </a:defRPr>
            </a:lvl1pPr>
          </a:lstStyle>
          <a:p>
            <a:pPr marL="38100">
              <a:lnSpc>
                <a:spcPct val="100000"/>
              </a:lnSpc>
              <a:spcBef>
                <a:spcPts val="5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9742" y="481203"/>
            <a:ext cx="5788319" cy="69912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01572" y="5159755"/>
            <a:ext cx="3580129" cy="1226820"/>
          </a:xfrm>
          <a:prstGeom prst="rect">
            <a:avLst/>
          </a:prstGeom>
        </p:spPr>
        <p:txBody>
          <a:bodyPr vert="horz" wrap="square" lIns="0" tIns="12700" rIns="0" bIns="0" rtlCol="0">
            <a:spAutoFit/>
          </a:bodyPr>
          <a:lstStyle/>
          <a:p>
            <a:pPr marL="12700" marR="5080">
              <a:lnSpc>
                <a:spcPct val="109400"/>
              </a:lnSpc>
              <a:spcBef>
                <a:spcPts val="100"/>
              </a:spcBef>
            </a:pPr>
            <a:r>
              <a:rPr sz="3600" spc="-5" dirty="0">
                <a:solidFill>
                  <a:srgbClr val="24B4CC"/>
                </a:solidFill>
                <a:latin typeface="Carlito"/>
                <a:cs typeface="Carlito"/>
              </a:rPr>
              <a:t>PANORAMA</a:t>
            </a:r>
            <a:r>
              <a:rPr sz="3600" spc="-65" dirty="0">
                <a:solidFill>
                  <a:srgbClr val="24B4CC"/>
                </a:solidFill>
                <a:latin typeface="Carlito"/>
                <a:cs typeface="Carlito"/>
              </a:rPr>
              <a:t> </a:t>
            </a:r>
            <a:r>
              <a:rPr sz="3600" spc="-5" dirty="0">
                <a:solidFill>
                  <a:srgbClr val="24B4CC"/>
                </a:solidFill>
                <a:latin typeface="Carlito"/>
                <a:cs typeface="Carlito"/>
              </a:rPr>
              <a:t>USERS  GUIDE</a:t>
            </a:r>
            <a:endParaRPr sz="3600">
              <a:latin typeface="Carlito"/>
              <a:cs typeface="Carlito"/>
            </a:endParaRPr>
          </a:p>
        </p:txBody>
      </p:sp>
      <p:sp>
        <p:nvSpPr>
          <p:cNvPr id="4" name="object 4"/>
          <p:cNvSpPr/>
          <p:nvPr/>
        </p:nvSpPr>
        <p:spPr>
          <a:xfrm>
            <a:off x="1479207" y="6804596"/>
            <a:ext cx="5236845" cy="676275"/>
          </a:xfrm>
          <a:custGeom>
            <a:avLst/>
            <a:gdLst/>
            <a:ahLst/>
            <a:cxnLst/>
            <a:rect l="l" t="t" r="r" b="b"/>
            <a:pathLst>
              <a:path w="5236845" h="676275">
                <a:moveTo>
                  <a:pt x="5236552" y="0"/>
                </a:moveTo>
                <a:lnTo>
                  <a:pt x="5182408" y="17857"/>
                </a:lnTo>
                <a:lnTo>
                  <a:pt x="5128330" y="35378"/>
                </a:lnTo>
                <a:lnTo>
                  <a:pt x="5074321" y="52566"/>
                </a:lnTo>
                <a:lnTo>
                  <a:pt x="5020384" y="69424"/>
                </a:lnTo>
                <a:lnTo>
                  <a:pt x="4966520" y="85953"/>
                </a:lnTo>
                <a:lnTo>
                  <a:pt x="4912733" y="102156"/>
                </a:lnTo>
                <a:lnTo>
                  <a:pt x="4859024" y="118037"/>
                </a:lnTo>
                <a:lnTo>
                  <a:pt x="4805395" y="133597"/>
                </a:lnTo>
                <a:lnTo>
                  <a:pt x="4751850" y="148839"/>
                </a:lnTo>
                <a:lnTo>
                  <a:pt x="4698390" y="163767"/>
                </a:lnTo>
                <a:lnTo>
                  <a:pt x="4645018" y="178382"/>
                </a:lnTo>
                <a:lnTo>
                  <a:pt x="4591735" y="192687"/>
                </a:lnTo>
                <a:lnTo>
                  <a:pt x="4538546" y="206685"/>
                </a:lnTo>
                <a:lnTo>
                  <a:pt x="4485451" y="220378"/>
                </a:lnTo>
                <a:lnTo>
                  <a:pt x="4432453" y="233770"/>
                </a:lnTo>
                <a:lnTo>
                  <a:pt x="4379554" y="246862"/>
                </a:lnTo>
                <a:lnTo>
                  <a:pt x="4326757" y="259657"/>
                </a:lnTo>
                <a:lnTo>
                  <a:pt x="4274064" y="272159"/>
                </a:lnTo>
                <a:lnTo>
                  <a:pt x="4221478" y="284368"/>
                </a:lnTo>
                <a:lnTo>
                  <a:pt x="4169000" y="296289"/>
                </a:lnTo>
                <a:lnTo>
                  <a:pt x="4064380" y="319275"/>
                </a:lnTo>
                <a:lnTo>
                  <a:pt x="3960222" y="341137"/>
                </a:lnTo>
                <a:lnTo>
                  <a:pt x="3856546" y="361896"/>
                </a:lnTo>
                <a:lnTo>
                  <a:pt x="3753370" y="381573"/>
                </a:lnTo>
                <a:lnTo>
                  <a:pt x="3650713" y="400189"/>
                </a:lnTo>
                <a:lnTo>
                  <a:pt x="3548594" y="417764"/>
                </a:lnTo>
                <a:lnTo>
                  <a:pt x="3447030" y="434321"/>
                </a:lnTo>
                <a:lnTo>
                  <a:pt x="3346041" y="449880"/>
                </a:lnTo>
                <a:lnTo>
                  <a:pt x="3245645" y="464461"/>
                </a:lnTo>
                <a:lnTo>
                  <a:pt x="3145862" y="478087"/>
                </a:lnTo>
                <a:lnTo>
                  <a:pt x="3046709" y="490777"/>
                </a:lnTo>
                <a:lnTo>
                  <a:pt x="2948205" y="502552"/>
                </a:lnTo>
                <a:lnTo>
                  <a:pt x="2850369" y="513435"/>
                </a:lnTo>
                <a:lnTo>
                  <a:pt x="2753220" y="523445"/>
                </a:lnTo>
                <a:lnTo>
                  <a:pt x="2656776" y="532605"/>
                </a:lnTo>
                <a:lnTo>
                  <a:pt x="2561056" y="540933"/>
                </a:lnTo>
                <a:lnTo>
                  <a:pt x="2466078" y="548453"/>
                </a:lnTo>
                <a:lnTo>
                  <a:pt x="2371862" y="555184"/>
                </a:lnTo>
                <a:lnTo>
                  <a:pt x="2278425" y="561147"/>
                </a:lnTo>
                <a:lnTo>
                  <a:pt x="2185787" y="566365"/>
                </a:lnTo>
                <a:lnTo>
                  <a:pt x="2093966" y="570856"/>
                </a:lnTo>
                <a:lnTo>
                  <a:pt x="2002981" y="574644"/>
                </a:lnTo>
                <a:lnTo>
                  <a:pt x="1912850" y="577747"/>
                </a:lnTo>
                <a:lnTo>
                  <a:pt x="1823593" y="580189"/>
                </a:lnTo>
                <a:lnTo>
                  <a:pt x="1735227" y="581988"/>
                </a:lnTo>
                <a:lnTo>
                  <a:pt x="1647771" y="583168"/>
                </a:lnTo>
                <a:lnTo>
                  <a:pt x="1561244" y="583747"/>
                </a:lnTo>
                <a:lnTo>
                  <a:pt x="1460738" y="583683"/>
                </a:lnTo>
                <a:lnTo>
                  <a:pt x="1403550" y="583281"/>
                </a:lnTo>
                <a:lnTo>
                  <a:pt x="1346781" y="582620"/>
                </a:lnTo>
                <a:lnTo>
                  <a:pt x="1234526" y="580547"/>
                </a:lnTo>
                <a:lnTo>
                  <a:pt x="1124035" y="577517"/>
                </a:lnTo>
                <a:lnTo>
                  <a:pt x="1015370" y="573586"/>
                </a:lnTo>
                <a:lnTo>
                  <a:pt x="908590" y="568808"/>
                </a:lnTo>
                <a:lnTo>
                  <a:pt x="803759" y="563238"/>
                </a:lnTo>
                <a:lnTo>
                  <a:pt x="700936" y="556931"/>
                </a:lnTo>
                <a:lnTo>
                  <a:pt x="600184" y="549941"/>
                </a:lnTo>
                <a:lnTo>
                  <a:pt x="501564" y="542322"/>
                </a:lnTo>
                <a:lnTo>
                  <a:pt x="405137" y="534130"/>
                </a:lnTo>
                <a:lnTo>
                  <a:pt x="310964" y="525418"/>
                </a:lnTo>
                <a:lnTo>
                  <a:pt x="219107" y="516242"/>
                </a:lnTo>
                <a:lnTo>
                  <a:pt x="129628" y="506657"/>
                </a:lnTo>
                <a:lnTo>
                  <a:pt x="42586" y="496716"/>
                </a:lnTo>
                <a:lnTo>
                  <a:pt x="0" y="491629"/>
                </a:lnTo>
                <a:lnTo>
                  <a:pt x="80560" y="505782"/>
                </a:lnTo>
                <a:lnTo>
                  <a:pt x="163323" y="519632"/>
                </a:lnTo>
                <a:lnTo>
                  <a:pt x="248254" y="533141"/>
                </a:lnTo>
                <a:lnTo>
                  <a:pt x="335315" y="546274"/>
                </a:lnTo>
                <a:lnTo>
                  <a:pt x="424469" y="558992"/>
                </a:lnTo>
                <a:lnTo>
                  <a:pt x="515681" y="571259"/>
                </a:lnTo>
                <a:lnTo>
                  <a:pt x="608914" y="583037"/>
                </a:lnTo>
                <a:lnTo>
                  <a:pt x="704132" y="594290"/>
                </a:lnTo>
                <a:lnTo>
                  <a:pt x="801298" y="604980"/>
                </a:lnTo>
                <a:lnTo>
                  <a:pt x="900375" y="615070"/>
                </a:lnTo>
                <a:lnTo>
                  <a:pt x="1001327" y="624523"/>
                </a:lnTo>
                <a:lnTo>
                  <a:pt x="1104118" y="633302"/>
                </a:lnTo>
                <a:lnTo>
                  <a:pt x="1208711" y="641371"/>
                </a:lnTo>
                <a:lnTo>
                  <a:pt x="1315070" y="648690"/>
                </a:lnTo>
                <a:lnTo>
                  <a:pt x="1423158" y="655225"/>
                </a:lnTo>
                <a:lnTo>
                  <a:pt x="1532939" y="660937"/>
                </a:lnTo>
                <a:lnTo>
                  <a:pt x="1644376" y="665790"/>
                </a:lnTo>
                <a:lnTo>
                  <a:pt x="1757433" y="669746"/>
                </a:lnTo>
                <a:lnTo>
                  <a:pt x="1872073" y="672768"/>
                </a:lnTo>
                <a:lnTo>
                  <a:pt x="1929976" y="673917"/>
                </a:lnTo>
                <a:lnTo>
                  <a:pt x="1988261" y="674819"/>
                </a:lnTo>
                <a:lnTo>
                  <a:pt x="2046923" y="675469"/>
                </a:lnTo>
                <a:lnTo>
                  <a:pt x="2105958" y="675863"/>
                </a:lnTo>
                <a:lnTo>
                  <a:pt x="2210863" y="675912"/>
                </a:lnTo>
                <a:lnTo>
                  <a:pt x="2302482" y="675241"/>
                </a:lnTo>
                <a:lnTo>
                  <a:pt x="2394909" y="673880"/>
                </a:lnTo>
                <a:lnTo>
                  <a:pt x="2488124" y="671809"/>
                </a:lnTo>
                <a:lnTo>
                  <a:pt x="2582110" y="669010"/>
                </a:lnTo>
                <a:lnTo>
                  <a:pt x="2676849" y="665463"/>
                </a:lnTo>
                <a:lnTo>
                  <a:pt x="2772322" y="661147"/>
                </a:lnTo>
                <a:lnTo>
                  <a:pt x="2868512" y="656044"/>
                </a:lnTo>
                <a:lnTo>
                  <a:pt x="2965399" y="650135"/>
                </a:lnTo>
                <a:lnTo>
                  <a:pt x="3062966" y="643399"/>
                </a:lnTo>
                <a:lnTo>
                  <a:pt x="3161194" y="635817"/>
                </a:lnTo>
                <a:lnTo>
                  <a:pt x="3260065" y="627370"/>
                </a:lnTo>
                <a:lnTo>
                  <a:pt x="3359561" y="618038"/>
                </a:lnTo>
                <a:lnTo>
                  <a:pt x="3459664" y="607802"/>
                </a:lnTo>
                <a:lnTo>
                  <a:pt x="3560356" y="596642"/>
                </a:lnTo>
                <a:lnTo>
                  <a:pt x="3661617" y="584539"/>
                </a:lnTo>
                <a:lnTo>
                  <a:pt x="3763430" y="571473"/>
                </a:lnTo>
                <a:lnTo>
                  <a:pt x="3865777" y="557424"/>
                </a:lnTo>
                <a:lnTo>
                  <a:pt x="3968640" y="542374"/>
                </a:lnTo>
                <a:lnTo>
                  <a:pt x="4072000" y="526303"/>
                </a:lnTo>
                <a:lnTo>
                  <a:pt x="4175838" y="509191"/>
                </a:lnTo>
                <a:lnTo>
                  <a:pt x="4280137" y="491019"/>
                </a:lnTo>
                <a:lnTo>
                  <a:pt x="4384879" y="471767"/>
                </a:lnTo>
                <a:lnTo>
                  <a:pt x="4490045" y="451416"/>
                </a:lnTo>
                <a:lnTo>
                  <a:pt x="4542782" y="440822"/>
                </a:lnTo>
                <a:lnTo>
                  <a:pt x="4595617" y="429946"/>
                </a:lnTo>
                <a:lnTo>
                  <a:pt x="4648550" y="418785"/>
                </a:lnTo>
                <a:lnTo>
                  <a:pt x="4701577" y="407338"/>
                </a:lnTo>
                <a:lnTo>
                  <a:pt x="4754696" y="395601"/>
                </a:lnTo>
                <a:lnTo>
                  <a:pt x="4807906" y="383572"/>
                </a:lnTo>
                <a:lnTo>
                  <a:pt x="4861203" y="371249"/>
                </a:lnTo>
                <a:lnTo>
                  <a:pt x="4914586" y="358629"/>
                </a:lnTo>
                <a:lnTo>
                  <a:pt x="4968053" y="345710"/>
                </a:lnTo>
                <a:lnTo>
                  <a:pt x="5021600" y="332489"/>
                </a:lnTo>
                <a:lnTo>
                  <a:pt x="5075226" y="318965"/>
                </a:lnTo>
                <a:lnTo>
                  <a:pt x="5128928" y="305133"/>
                </a:lnTo>
                <a:lnTo>
                  <a:pt x="5182704" y="290993"/>
                </a:lnTo>
                <a:lnTo>
                  <a:pt x="5236552" y="276542"/>
                </a:lnTo>
                <a:lnTo>
                  <a:pt x="5236552" y="0"/>
                </a:lnTo>
                <a:close/>
              </a:path>
            </a:pathLst>
          </a:custGeom>
          <a:solidFill>
            <a:srgbClr val="FFFFFF">
              <a:alpha val="30198"/>
            </a:srgbClr>
          </a:solidFill>
        </p:spPr>
        <p:txBody>
          <a:bodyPr wrap="square" lIns="0" tIns="0" rIns="0" bIns="0" rtlCol="0"/>
          <a:lstStyle/>
          <a:p>
            <a:endParaRPr/>
          </a:p>
        </p:txBody>
      </p:sp>
      <p:sp>
        <p:nvSpPr>
          <p:cNvPr id="5" name="object 5"/>
          <p:cNvSpPr txBox="1"/>
          <p:nvPr/>
        </p:nvSpPr>
        <p:spPr>
          <a:xfrm>
            <a:off x="1575308" y="8457692"/>
            <a:ext cx="1915160" cy="238125"/>
          </a:xfrm>
          <a:prstGeom prst="rect">
            <a:avLst/>
          </a:prstGeom>
        </p:spPr>
        <p:txBody>
          <a:bodyPr vert="horz" wrap="square" lIns="0" tIns="11430" rIns="0" bIns="0" rtlCol="0">
            <a:spAutoFit/>
          </a:bodyPr>
          <a:lstStyle/>
          <a:p>
            <a:pPr marL="12700">
              <a:lnSpc>
                <a:spcPct val="100000"/>
              </a:lnSpc>
              <a:spcBef>
                <a:spcPts val="90"/>
              </a:spcBef>
            </a:pPr>
            <a:r>
              <a:rPr sz="1400" spc="-5" dirty="0">
                <a:solidFill>
                  <a:srgbClr val="4472C4"/>
                </a:solidFill>
                <a:latin typeface="Carlito"/>
                <a:cs typeface="Carlito"/>
              </a:rPr>
              <a:t>PANORAMA USERS</a:t>
            </a:r>
            <a:r>
              <a:rPr sz="1400" spc="-45" dirty="0">
                <a:solidFill>
                  <a:srgbClr val="4472C4"/>
                </a:solidFill>
                <a:latin typeface="Carlito"/>
                <a:cs typeface="Carlito"/>
              </a:rPr>
              <a:t> </a:t>
            </a:r>
            <a:r>
              <a:rPr sz="1400" spc="-5" dirty="0">
                <a:solidFill>
                  <a:srgbClr val="4472C4"/>
                </a:solidFill>
                <a:latin typeface="Carlito"/>
                <a:cs typeface="Carlito"/>
              </a:rPr>
              <a:t>GUIDE</a:t>
            </a:r>
            <a:endParaRPr sz="1400">
              <a:latin typeface="Carlito"/>
              <a:cs typeface="Carlito"/>
            </a:endParaRPr>
          </a:p>
        </p:txBody>
      </p:sp>
      <p:sp>
        <p:nvSpPr>
          <p:cNvPr id="6" name="object 6"/>
          <p:cNvSpPr txBox="1"/>
          <p:nvPr/>
        </p:nvSpPr>
        <p:spPr>
          <a:xfrm>
            <a:off x="1575308" y="9609835"/>
            <a:ext cx="2325370" cy="164465"/>
          </a:xfrm>
          <a:prstGeom prst="rect">
            <a:avLst/>
          </a:prstGeom>
        </p:spPr>
        <p:txBody>
          <a:bodyPr vert="horz" wrap="square" lIns="0" tIns="13970" rIns="0" bIns="0" rtlCol="0">
            <a:spAutoFit/>
          </a:bodyPr>
          <a:lstStyle/>
          <a:p>
            <a:pPr marL="12700">
              <a:lnSpc>
                <a:spcPct val="100000"/>
              </a:lnSpc>
              <a:spcBef>
                <a:spcPts val="110"/>
              </a:spcBef>
            </a:pPr>
            <a:r>
              <a:rPr sz="900" spc="-5" dirty="0">
                <a:solidFill>
                  <a:srgbClr val="7F7F7F"/>
                </a:solidFill>
                <a:latin typeface="Carlito"/>
                <a:cs typeface="Carlito"/>
              </a:rPr>
              <a:t>THE KEY TALENT |C/ Velázquez 47, </a:t>
            </a:r>
            <a:r>
              <a:rPr sz="900" spc="5" dirty="0">
                <a:solidFill>
                  <a:srgbClr val="7F7F7F"/>
                </a:solidFill>
                <a:latin typeface="Carlito"/>
                <a:cs typeface="Carlito"/>
              </a:rPr>
              <a:t>7 </a:t>
            </a:r>
            <a:r>
              <a:rPr sz="900" spc="-5" dirty="0">
                <a:solidFill>
                  <a:srgbClr val="7F7F7F"/>
                </a:solidFill>
                <a:latin typeface="Carlito"/>
                <a:cs typeface="Carlito"/>
              </a:rPr>
              <a:t>izda,</a:t>
            </a:r>
            <a:r>
              <a:rPr sz="900" spc="-10" dirty="0">
                <a:solidFill>
                  <a:srgbClr val="7F7F7F"/>
                </a:solidFill>
                <a:latin typeface="Carlito"/>
                <a:cs typeface="Carlito"/>
              </a:rPr>
              <a:t> </a:t>
            </a:r>
            <a:r>
              <a:rPr sz="900" spc="-5" dirty="0">
                <a:solidFill>
                  <a:srgbClr val="7F7F7F"/>
                </a:solidFill>
                <a:latin typeface="Carlito"/>
                <a:cs typeface="Carlito"/>
              </a:rPr>
              <a:t>Madrid</a:t>
            </a:r>
            <a:endParaRPr sz="90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9</a:t>
            </a:r>
          </a:p>
        </p:txBody>
      </p:sp>
      <p:sp>
        <p:nvSpPr>
          <p:cNvPr id="2" name="object 2"/>
          <p:cNvSpPr txBox="1"/>
          <p:nvPr/>
        </p:nvSpPr>
        <p:spPr>
          <a:xfrm>
            <a:off x="901700" y="854376"/>
            <a:ext cx="5414645" cy="5279390"/>
          </a:xfrm>
          <a:prstGeom prst="rect">
            <a:avLst/>
          </a:prstGeom>
        </p:spPr>
        <p:txBody>
          <a:bodyPr vert="horz" wrap="square" lIns="0" tIns="51435" rIns="0" bIns="0" rtlCol="0">
            <a:spAutoFit/>
          </a:bodyPr>
          <a:lstStyle/>
          <a:p>
            <a:pPr marL="210820" indent="-198755">
              <a:lnSpc>
                <a:spcPct val="100000"/>
              </a:lnSpc>
              <a:spcBef>
                <a:spcPts val="405"/>
              </a:spcBef>
              <a:buAutoNum type="arabicPeriod" startAt="2"/>
              <a:tabLst>
                <a:tab pos="211454" algn="l"/>
              </a:tabLst>
            </a:pPr>
            <a:r>
              <a:rPr sz="1600" spc="-15" dirty="0">
                <a:solidFill>
                  <a:srgbClr val="2F5496"/>
                </a:solidFill>
                <a:latin typeface="Carlito"/>
                <a:cs typeface="Carlito"/>
              </a:rPr>
              <a:t>ACCESS </a:t>
            </a:r>
            <a:r>
              <a:rPr sz="1600" spc="-10" dirty="0">
                <a:solidFill>
                  <a:srgbClr val="2F5496"/>
                </a:solidFill>
                <a:latin typeface="Carlito"/>
                <a:cs typeface="Carlito"/>
              </a:rPr>
              <a:t>ROLES</a:t>
            </a:r>
            <a:endParaRPr sz="1600">
              <a:latin typeface="Carlito"/>
              <a:cs typeface="Carlito"/>
            </a:endParaRPr>
          </a:p>
          <a:p>
            <a:pPr marL="12700">
              <a:lnSpc>
                <a:spcPct val="100000"/>
              </a:lnSpc>
              <a:spcBef>
                <a:spcPts val="215"/>
              </a:spcBef>
            </a:pPr>
            <a:r>
              <a:rPr sz="1100" spc="-5" dirty="0">
                <a:latin typeface="Carlito"/>
                <a:cs typeface="Carlito"/>
              </a:rPr>
              <a:t>Panorama users are as</a:t>
            </a:r>
            <a:r>
              <a:rPr sz="1100" spc="-10" dirty="0">
                <a:latin typeface="Carlito"/>
                <a:cs typeface="Carlito"/>
              </a:rPr>
              <a:t> </a:t>
            </a:r>
            <a:r>
              <a:rPr sz="1100" spc="-5" dirty="0">
                <a:latin typeface="Carlito"/>
                <a:cs typeface="Carlito"/>
              </a:rPr>
              <a:t>follows:</a:t>
            </a:r>
            <a:endParaRPr sz="1100">
              <a:latin typeface="Carlito"/>
              <a:cs typeface="Carlito"/>
            </a:endParaRPr>
          </a:p>
          <a:p>
            <a:pPr marL="469900" marR="5080" lvl="1" indent="-228600" algn="just">
              <a:lnSpc>
                <a:spcPct val="109100"/>
              </a:lnSpc>
              <a:spcBef>
                <a:spcPts val="885"/>
              </a:spcBef>
              <a:buClr>
                <a:srgbClr val="4F81BD"/>
              </a:buClr>
              <a:buFont typeface="Symbol"/>
              <a:buChar char=""/>
              <a:tabLst>
                <a:tab pos="469900" algn="l"/>
              </a:tabLst>
            </a:pPr>
            <a:r>
              <a:rPr sz="1100" spc="-5" dirty="0">
                <a:solidFill>
                  <a:srgbClr val="0070C0"/>
                </a:solidFill>
                <a:latin typeface="Carlito"/>
                <a:cs typeface="Carlito"/>
              </a:rPr>
              <a:t>Partners: </a:t>
            </a:r>
            <a:r>
              <a:rPr sz="1100" spc="-5" dirty="0">
                <a:latin typeface="Carlito"/>
                <a:cs typeface="Carlito"/>
              </a:rPr>
              <a:t>these are the people in charge of helping customers both in the configuration  and the launching of projects to make them successful. They can also be part of the  evaluation process of </a:t>
            </a:r>
            <a:r>
              <a:rPr sz="1100" dirty="0">
                <a:latin typeface="Carlito"/>
                <a:cs typeface="Carlito"/>
              </a:rPr>
              <a:t>a </a:t>
            </a:r>
            <a:r>
              <a:rPr sz="1100" spc="-5" dirty="0">
                <a:latin typeface="Carlito"/>
                <a:cs typeface="Carlito"/>
              </a:rPr>
              <a:t>project, as well as being the delegated administrator of </a:t>
            </a:r>
            <a:r>
              <a:rPr sz="1100" dirty="0">
                <a:latin typeface="Carlito"/>
                <a:cs typeface="Carlito"/>
              </a:rPr>
              <a:t>a </a:t>
            </a:r>
            <a:r>
              <a:rPr sz="1100" spc="-5" dirty="0">
                <a:latin typeface="Carlito"/>
                <a:cs typeface="Carlito"/>
              </a:rPr>
              <a:t>given  customer's platform (having been previously authorized by the</a:t>
            </a:r>
            <a:r>
              <a:rPr sz="1100" spc="15" dirty="0">
                <a:latin typeface="Carlito"/>
                <a:cs typeface="Carlito"/>
              </a:rPr>
              <a:t> </a:t>
            </a:r>
            <a:r>
              <a:rPr sz="1100" spc="-5" dirty="0">
                <a:latin typeface="Carlito"/>
                <a:cs typeface="Carlito"/>
              </a:rPr>
              <a:t>customer).</a:t>
            </a:r>
            <a:endParaRPr sz="1100">
              <a:latin typeface="Carlito"/>
              <a:cs typeface="Carlito"/>
            </a:endParaRPr>
          </a:p>
          <a:p>
            <a:pPr marL="12700">
              <a:lnSpc>
                <a:spcPct val="100000"/>
              </a:lnSpc>
              <a:spcBef>
                <a:spcPts val="940"/>
              </a:spcBef>
            </a:pPr>
            <a:r>
              <a:rPr sz="1100" spc="-5" dirty="0">
                <a:solidFill>
                  <a:srgbClr val="0070C0"/>
                </a:solidFill>
                <a:latin typeface="Carlito"/>
                <a:cs typeface="Carlito"/>
              </a:rPr>
              <a:t>Panorama</a:t>
            </a:r>
            <a:r>
              <a:rPr sz="1100" spc="-10" dirty="0">
                <a:solidFill>
                  <a:srgbClr val="0070C0"/>
                </a:solidFill>
                <a:latin typeface="Carlito"/>
                <a:cs typeface="Carlito"/>
              </a:rPr>
              <a:t> </a:t>
            </a:r>
            <a:r>
              <a:rPr sz="1100" spc="-5" dirty="0">
                <a:solidFill>
                  <a:srgbClr val="0070C0"/>
                </a:solidFill>
                <a:latin typeface="Carlito"/>
                <a:cs typeface="Carlito"/>
              </a:rPr>
              <a:t>profiles</a:t>
            </a:r>
            <a:endParaRPr sz="1100">
              <a:latin typeface="Carlito"/>
              <a:cs typeface="Carlito"/>
            </a:endParaRPr>
          </a:p>
          <a:p>
            <a:pPr marL="469900" marR="6985" lvl="1" indent="-228600" algn="just">
              <a:lnSpc>
                <a:spcPct val="109100"/>
              </a:lnSpc>
              <a:spcBef>
                <a:spcPts val="885"/>
              </a:spcBef>
              <a:buClr>
                <a:srgbClr val="4F81BD"/>
              </a:buClr>
              <a:buFont typeface="Symbol"/>
              <a:buChar char=""/>
              <a:tabLst>
                <a:tab pos="469900" algn="l"/>
              </a:tabLst>
            </a:pPr>
            <a:r>
              <a:rPr sz="1100" spc="-5" dirty="0">
                <a:solidFill>
                  <a:srgbClr val="0070C0"/>
                </a:solidFill>
                <a:latin typeface="Carlito"/>
                <a:cs typeface="Carlito"/>
              </a:rPr>
              <a:t>Client</a:t>
            </a:r>
            <a:r>
              <a:rPr sz="1100" spc="-55" dirty="0">
                <a:solidFill>
                  <a:srgbClr val="0070C0"/>
                </a:solidFill>
                <a:latin typeface="Carlito"/>
                <a:cs typeface="Carlito"/>
              </a:rPr>
              <a:t> </a:t>
            </a:r>
            <a:r>
              <a:rPr sz="1100" spc="-5" dirty="0">
                <a:solidFill>
                  <a:srgbClr val="0070C0"/>
                </a:solidFill>
                <a:latin typeface="Carlito"/>
                <a:cs typeface="Carlito"/>
              </a:rPr>
              <a:t>Admin:</a:t>
            </a:r>
            <a:r>
              <a:rPr sz="1100" spc="-25" dirty="0">
                <a:solidFill>
                  <a:srgbClr val="0070C0"/>
                </a:solidFill>
                <a:latin typeface="Carlito"/>
                <a:cs typeface="Carlito"/>
              </a:rPr>
              <a:t> </a:t>
            </a:r>
            <a:r>
              <a:rPr sz="1100" spc="-5" dirty="0">
                <a:latin typeface="Carlito"/>
                <a:cs typeface="Carlito"/>
              </a:rPr>
              <a:t>is</a:t>
            </a:r>
            <a:r>
              <a:rPr sz="1100" spc="-5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person</a:t>
            </a:r>
            <a:r>
              <a:rPr sz="1100" spc="-45" dirty="0">
                <a:latin typeface="Carlito"/>
                <a:cs typeface="Carlito"/>
              </a:rPr>
              <a:t> </a:t>
            </a:r>
            <a:r>
              <a:rPr sz="1100" spc="-5" dirty="0">
                <a:latin typeface="Carlito"/>
                <a:cs typeface="Carlito"/>
              </a:rPr>
              <a:t>who</a:t>
            </a:r>
            <a:r>
              <a:rPr sz="1100" spc="-55" dirty="0">
                <a:latin typeface="Carlito"/>
                <a:cs typeface="Carlito"/>
              </a:rPr>
              <a:t> </a:t>
            </a:r>
            <a:r>
              <a:rPr sz="1100" spc="-5" dirty="0">
                <a:latin typeface="Carlito"/>
                <a:cs typeface="Carlito"/>
              </a:rPr>
              <a:t>administers</a:t>
            </a:r>
            <a:r>
              <a:rPr sz="1100" spc="-4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platform,</a:t>
            </a:r>
            <a:r>
              <a:rPr sz="1100" spc="-50" dirty="0">
                <a:latin typeface="Carlito"/>
                <a:cs typeface="Carlito"/>
              </a:rPr>
              <a:t> </a:t>
            </a:r>
            <a:r>
              <a:rPr sz="1100" spc="-5" dirty="0">
                <a:latin typeface="Carlito"/>
                <a:cs typeface="Carlito"/>
              </a:rPr>
              <a:t>with</a:t>
            </a:r>
            <a:r>
              <a:rPr sz="1100" spc="-5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capacity</a:t>
            </a:r>
            <a:r>
              <a:rPr sz="1100" spc="-50" dirty="0">
                <a:latin typeface="Carlito"/>
                <a:cs typeface="Carlito"/>
              </a:rPr>
              <a:t> </a:t>
            </a:r>
            <a:r>
              <a:rPr sz="1100" spc="-5" dirty="0">
                <a:latin typeface="Carlito"/>
                <a:cs typeface="Carlito"/>
              </a:rPr>
              <a:t>to</a:t>
            </a:r>
            <a:r>
              <a:rPr sz="1100" spc="-55" dirty="0">
                <a:latin typeface="Carlito"/>
                <a:cs typeface="Carlito"/>
              </a:rPr>
              <a:t> </a:t>
            </a:r>
            <a:r>
              <a:rPr sz="1100" spc="-5" dirty="0">
                <a:latin typeface="Carlito"/>
                <a:cs typeface="Carlito"/>
              </a:rPr>
              <a:t>configure  and integrate everything related to it: metadata (organization, manager, employee id,  function, department...), corporate image, own or third party tools, evaluation  variables,</a:t>
            </a:r>
            <a:r>
              <a:rPr sz="1100" spc="-10" dirty="0">
                <a:latin typeface="Carlito"/>
                <a:cs typeface="Carlito"/>
              </a:rPr>
              <a:t> </a:t>
            </a:r>
            <a:r>
              <a:rPr sz="1100" spc="-5" dirty="0">
                <a:latin typeface="Carlito"/>
                <a:cs typeface="Carlito"/>
              </a:rPr>
              <a:t>etc.</a:t>
            </a:r>
            <a:endParaRPr sz="1100">
              <a:latin typeface="Carlito"/>
              <a:cs typeface="Carlito"/>
            </a:endParaRPr>
          </a:p>
          <a:p>
            <a:pPr marL="469900" marR="6985" lvl="1" indent="-228600" algn="just">
              <a:lnSpc>
                <a:spcPct val="110000"/>
              </a:lnSpc>
              <a:spcBef>
                <a:spcPts val="60"/>
              </a:spcBef>
              <a:buClr>
                <a:srgbClr val="4F81BD"/>
              </a:buClr>
              <a:buFont typeface="Symbol"/>
              <a:buChar char=""/>
              <a:tabLst>
                <a:tab pos="469900" algn="l"/>
              </a:tabLst>
            </a:pPr>
            <a:r>
              <a:rPr sz="1100" spc="-5" dirty="0">
                <a:solidFill>
                  <a:srgbClr val="0070C0"/>
                </a:solidFill>
                <a:latin typeface="Carlito"/>
                <a:cs typeface="Carlito"/>
              </a:rPr>
              <a:t>Project Manager (PM): </a:t>
            </a:r>
            <a:r>
              <a:rPr sz="1100" spc="-5" dirty="0">
                <a:latin typeface="Carlito"/>
                <a:cs typeface="Carlito"/>
              </a:rPr>
              <a:t>responsible for the creation and administration of projects  within the platform, this profile will be assigned by the platform administrators to the  person in charge of configuring and launching the</a:t>
            </a:r>
            <a:r>
              <a:rPr sz="1100" spc="-10" dirty="0">
                <a:latin typeface="Carlito"/>
                <a:cs typeface="Carlito"/>
              </a:rPr>
              <a:t> </a:t>
            </a:r>
            <a:r>
              <a:rPr sz="1100" spc="-5" dirty="0">
                <a:latin typeface="Carlito"/>
                <a:cs typeface="Carlito"/>
              </a:rPr>
              <a:t>projects.</a:t>
            </a:r>
            <a:endParaRPr sz="1100">
              <a:latin typeface="Carlito"/>
              <a:cs typeface="Carlito"/>
            </a:endParaRPr>
          </a:p>
          <a:p>
            <a:pPr marL="469900" marR="6350" lvl="1" indent="-228600" algn="just">
              <a:lnSpc>
                <a:spcPct val="109500"/>
              </a:lnSpc>
              <a:spcBef>
                <a:spcPts val="65"/>
              </a:spcBef>
              <a:buClr>
                <a:srgbClr val="4F81BD"/>
              </a:buClr>
              <a:buFont typeface="Symbol"/>
              <a:buChar char=""/>
              <a:tabLst>
                <a:tab pos="469900" algn="l"/>
              </a:tabLst>
            </a:pPr>
            <a:r>
              <a:rPr sz="1100" spc="-5" dirty="0">
                <a:solidFill>
                  <a:srgbClr val="0070C0"/>
                </a:solidFill>
                <a:latin typeface="Carlito"/>
                <a:cs typeface="Carlito"/>
              </a:rPr>
              <a:t>Evaluator </a:t>
            </a:r>
            <a:r>
              <a:rPr sz="1100" dirty="0">
                <a:solidFill>
                  <a:srgbClr val="0070C0"/>
                </a:solidFill>
                <a:latin typeface="Carlito"/>
                <a:cs typeface="Carlito"/>
              </a:rPr>
              <a:t>/ </a:t>
            </a:r>
            <a:r>
              <a:rPr sz="1100" spc="-5" dirty="0">
                <a:solidFill>
                  <a:srgbClr val="0070C0"/>
                </a:solidFill>
                <a:latin typeface="Carlito"/>
                <a:cs typeface="Carlito"/>
              </a:rPr>
              <a:t>Assessor: </a:t>
            </a:r>
            <a:r>
              <a:rPr sz="1100" spc="-5" dirty="0">
                <a:latin typeface="Carlito"/>
                <a:cs typeface="Carlito"/>
              </a:rPr>
              <a:t>is the person in charge of evaluating the participants assigned to  him in the platform, this profile and assignments are provided by the </a:t>
            </a:r>
            <a:r>
              <a:rPr sz="1100" dirty="0">
                <a:latin typeface="Carlito"/>
                <a:cs typeface="Carlito"/>
              </a:rPr>
              <a:t>PM </a:t>
            </a:r>
            <a:r>
              <a:rPr sz="1100" spc="-5" dirty="0">
                <a:latin typeface="Carlito"/>
                <a:cs typeface="Carlito"/>
              </a:rPr>
              <a:t>responsible  for the Project. This person will be in charge of filling in and conducting interviews, as  well</a:t>
            </a:r>
            <a:r>
              <a:rPr sz="1100" spc="-25" dirty="0">
                <a:latin typeface="Carlito"/>
                <a:cs typeface="Carlito"/>
              </a:rPr>
              <a:t> </a:t>
            </a:r>
            <a:r>
              <a:rPr sz="1100" spc="-5" dirty="0">
                <a:latin typeface="Carlito"/>
                <a:cs typeface="Carlito"/>
              </a:rPr>
              <a:t>as</a:t>
            </a:r>
            <a:r>
              <a:rPr sz="1100" spc="-25" dirty="0">
                <a:latin typeface="Carlito"/>
                <a:cs typeface="Carlito"/>
              </a:rPr>
              <a:t> </a:t>
            </a:r>
            <a:r>
              <a:rPr sz="1100" spc="-5" dirty="0">
                <a:latin typeface="Carlito"/>
                <a:cs typeface="Carlito"/>
              </a:rPr>
              <a:t>filling</a:t>
            </a:r>
            <a:r>
              <a:rPr sz="1100" spc="-2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Results</a:t>
            </a:r>
            <a:r>
              <a:rPr sz="1100" spc="-25" dirty="0">
                <a:latin typeface="Carlito"/>
                <a:cs typeface="Carlito"/>
              </a:rPr>
              <a:t> </a:t>
            </a:r>
            <a:r>
              <a:rPr sz="1100" spc="-5" dirty="0">
                <a:latin typeface="Carlito"/>
                <a:cs typeface="Carlito"/>
              </a:rPr>
              <a:t>Report</a:t>
            </a:r>
            <a:r>
              <a:rPr sz="1100" spc="-25" dirty="0">
                <a:latin typeface="Carlito"/>
                <a:cs typeface="Carlito"/>
              </a:rPr>
              <a:t> </a:t>
            </a:r>
            <a:r>
              <a:rPr sz="1100" spc="-5" dirty="0">
                <a:latin typeface="Carlito"/>
                <a:cs typeface="Carlito"/>
              </a:rPr>
              <a:t>and</a:t>
            </a:r>
            <a:r>
              <a:rPr sz="1100" spc="-25" dirty="0">
                <a:latin typeface="Carlito"/>
                <a:cs typeface="Carlito"/>
              </a:rPr>
              <a:t> </a:t>
            </a:r>
            <a:r>
              <a:rPr sz="1100" spc="-5" dirty="0">
                <a:latin typeface="Carlito"/>
                <a:cs typeface="Carlito"/>
              </a:rPr>
              <a:t>finally</a:t>
            </a:r>
            <a:r>
              <a:rPr sz="1100" spc="-25" dirty="0">
                <a:latin typeface="Carlito"/>
                <a:cs typeface="Carlito"/>
              </a:rPr>
              <a:t> </a:t>
            </a:r>
            <a:r>
              <a:rPr sz="1100" spc="-5" dirty="0">
                <a:latin typeface="Carlito"/>
                <a:cs typeface="Carlito"/>
              </a:rPr>
              <a:t>conducting</a:t>
            </a:r>
            <a:r>
              <a:rPr sz="1100" spc="-25" dirty="0">
                <a:latin typeface="Carlito"/>
                <a:cs typeface="Carlito"/>
              </a:rPr>
              <a:t> </a:t>
            </a:r>
            <a:r>
              <a:rPr sz="1100" spc="-5" dirty="0">
                <a:latin typeface="Carlito"/>
                <a:cs typeface="Carlito"/>
              </a:rPr>
              <a:t>and</a:t>
            </a:r>
            <a:r>
              <a:rPr sz="1100" spc="-25" dirty="0">
                <a:latin typeface="Carlito"/>
                <a:cs typeface="Carlito"/>
              </a:rPr>
              <a:t> </a:t>
            </a:r>
            <a:r>
              <a:rPr sz="1100" spc="-5" dirty="0">
                <a:latin typeface="Carlito"/>
                <a:cs typeface="Carlito"/>
              </a:rPr>
              <a:t>filling</a:t>
            </a:r>
            <a:r>
              <a:rPr sz="1100" spc="-3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data</a:t>
            </a:r>
            <a:r>
              <a:rPr sz="1100" spc="-30" dirty="0">
                <a:latin typeface="Carlito"/>
                <a:cs typeface="Carlito"/>
              </a:rPr>
              <a:t> </a:t>
            </a:r>
            <a:r>
              <a:rPr sz="1100" spc="-5" dirty="0">
                <a:latin typeface="Carlito"/>
                <a:cs typeface="Carlito"/>
              </a:rPr>
              <a:t>from</a:t>
            </a:r>
            <a:r>
              <a:rPr sz="1100" spc="-25" dirty="0">
                <a:latin typeface="Carlito"/>
                <a:cs typeface="Carlito"/>
              </a:rPr>
              <a:t> </a:t>
            </a:r>
            <a:r>
              <a:rPr sz="1100" spc="-5" dirty="0">
                <a:latin typeface="Carlito"/>
                <a:cs typeface="Carlito"/>
              </a:rPr>
              <a:t>the  Commentary</a:t>
            </a:r>
            <a:r>
              <a:rPr sz="1100" spc="-10" dirty="0">
                <a:latin typeface="Carlito"/>
                <a:cs typeface="Carlito"/>
              </a:rPr>
              <a:t> </a:t>
            </a:r>
            <a:r>
              <a:rPr sz="1100" spc="-5" dirty="0">
                <a:latin typeface="Carlito"/>
                <a:cs typeface="Carlito"/>
              </a:rPr>
              <a:t>sessions.</a:t>
            </a:r>
            <a:endParaRPr sz="1100">
              <a:latin typeface="Carlito"/>
              <a:cs typeface="Carlito"/>
            </a:endParaRPr>
          </a:p>
          <a:p>
            <a:pPr marL="469900" marR="6985" lvl="1" indent="-228600" algn="just">
              <a:lnSpc>
                <a:spcPct val="110000"/>
              </a:lnSpc>
              <a:spcBef>
                <a:spcPts val="60"/>
              </a:spcBef>
              <a:buClr>
                <a:srgbClr val="4F81BD"/>
              </a:buClr>
              <a:buFont typeface="Symbol"/>
              <a:buChar char=""/>
              <a:tabLst>
                <a:tab pos="469900" algn="l"/>
              </a:tabLst>
            </a:pPr>
            <a:r>
              <a:rPr sz="1100" spc="-5" dirty="0">
                <a:solidFill>
                  <a:srgbClr val="0070C0"/>
                </a:solidFill>
                <a:latin typeface="Carlito"/>
                <a:cs typeface="Carlito"/>
              </a:rPr>
              <a:t>Participant: </a:t>
            </a:r>
            <a:r>
              <a:rPr sz="1100" spc="-5" dirty="0">
                <a:latin typeface="Carlito"/>
                <a:cs typeface="Carlito"/>
              </a:rPr>
              <a:t>These are the employees/candidates who are assigned to </a:t>
            </a:r>
            <a:r>
              <a:rPr sz="1100" dirty="0">
                <a:latin typeface="Carlito"/>
                <a:cs typeface="Carlito"/>
              </a:rPr>
              <a:t>a </a:t>
            </a:r>
            <a:r>
              <a:rPr sz="1100" spc="-5" dirty="0">
                <a:latin typeface="Carlito"/>
                <a:cs typeface="Carlito"/>
              </a:rPr>
              <a:t>Project. This  profile is provided by </a:t>
            </a:r>
            <a:r>
              <a:rPr sz="1100" dirty="0">
                <a:latin typeface="Carlito"/>
                <a:cs typeface="Carlito"/>
              </a:rPr>
              <a:t>the </a:t>
            </a:r>
            <a:r>
              <a:rPr sz="1100" spc="-5" dirty="0">
                <a:latin typeface="Carlito"/>
                <a:cs typeface="Carlito"/>
              </a:rPr>
              <a:t>Project Manager responsible for the Project to which they  have been</a:t>
            </a:r>
            <a:r>
              <a:rPr sz="1100" spc="-10" dirty="0">
                <a:latin typeface="Carlito"/>
                <a:cs typeface="Carlito"/>
              </a:rPr>
              <a:t> </a:t>
            </a:r>
            <a:r>
              <a:rPr sz="1100" spc="-5" dirty="0">
                <a:latin typeface="Carlito"/>
                <a:cs typeface="Carlito"/>
              </a:rPr>
              <a:t>assigned.</a:t>
            </a:r>
            <a:endParaRPr sz="1100">
              <a:latin typeface="Carlito"/>
              <a:cs typeface="Carlito"/>
            </a:endParaRPr>
          </a:p>
          <a:p>
            <a:pPr>
              <a:lnSpc>
                <a:spcPct val="100000"/>
              </a:lnSpc>
            </a:pPr>
            <a:endParaRPr sz="1300">
              <a:latin typeface="Carlito"/>
              <a:cs typeface="Carlito"/>
            </a:endParaRPr>
          </a:p>
          <a:p>
            <a:pPr>
              <a:lnSpc>
                <a:spcPct val="100000"/>
              </a:lnSpc>
            </a:pPr>
            <a:endParaRPr sz="1200">
              <a:latin typeface="Carlito"/>
              <a:cs typeface="Carlito"/>
            </a:endParaRPr>
          </a:p>
          <a:p>
            <a:pPr marL="12700" marR="7620">
              <a:lnSpc>
                <a:spcPct val="109100"/>
              </a:lnSpc>
            </a:pPr>
            <a:r>
              <a:rPr sz="1100" b="1" spc="-5" dirty="0">
                <a:latin typeface="Carlito"/>
                <a:cs typeface="Carlito"/>
              </a:rPr>
              <a:t>Next, </a:t>
            </a:r>
            <a:r>
              <a:rPr sz="1100" b="1" dirty="0">
                <a:latin typeface="Carlito"/>
                <a:cs typeface="Carlito"/>
              </a:rPr>
              <a:t>we </a:t>
            </a:r>
            <a:r>
              <a:rPr sz="1100" b="1" spc="-5" dirty="0">
                <a:latin typeface="Carlito"/>
                <a:cs typeface="Carlito"/>
              </a:rPr>
              <a:t>are going to define, in </a:t>
            </a:r>
            <a:r>
              <a:rPr sz="1100" b="1" dirty="0">
                <a:latin typeface="Carlito"/>
                <a:cs typeface="Carlito"/>
              </a:rPr>
              <a:t>a </a:t>
            </a:r>
            <a:r>
              <a:rPr sz="1100" b="1" spc="-5" dirty="0">
                <a:latin typeface="Carlito"/>
                <a:cs typeface="Carlito"/>
              </a:rPr>
              <a:t>more detailed way each of Panoramas modules, as well as  the actions that can be performed within them.</a:t>
            </a:r>
            <a:endParaRPr sz="11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6605117"/>
            <a:ext cx="5412740" cy="391160"/>
          </a:xfrm>
          <a:prstGeom prst="rect">
            <a:avLst/>
          </a:prstGeom>
        </p:spPr>
        <p:txBody>
          <a:bodyPr vert="horz" wrap="square" lIns="0" tIns="12700" rIns="0" bIns="0" rtlCol="0">
            <a:spAutoFit/>
          </a:bodyPr>
          <a:lstStyle/>
          <a:p>
            <a:pPr marL="12700" marR="5080">
              <a:lnSpc>
                <a:spcPct val="109100"/>
              </a:lnSpc>
              <a:spcBef>
                <a:spcPts val="100"/>
              </a:spcBef>
            </a:pPr>
            <a:r>
              <a:rPr sz="1100" spc="-5" dirty="0">
                <a:latin typeface="Carlito"/>
                <a:cs typeface="Carlito"/>
              </a:rPr>
              <a:t>Once we access the Administration Panel, we access </a:t>
            </a:r>
            <a:r>
              <a:rPr sz="1100" dirty="0">
                <a:latin typeface="Carlito"/>
                <a:cs typeface="Carlito"/>
              </a:rPr>
              <a:t>a </a:t>
            </a:r>
            <a:r>
              <a:rPr sz="1100" spc="-5" dirty="0">
                <a:latin typeface="Carlito"/>
                <a:cs typeface="Carlito"/>
              </a:rPr>
              <a:t>Menu where by clicking on each of the  options we can configure different types of data inputs for the</a:t>
            </a:r>
            <a:r>
              <a:rPr sz="1100" spc="10" dirty="0">
                <a:latin typeface="Carlito"/>
                <a:cs typeface="Carlito"/>
              </a:rPr>
              <a:t> </a:t>
            </a:r>
            <a:r>
              <a:rPr sz="1100" spc="-5" dirty="0">
                <a:latin typeface="Carlito"/>
                <a:cs typeface="Carlito"/>
              </a:rPr>
              <a:t>platform.</a:t>
            </a:r>
            <a:endParaRPr sz="1100">
              <a:latin typeface="Carlito"/>
              <a:cs typeface="Carlito"/>
            </a:endParaRPr>
          </a:p>
        </p:txBody>
      </p:sp>
      <p:grpSp>
        <p:nvGrpSpPr>
          <p:cNvPr id="3" name="object 3"/>
          <p:cNvGrpSpPr/>
          <p:nvPr/>
        </p:nvGrpSpPr>
        <p:grpSpPr>
          <a:xfrm>
            <a:off x="923925" y="3960622"/>
            <a:ext cx="5419090" cy="2555875"/>
            <a:chOff x="923925" y="3960622"/>
            <a:chExt cx="5419090" cy="2555875"/>
          </a:xfrm>
        </p:grpSpPr>
        <p:sp>
          <p:nvSpPr>
            <p:cNvPr id="4" name="object 4"/>
            <p:cNvSpPr/>
            <p:nvPr/>
          </p:nvSpPr>
          <p:spPr>
            <a:xfrm>
              <a:off x="933449" y="3970147"/>
              <a:ext cx="5400040" cy="25368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3965384"/>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grpSp>
        <p:nvGrpSpPr>
          <p:cNvPr id="6" name="object 6"/>
          <p:cNvGrpSpPr/>
          <p:nvPr/>
        </p:nvGrpSpPr>
        <p:grpSpPr>
          <a:xfrm>
            <a:off x="932178" y="1792719"/>
            <a:ext cx="5718175" cy="863600"/>
            <a:chOff x="932178" y="1792719"/>
            <a:chExt cx="5718175" cy="863600"/>
          </a:xfrm>
        </p:grpSpPr>
        <p:sp>
          <p:nvSpPr>
            <p:cNvPr id="7" name="object 7"/>
            <p:cNvSpPr/>
            <p:nvPr/>
          </p:nvSpPr>
          <p:spPr>
            <a:xfrm>
              <a:off x="1471409" y="1851329"/>
              <a:ext cx="5166360" cy="756285"/>
            </a:xfrm>
            <a:custGeom>
              <a:avLst/>
              <a:gdLst/>
              <a:ahLst/>
              <a:cxnLst/>
              <a:rect l="l" t="t" r="r" b="b"/>
              <a:pathLst>
                <a:path w="5166359" h="756285">
                  <a:moveTo>
                    <a:pt x="0" y="125959"/>
                  </a:moveTo>
                  <a:lnTo>
                    <a:pt x="9898" y="76930"/>
                  </a:lnTo>
                  <a:lnTo>
                    <a:pt x="36892" y="36892"/>
                  </a:lnTo>
                  <a:lnTo>
                    <a:pt x="76929" y="9898"/>
                  </a:lnTo>
                  <a:lnTo>
                    <a:pt x="125958" y="0"/>
                  </a:lnTo>
                  <a:lnTo>
                    <a:pt x="5040282" y="0"/>
                  </a:lnTo>
                  <a:lnTo>
                    <a:pt x="5089313" y="9898"/>
                  </a:lnTo>
                  <a:lnTo>
                    <a:pt x="5129351" y="36892"/>
                  </a:lnTo>
                  <a:lnTo>
                    <a:pt x="5156344" y="76930"/>
                  </a:lnTo>
                  <a:lnTo>
                    <a:pt x="5166242" y="125959"/>
                  </a:lnTo>
                  <a:lnTo>
                    <a:pt x="5166242" y="629795"/>
                  </a:lnTo>
                  <a:lnTo>
                    <a:pt x="5156344" y="678824"/>
                  </a:lnTo>
                  <a:lnTo>
                    <a:pt x="5129351" y="718861"/>
                  </a:lnTo>
                  <a:lnTo>
                    <a:pt x="5089313" y="745855"/>
                  </a:lnTo>
                  <a:lnTo>
                    <a:pt x="5040282" y="755754"/>
                  </a:lnTo>
                  <a:lnTo>
                    <a:pt x="125958" y="755754"/>
                  </a:lnTo>
                  <a:lnTo>
                    <a:pt x="76929" y="745855"/>
                  </a:lnTo>
                  <a:lnTo>
                    <a:pt x="36892" y="718861"/>
                  </a:lnTo>
                  <a:lnTo>
                    <a:pt x="9898" y="678824"/>
                  </a:lnTo>
                  <a:lnTo>
                    <a:pt x="0" y="629795"/>
                  </a:lnTo>
                  <a:lnTo>
                    <a:pt x="0" y="125959"/>
                  </a:lnTo>
                  <a:close/>
                </a:path>
              </a:pathLst>
            </a:custGeom>
            <a:ln w="25400">
              <a:solidFill>
                <a:srgbClr val="70AD47"/>
              </a:solidFill>
            </a:ln>
          </p:spPr>
          <p:txBody>
            <a:bodyPr wrap="square" lIns="0" tIns="0" rIns="0" bIns="0" rtlCol="0"/>
            <a:lstStyle/>
            <a:p>
              <a:endParaRPr/>
            </a:p>
          </p:txBody>
        </p:sp>
        <p:sp>
          <p:nvSpPr>
            <p:cNvPr id="8" name="object 8"/>
            <p:cNvSpPr/>
            <p:nvPr/>
          </p:nvSpPr>
          <p:spPr>
            <a:xfrm>
              <a:off x="932178" y="1792719"/>
              <a:ext cx="864235" cy="863600"/>
            </a:xfrm>
            <a:custGeom>
              <a:avLst/>
              <a:gdLst/>
              <a:ahLst/>
              <a:cxnLst/>
              <a:rect l="l" t="t" r="r" b="b"/>
              <a:pathLst>
                <a:path w="864235" h="863600">
                  <a:moveTo>
                    <a:pt x="431864" y="0"/>
                  </a:moveTo>
                  <a:lnTo>
                    <a:pt x="384808" y="2533"/>
                  </a:lnTo>
                  <a:lnTo>
                    <a:pt x="339220" y="9959"/>
                  </a:lnTo>
                  <a:lnTo>
                    <a:pt x="295362" y="22013"/>
                  </a:lnTo>
                  <a:lnTo>
                    <a:pt x="253499" y="38431"/>
                  </a:lnTo>
                  <a:lnTo>
                    <a:pt x="213894" y="58952"/>
                  </a:lnTo>
                  <a:lnTo>
                    <a:pt x="176811" y="83311"/>
                  </a:lnTo>
                  <a:lnTo>
                    <a:pt x="142513" y="111244"/>
                  </a:lnTo>
                  <a:lnTo>
                    <a:pt x="111263" y="142489"/>
                  </a:lnTo>
                  <a:lnTo>
                    <a:pt x="83325" y="176782"/>
                  </a:lnTo>
                  <a:lnTo>
                    <a:pt x="58962" y="213860"/>
                  </a:lnTo>
                  <a:lnTo>
                    <a:pt x="38438" y="253459"/>
                  </a:lnTo>
                  <a:lnTo>
                    <a:pt x="22016" y="295316"/>
                  </a:lnTo>
                  <a:lnTo>
                    <a:pt x="9960" y="339167"/>
                  </a:lnTo>
                  <a:lnTo>
                    <a:pt x="2534" y="384749"/>
                  </a:lnTo>
                  <a:lnTo>
                    <a:pt x="0" y="431800"/>
                  </a:lnTo>
                  <a:lnTo>
                    <a:pt x="2534" y="478850"/>
                  </a:lnTo>
                  <a:lnTo>
                    <a:pt x="9960" y="524432"/>
                  </a:lnTo>
                  <a:lnTo>
                    <a:pt x="22016" y="568283"/>
                  </a:lnTo>
                  <a:lnTo>
                    <a:pt x="38438" y="610140"/>
                  </a:lnTo>
                  <a:lnTo>
                    <a:pt x="58962" y="649739"/>
                  </a:lnTo>
                  <a:lnTo>
                    <a:pt x="83325" y="686817"/>
                  </a:lnTo>
                  <a:lnTo>
                    <a:pt x="111263" y="721110"/>
                  </a:lnTo>
                  <a:lnTo>
                    <a:pt x="142513" y="752355"/>
                  </a:lnTo>
                  <a:lnTo>
                    <a:pt x="176811" y="780288"/>
                  </a:lnTo>
                  <a:lnTo>
                    <a:pt x="213894" y="804647"/>
                  </a:lnTo>
                  <a:lnTo>
                    <a:pt x="253499" y="825168"/>
                  </a:lnTo>
                  <a:lnTo>
                    <a:pt x="295362" y="841586"/>
                  </a:lnTo>
                  <a:lnTo>
                    <a:pt x="339220" y="853640"/>
                  </a:lnTo>
                  <a:lnTo>
                    <a:pt x="384808" y="861066"/>
                  </a:lnTo>
                  <a:lnTo>
                    <a:pt x="431864" y="863600"/>
                  </a:lnTo>
                  <a:lnTo>
                    <a:pt x="478922" y="861066"/>
                  </a:lnTo>
                  <a:lnTo>
                    <a:pt x="524511" y="853640"/>
                  </a:lnTo>
                  <a:lnTo>
                    <a:pt x="568369" y="841586"/>
                  </a:lnTo>
                  <a:lnTo>
                    <a:pt x="610232" y="825168"/>
                  </a:lnTo>
                  <a:lnTo>
                    <a:pt x="649837" y="804647"/>
                  </a:lnTo>
                  <a:lnTo>
                    <a:pt x="686920" y="780288"/>
                  </a:lnTo>
                  <a:lnTo>
                    <a:pt x="721218" y="752355"/>
                  </a:lnTo>
                  <a:lnTo>
                    <a:pt x="752468" y="721110"/>
                  </a:lnTo>
                  <a:lnTo>
                    <a:pt x="780405" y="686817"/>
                  </a:lnTo>
                  <a:lnTo>
                    <a:pt x="804767" y="649739"/>
                  </a:lnTo>
                  <a:lnTo>
                    <a:pt x="825291" y="610140"/>
                  </a:lnTo>
                  <a:lnTo>
                    <a:pt x="841712" y="568283"/>
                  </a:lnTo>
                  <a:lnTo>
                    <a:pt x="853767" y="524432"/>
                  </a:lnTo>
                  <a:lnTo>
                    <a:pt x="861194" y="478850"/>
                  </a:lnTo>
                  <a:lnTo>
                    <a:pt x="863728" y="431800"/>
                  </a:lnTo>
                  <a:lnTo>
                    <a:pt x="861194" y="384749"/>
                  </a:lnTo>
                  <a:lnTo>
                    <a:pt x="853767" y="339167"/>
                  </a:lnTo>
                  <a:lnTo>
                    <a:pt x="841712" y="295316"/>
                  </a:lnTo>
                  <a:lnTo>
                    <a:pt x="825291" y="253459"/>
                  </a:lnTo>
                  <a:lnTo>
                    <a:pt x="804767" y="213860"/>
                  </a:lnTo>
                  <a:lnTo>
                    <a:pt x="780405" y="176782"/>
                  </a:lnTo>
                  <a:lnTo>
                    <a:pt x="752468" y="142489"/>
                  </a:lnTo>
                  <a:lnTo>
                    <a:pt x="721218" y="111244"/>
                  </a:lnTo>
                  <a:lnTo>
                    <a:pt x="686920" y="83311"/>
                  </a:lnTo>
                  <a:lnTo>
                    <a:pt x="649837" y="58952"/>
                  </a:lnTo>
                  <a:lnTo>
                    <a:pt x="610232" y="38431"/>
                  </a:lnTo>
                  <a:lnTo>
                    <a:pt x="568369" y="22013"/>
                  </a:lnTo>
                  <a:lnTo>
                    <a:pt x="524511" y="9959"/>
                  </a:lnTo>
                  <a:lnTo>
                    <a:pt x="478922" y="2533"/>
                  </a:lnTo>
                  <a:lnTo>
                    <a:pt x="431864" y="0"/>
                  </a:lnTo>
                  <a:close/>
                </a:path>
              </a:pathLst>
            </a:custGeom>
            <a:solidFill>
              <a:srgbClr val="70AD47"/>
            </a:solidFill>
          </p:spPr>
          <p:txBody>
            <a:bodyPr wrap="square" lIns="0" tIns="0" rIns="0" bIns="0" rtlCol="0"/>
            <a:lstStyle/>
            <a:p>
              <a:endParaRPr/>
            </a:p>
          </p:txBody>
        </p:sp>
        <p:sp>
          <p:nvSpPr>
            <p:cNvPr id="9" name="object 9"/>
            <p:cNvSpPr/>
            <p:nvPr/>
          </p:nvSpPr>
          <p:spPr>
            <a:xfrm>
              <a:off x="1048512" y="1926335"/>
              <a:ext cx="688848" cy="71018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330413" y="1955279"/>
              <a:ext cx="226695" cy="471170"/>
            </a:xfrm>
            <a:custGeom>
              <a:avLst/>
              <a:gdLst/>
              <a:ahLst/>
              <a:cxnLst/>
              <a:rect l="l" t="t" r="r" b="b"/>
              <a:pathLst>
                <a:path w="226694" h="471169">
                  <a:moveTo>
                    <a:pt x="226682" y="0"/>
                  </a:moveTo>
                  <a:lnTo>
                    <a:pt x="222224" y="0"/>
                  </a:lnTo>
                  <a:lnTo>
                    <a:pt x="189391" y="36043"/>
                  </a:lnTo>
                  <a:lnTo>
                    <a:pt x="156951" y="69654"/>
                  </a:lnTo>
                  <a:lnTo>
                    <a:pt x="123347" y="99377"/>
                  </a:lnTo>
                  <a:lnTo>
                    <a:pt x="87024" y="123753"/>
                  </a:lnTo>
                  <a:lnTo>
                    <a:pt x="46426" y="141325"/>
                  </a:lnTo>
                  <a:lnTo>
                    <a:pt x="0" y="150634"/>
                  </a:lnTo>
                  <a:lnTo>
                    <a:pt x="0" y="320040"/>
                  </a:lnTo>
                  <a:lnTo>
                    <a:pt x="74408" y="342408"/>
                  </a:lnTo>
                  <a:lnTo>
                    <a:pt x="111693" y="364721"/>
                  </a:lnTo>
                  <a:lnTo>
                    <a:pt x="148848" y="393843"/>
                  </a:lnTo>
                  <a:lnTo>
                    <a:pt x="185738" y="429318"/>
                  </a:lnTo>
                  <a:lnTo>
                    <a:pt x="222224" y="470687"/>
                  </a:lnTo>
                  <a:lnTo>
                    <a:pt x="226682" y="470687"/>
                  </a:lnTo>
                  <a:lnTo>
                    <a:pt x="226682" y="0"/>
                  </a:lnTo>
                  <a:close/>
                </a:path>
              </a:pathLst>
            </a:custGeom>
            <a:solidFill>
              <a:srgbClr val="DADADA"/>
            </a:solidFill>
          </p:spPr>
          <p:txBody>
            <a:bodyPr wrap="square" lIns="0" tIns="0" rIns="0" bIns="0" rtlCol="0"/>
            <a:lstStyle/>
            <a:p>
              <a:endParaRPr/>
            </a:p>
          </p:txBody>
        </p:sp>
        <p:sp>
          <p:nvSpPr>
            <p:cNvPr id="11" name="object 11"/>
            <p:cNvSpPr/>
            <p:nvPr/>
          </p:nvSpPr>
          <p:spPr>
            <a:xfrm>
              <a:off x="1138776" y="2098039"/>
              <a:ext cx="210573" cy="37839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556943" y="1955279"/>
              <a:ext cx="22860" cy="471170"/>
            </a:xfrm>
            <a:custGeom>
              <a:avLst/>
              <a:gdLst/>
              <a:ahLst/>
              <a:cxnLst/>
              <a:rect l="l" t="t" r="r" b="b"/>
              <a:pathLst>
                <a:path w="22859" h="471169">
                  <a:moveTo>
                    <a:pt x="22313" y="0"/>
                  </a:moveTo>
                  <a:lnTo>
                    <a:pt x="0" y="0"/>
                  </a:lnTo>
                  <a:lnTo>
                    <a:pt x="0" y="470687"/>
                  </a:lnTo>
                  <a:lnTo>
                    <a:pt x="22313" y="470687"/>
                  </a:lnTo>
                  <a:lnTo>
                    <a:pt x="22313" y="0"/>
                  </a:lnTo>
                  <a:close/>
                </a:path>
              </a:pathLst>
            </a:custGeom>
            <a:solidFill>
              <a:srgbClr val="504E4F"/>
            </a:solidFill>
          </p:spPr>
          <p:txBody>
            <a:bodyPr wrap="square" lIns="0" tIns="0" rIns="0" bIns="0" rtlCol="0"/>
            <a:lstStyle/>
            <a:p>
              <a:endParaRPr/>
            </a:p>
          </p:txBody>
        </p:sp>
        <p:sp>
          <p:nvSpPr>
            <p:cNvPr id="13" name="object 13"/>
            <p:cNvSpPr/>
            <p:nvPr/>
          </p:nvSpPr>
          <p:spPr>
            <a:xfrm>
              <a:off x="1075470" y="2125611"/>
              <a:ext cx="63500" cy="125095"/>
            </a:xfrm>
            <a:custGeom>
              <a:avLst/>
              <a:gdLst/>
              <a:ahLst/>
              <a:cxnLst/>
              <a:rect l="l" t="t" r="r" b="b"/>
              <a:pathLst>
                <a:path w="63500" h="125094">
                  <a:moveTo>
                    <a:pt x="63192" y="0"/>
                  </a:moveTo>
                  <a:lnTo>
                    <a:pt x="26695" y="9484"/>
                  </a:lnTo>
                  <a:lnTo>
                    <a:pt x="5909" y="32609"/>
                  </a:lnTo>
                  <a:lnTo>
                    <a:pt x="0" y="62522"/>
                  </a:lnTo>
                  <a:lnTo>
                    <a:pt x="8132" y="92371"/>
                  </a:lnTo>
                  <a:lnTo>
                    <a:pt x="29474" y="115305"/>
                  </a:lnTo>
                  <a:lnTo>
                    <a:pt x="63192" y="124472"/>
                  </a:lnTo>
                  <a:lnTo>
                    <a:pt x="63192" y="0"/>
                  </a:lnTo>
                  <a:close/>
                </a:path>
              </a:pathLst>
            </a:custGeom>
            <a:solidFill>
              <a:srgbClr val="FFFFFF"/>
            </a:solidFill>
          </p:spPr>
          <p:txBody>
            <a:bodyPr wrap="square" lIns="0" tIns="0" rIns="0" bIns="0" rtlCol="0"/>
            <a:lstStyle/>
            <a:p>
              <a:endParaRPr/>
            </a:p>
          </p:txBody>
        </p:sp>
        <p:sp>
          <p:nvSpPr>
            <p:cNvPr id="14" name="object 14"/>
            <p:cNvSpPr/>
            <p:nvPr/>
          </p:nvSpPr>
          <p:spPr>
            <a:xfrm>
              <a:off x="1075867" y="1955278"/>
              <a:ext cx="481330" cy="238125"/>
            </a:xfrm>
            <a:custGeom>
              <a:avLst/>
              <a:gdLst/>
              <a:ahLst/>
              <a:cxnLst/>
              <a:rect l="l" t="t" r="r" b="b"/>
              <a:pathLst>
                <a:path w="481330" h="238125">
                  <a:moveTo>
                    <a:pt x="62788" y="170332"/>
                  </a:moveTo>
                  <a:lnTo>
                    <a:pt x="32651" y="176504"/>
                  </a:lnTo>
                  <a:lnTo>
                    <a:pt x="12407" y="192049"/>
                  </a:lnTo>
                  <a:lnTo>
                    <a:pt x="1651" y="213639"/>
                  </a:lnTo>
                  <a:lnTo>
                    <a:pt x="0" y="237883"/>
                  </a:lnTo>
                  <a:lnTo>
                    <a:pt x="62788" y="237883"/>
                  </a:lnTo>
                  <a:lnTo>
                    <a:pt x="62788" y="170332"/>
                  </a:lnTo>
                  <a:close/>
                </a:path>
                <a:path w="481330" h="238125">
                  <a:moveTo>
                    <a:pt x="481228" y="0"/>
                  </a:moveTo>
                  <a:lnTo>
                    <a:pt x="476770" y="0"/>
                  </a:lnTo>
                  <a:lnTo>
                    <a:pt x="443928" y="36055"/>
                  </a:lnTo>
                  <a:lnTo>
                    <a:pt x="411492" y="69659"/>
                  </a:lnTo>
                  <a:lnTo>
                    <a:pt x="377888" y="99377"/>
                  </a:lnTo>
                  <a:lnTo>
                    <a:pt x="341566" y="123761"/>
                  </a:lnTo>
                  <a:lnTo>
                    <a:pt x="300964" y="141325"/>
                  </a:lnTo>
                  <a:lnTo>
                    <a:pt x="254546" y="150634"/>
                  </a:lnTo>
                  <a:lnTo>
                    <a:pt x="254546" y="237883"/>
                  </a:lnTo>
                  <a:lnTo>
                    <a:pt x="481228" y="237883"/>
                  </a:lnTo>
                  <a:lnTo>
                    <a:pt x="481228" y="0"/>
                  </a:lnTo>
                  <a:close/>
                </a:path>
              </a:pathLst>
            </a:custGeom>
            <a:solidFill>
              <a:srgbClr val="DADADA"/>
            </a:solidFill>
          </p:spPr>
          <p:txBody>
            <a:bodyPr wrap="square" lIns="0" tIns="0" rIns="0" bIns="0" rtlCol="0"/>
            <a:lstStyle/>
            <a:p>
              <a:endParaRPr/>
            </a:p>
          </p:txBody>
        </p:sp>
        <p:sp>
          <p:nvSpPr>
            <p:cNvPr id="15" name="object 15"/>
            <p:cNvSpPr/>
            <p:nvPr/>
          </p:nvSpPr>
          <p:spPr>
            <a:xfrm>
              <a:off x="1075431" y="2129294"/>
              <a:ext cx="40005" cy="116839"/>
            </a:xfrm>
            <a:custGeom>
              <a:avLst/>
              <a:gdLst/>
              <a:ahLst/>
              <a:cxnLst/>
              <a:rect l="l" t="t" r="r" b="b"/>
              <a:pathLst>
                <a:path w="40005" h="116839">
                  <a:moveTo>
                    <a:pt x="39531" y="0"/>
                  </a:moveTo>
                  <a:lnTo>
                    <a:pt x="9212" y="23094"/>
                  </a:lnTo>
                  <a:lnTo>
                    <a:pt x="0" y="57784"/>
                  </a:lnTo>
                  <a:lnTo>
                    <a:pt x="10553" y="92704"/>
                  </a:lnTo>
                  <a:lnTo>
                    <a:pt x="39531" y="116484"/>
                  </a:lnTo>
                  <a:lnTo>
                    <a:pt x="39531" y="0"/>
                  </a:lnTo>
                  <a:close/>
                </a:path>
              </a:pathLst>
            </a:custGeom>
            <a:solidFill>
              <a:srgbClr val="00253A"/>
            </a:solidFill>
          </p:spPr>
          <p:txBody>
            <a:bodyPr wrap="square" lIns="0" tIns="0" rIns="0" bIns="0" rtlCol="0"/>
            <a:lstStyle/>
            <a:p>
              <a:endParaRPr/>
            </a:p>
          </p:txBody>
        </p:sp>
        <p:sp>
          <p:nvSpPr>
            <p:cNvPr id="16" name="object 16"/>
            <p:cNvSpPr/>
            <p:nvPr/>
          </p:nvSpPr>
          <p:spPr>
            <a:xfrm>
              <a:off x="1075566" y="2129764"/>
              <a:ext cx="40005" cy="64135"/>
            </a:xfrm>
            <a:custGeom>
              <a:avLst/>
              <a:gdLst/>
              <a:ahLst/>
              <a:cxnLst/>
              <a:rect l="l" t="t" r="r" b="b"/>
              <a:pathLst>
                <a:path w="40005" h="64135">
                  <a:moveTo>
                    <a:pt x="39396" y="0"/>
                  </a:moveTo>
                  <a:lnTo>
                    <a:pt x="6047" y="28512"/>
                  </a:lnTo>
                  <a:lnTo>
                    <a:pt x="0" y="51701"/>
                  </a:lnTo>
                  <a:lnTo>
                    <a:pt x="307" y="63855"/>
                  </a:lnTo>
                  <a:lnTo>
                    <a:pt x="39396" y="63855"/>
                  </a:lnTo>
                  <a:close/>
                </a:path>
              </a:pathLst>
            </a:custGeom>
            <a:solidFill>
              <a:srgbClr val="00344F"/>
            </a:solidFill>
          </p:spPr>
          <p:txBody>
            <a:bodyPr wrap="square" lIns="0" tIns="0" rIns="0" bIns="0" rtlCol="0"/>
            <a:lstStyle/>
            <a:p>
              <a:endParaRPr/>
            </a:p>
          </p:txBody>
        </p:sp>
        <p:sp>
          <p:nvSpPr>
            <p:cNvPr id="17" name="object 17"/>
            <p:cNvSpPr/>
            <p:nvPr/>
          </p:nvSpPr>
          <p:spPr>
            <a:xfrm>
              <a:off x="1556943" y="2193162"/>
              <a:ext cx="22860" cy="233045"/>
            </a:xfrm>
            <a:custGeom>
              <a:avLst/>
              <a:gdLst/>
              <a:ahLst/>
              <a:cxnLst/>
              <a:rect l="l" t="t" r="r" b="b"/>
              <a:pathLst>
                <a:path w="22859" h="233044">
                  <a:moveTo>
                    <a:pt x="22313" y="0"/>
                  </a:moveTo>
                  <a:lnTo>
                    <a:pt x="0" y="0"/>
                  </a:lnTo>
                  <a:lnTo>
                    <a:pt x="0" y="232803"/>
                  </a:lnTo>
                  <a:lnTo>
                    <a:pt x="22313" y="232803"/>
                  </a:lnTo>
                  <a:lnTo>
                    <a:pt x="22313" y="0"/>
                  </a:lnTo>
                  <a:close/>
                </a:path>
              </a:pathLst>
            </a:custGeom>
            <a:solidFill>
              <a:srgbClr val="3C3C3B"/>
            </a:solidFill>
          </p:spPr>
          <p:txBody>
            <a:bodyPr wrap="square" lIns="0" tIns="0" rIns="0" bIns="0" rtlCol="0"/>
            <a:lstStyle/>
            <a:p>
              <a:endParaRPr/>
            </a:p>
          </p:txBody>
        </p:sp>
      </p:grpSp>
      <p:sp>
        <p:nvSpPr>
          <p:cNvPr id="18" name="object 18"/>
          <p:cNvSpPr txBox="1"/>
          <p:nvPr/>
        </p:nvSpPr>
        <p:spPr>
          <a:xfrm>
            <a:off x="901700" y="846889"/>
            <a:ext cx="5529580" cy="2995295"/>
          </a:xfrm>
          <a:prstGeom prst="rect">
            <a:avLst/>
          </a:prstGeom>
        </p:spPr>
        <p:txBody>
          <a:bodyPr vert="horz" wrap="square" lIns="0" tIns="55880" rIns="0" bIns="0" rtlCol="0">
            <a:spAutoFit/>
          </a:bodyPr>
          <a:lstStyle/>
          <a:p>
            <a:pPr marL="210820" indent="-198755">
              <a:lnSpc>
                <a:spcPct val="100000"/>
              </a:lnSpc>
              <a:spcBef>
                <a:spcPts val="440"/>
              </a:spcBef>
              <a:buAutoNum type="arabicPeriod" startAt="3"/>
              <a:tabLst>
                <a:tab pos="211454" algn="l"/>
              </a:tabLst>
            </a:pPr>
            <a:r>
              <a:rPr sz="1600" spc="-20" dirty="0">
                <a:solidFill>
                  <a:srgbClr val="2F5496"/>
                </a:solidFill>
                <a:latin typeface="Carlito"/>
                <a:cs typeface="Carlito"/>
              </a:rPr>
              <a:t>ADMINISTRATION</a:t>
            </a:r>
            <a:r>
              <a:rPr sz="1600" spc="-15" dirty="0">
                <a:solidFill>
                  <a:srgbClr val="2F5496"/>
                </a:solidFill>
                <a:latin typeface="Carlito"/>
                <a:cs typeface="Carlito"/>
              </a:rPr>
              <a:t> PANEL</a:t>
            </a:r>
            <a:endParaRPr sz="1600" dirty="0">
              <a:latin typeface="Carlito"/>
              <a:cs typeface="Carlito"/>
            </a:endParaRPr>
          </a:p>
          <a:p>
            <a:pPr marL="12700" marR="121285">
              <a:lnSpc>
                <a:spcPct val="109100"/>
              </a:lnSpc>
              <a:spcBef>
                <a:spcPts val="120"/>
              </a:spcBef>
            </a:pPr>
            <a:r>
              <a:rPr sz="1100" spc="-5" dirty="0">
                <a:latin typeface="Carlito"/>
                <a:cs typeface="Carlito"/>
              </a:rPr>
              <a:t>In</a:t>
            </a:r>
            <a:r>
              <a:rPr sz="1100" spc="-55" dirty="0">
                <a:latin typeface="Carlito"/>
                <a:cs typeface="Carlito"/>
              </a:rPr>
              <a:t> </a:t>
            </a:r>
            <a:r>
              <a:rPr sz="1100" spc="-5" dirty="0">
                <a:latin typeface="Carlito"/>
                <a:cs typeface="Carlito"/>
              </a:rPr>
              <a:t>this</a:t>
            </a:r>
            <a:r>
              <a:rPr sz="1100" spc="-50" dirty="0">
                <a:latin typeface="Carlito"/>
                <a:cs typeface="Carlito"/>
              </a:rPr>
              <a:t> </a:t>
            </a:r>
            <a:r>
              <a:rPr sz="1100" spc="-5" dirty="0">
                <a:latin typeface="Carlito"/>
                <a:cs typeface="Carlito"/>
              </a:rPr>
              <a:t>section</a:t>
            </a:r>
            <a:r>
              <a:rPr sz="1100" spc="-50" dirty="0">
                <a:latin typeface="Carlito"/>
                <a:cs typeface="Carlito"/>
              </a:rPr>
              <a:t> </a:t>
            </a:r>
            <a:r>
              <a:rPr sz="1100" spc="-5" dirty="0">
                <a:latin typeface="Carlito"/>
                <a:cs typeface="Carlito"/>
              </a:rPr>
              <a:t>we</a:t>
            </a:r>
            <a:r>
              <a:rPr sz="1100" spc="-55" dirty="0">
                <a:latin typeface="Carlito"/>
                <a:cs typeface="Carlito"/>
              </a:rPr>
              <a:t> </a:t>
            </a:r>
            <a:r>
              <a:rPr sz="1100" spc="-5" dirty="0">
                <a:latin typeface="Carlito"/>
                <a:cs typeface="Carlito"/>
              </a:rPr>
              <a:t>are</a:t>
            </a:r>
            <a:r>
              <a:rPr sz="1100" spc="-50" dirty="0">
                <a:latin typeface="Carlito"/>
                <a:cs typeface="Carlito"/>
              </a:rPr>
              <a:t> </a:t>
            </a:r>
            <a:r>
              <a:rPr sz="1100" spc="-5" dirty="0">
                <a:latin typeface="Carlito"/>
                <a:cs typeface="Carlito"/>
              </a:rPr>
              <a:t>going</a:t>
            </a:r>
            <a:r>
              <a:rPr sz="1100" spc="-50" dirty="0">
                <a:latin typeface="Carlito"/>
                <a:cs typeface="Carlito"/>
              </a:rPr>
              <a:t> </a:t>
            </a:r>
            <a:r>
              <a:rPr sz="1100" spc="-5" dirty="0">
                <a:latin typeface="Carlito"/>
                <a:cs typeface="Carlito"/>
              </a:rPr>
              <a:t>to</a:t>
            </a:r>
            <a:r>
              <a:rPr sz="1100" spc="-55" dirty="0">
                <a:latin typeface="Carlito"/>
                <a:cs typeface="Carlito"/>
              </a:rPr>
              <a:t> </a:t>
            </a:r>
            <a:r>
              <a:rPr sz="1100" spc="-5" dirty="0">
                <a:latin typeface="Carlito"/>
                <a:cs typeface="Carlito"/>
              </a:rPr>
              <a:t>describe</a:t>
            </a:r>
            <a:r>
              <a:rPr sz="1100" spc="-5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functionalities</a:t>
            </a:r>
            <a:r>
              <a:rPr sz="1100" spc="-55" dirty="0">
                <a:latin typeface="Carlito"/>
                <a:cs typeface="Carlito"/>
              </a:rPr>
              <a:t> </a:t>
            </a:r>
            <a:r>
              <a:rPr sz="1100" spc="-5" dirty="0">
                <a:latin typeface="Carlito"/>
                <a:cs typeface="Carlito"/>
              </a:rPr>
              <a:t>of</a:t>
            </a:r>
            <a:r>
              <a:rPr sz="1100" spc="-5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Administration</a:t>
            </a:r>
            <a:r>
              <a:rPr sz="1100" spc="-55" dirty="0">
                <a:latin typeface="Carlito"/>
                <a:cs typeface="Carlito"/>
              </a:rPr>
              <a:t> </a:t>
            </a:r>
            <a:r>
              <a:rPr sz="1100" spc="-5" dirty="0">
                <a:latin typeface="Carlito"/>
                <a:cs typeface="Carlito"/>
              </a:rPr>
              <a:t>Panel,</a:t>
            </a:r>
            <a:r>
              <a:rPr sz="1100" spc="-50" dirty="0">
                <a:latin typeface="Carlito"/>
                <a:cs typeface="Carlito"/>
              </a:rPr>
              <a:t> </a:t>
            </a:r>
            <a:r>
              <a:rPr sz="1100" spc="-5" dirty="0">
                <a:latin typeface="Carlito"/>
                <a:cs typeface="Carlito"/>
              </a:rPr>
              <a:t>according  to the type of profile you have been assigned inside the</a:t>
            </a:r>
            <a:r>
              <a:rPr sz="1100" spc="5" dirty="0">
                <a:latin typeface="Carlito"/>
                <a:cs typeface="Carlito"/>
              </a:rPr>
              <a:t> </a:t>
            </a:r>
            <a:r>
              <a:rPr sz="1100" spc="-5" dirty="0">
                <a:latin typeface="Carlito"/>
                <a:cs typeface="Carlito"/>
              </a:rPr>
              <a:t>platform.</a:t>
            </a:r>
            <a:endParaRPr sz="1100" dirty="0">
              <a:latin typeface="Carlito"/>
              <a:cs typeface="Carlito"/>
            </a:endParaRPr>
          </a:p>
          <a:p>
            <a:pPr>
              <a:lnSpc>
                <a:spcPct val="100000"/>
              </a:lnSpc>
            </a:pPr>
            <a:endParaRPr sz="1300" dirty="0">
              <a:latin typeface="Carlito"/>
              <a:cs typeface="Carlito"/>
            </a:endParaRPr>
          </a:p>
          <a:p>
            <a:pPr>
              <a:lnSpc>
                <a:spcPct val="100000"/>
              </a:lnSpc>
              <a:spcBef>
                <a:spcPts val="45"/>
              </a:spcBef>
            </a:pPr>
            <a:endParaRPr sz="1100" dirty="0">
              <a:latin typeface="Carlito"/>
              <a:cs typeface="Carlito"/>
            </a:endParaRPr>
          </a:p>
          <a:p>
            <a:pPr marL="1017905" marR="5080" algn="just">
              <a:lnSpc>
                <a:spcPct val="109100"/>
              </a:lnSpc>
            </a:pPr>
            <a:r>
              <a:rPr sz="1100" b="1" dirty="0">
                <a:solidFill>
                  <a:srgbClr val="70AD47"/>
                </a:solidFill>
                <a:latin typeface="Carlito"/>
                <a:cs typeface="Carlito"/>
              </a:rPr>
              <a:t>¡ALWAYS </a:t>
            </a:r>
            <a:r>
              <a:rPr sz="1100" b="1" spc="-5" dirty="0">
                <a:solidFill>
                  <a:srgbClr val="70AD47"/>
                </a:solidFill>
                <a:latin typeface="Carlito"/>
                <a:cs typeface="Carlito"/>
              </a:rPr>
              <a:t>REMEMBER! </a:t>
            </a:r>
            <a:r>
              <a:rPr sz="1100" spc="-5" dirty="0">
                <a:latin typeface="Carlito"/>
                <a:cs typeface="Carlito"/>
              </a:rPr>
              <a:t>All the information configured </a:t>
            </a:r>
            <a:r>
              <a:rPr sz="1100" spc="5" dirty="0">
                <a:latin typeface="Carlito"/>
                <a:cs typeface="Carlito"/>
              </a:rPr>
              <a:t>in </a:t>
            </a:r>
            <a:r>
              <a:rPr sz="1100" spc="-5" dirty="0">
                <a:latin typeface="Carlito"/>
                <a:cs typeface="Carlito"/>
              </a:rPr>
              <a:t>the </a:t>
            </a:r>
            <a:r>
              <a:rPr sz="1100" b="1" spc="-5" dirty="0">
                <a:latin typeface="Carlito"/>
                <a:cs typeface="Carlito"/>
              </a:rPr>
              <a:t>Administration  Panel</a:t>
            </a:r>
            <a:r>
              <a:rPr sz="1100" spc="-5" dirty="0">
                <a:latin typeface="Carlito"/>
                <a:cs typeface="Carlito"/>
              </a:rPr>
              <a:t>, </a:t>
            </a:r>
            <a:r>
              <a:rPr sz="1100" dirty="0">
                <a:latin typeface="Carlito"/>
                <a:cs typeface="Carlito"/>
              </a:rPr>
              <a:t>will </a:t>
            </a:r>
            <a:r>
              <a:rPr sz="1100" spc="-5" dirty="0">
                <a:latin typeface="Carlito"/>
                <a:cs typeface="Carlito"/>
              </a:rPr>
              <a:t>be </a:t>
            </a:r>
            <a:r>
              <a:rPr sz="1100" dirty="0">
                <a:latin typeface="Carlito"/>
                <a:cs typeface="Carlito"/>
              </a:rPr>
              <a:t>visible </a:t>
            </a:r>
            <a:r>
              <a:rPr sz="1100" spc="5" dirty="0">
                <a:latin typeface="Carlito"/>
                <a:cs typeface="Carlito"/>
              </a:rPr>
              <a:t>in </a:t>
            </a:r>
            <a:r>
              <a:rPr sz="1100" spc="-5" dirty="0">
                <a:latin typeface="Carlito"/>
                <a:cs typeface="Carlito"/>
              </a:rPr>
              <a:t>the platform (variables, </a:t>
            </a:r>
            <a:r>
              <a:rPr sz="1100" spc="-10" dirty="0">
                <a:latin typeface="Carlito"/>
                <a:cs typeface="Carlito"/>
              </a:rPr>
              <a:t>look </a:t>
            </a:r>
            <a:r>
              <a:rPr sz="1100" spc="-5" dirty="0">
                <a:latin typeface="Carlito"/>
                <a:cs typeface="Carlito"/>
              </a:rPr>
              <a:t>and </a:t>
            </a:r>
            <a:r>
              <a:rPr sz="1100" dirty="0">
                <a:latin typeface="Carlito"/>
                <a:cs typeface="Carlito"/>
              </a:rPr>
              <a:t>feel, </a:t>
            </a:r>
            <a:r>
              <a:rPr sz="1100" spc="-5" dirty="0">
                <a:latin typeface="Carlito"/>
                <a:cs typeface="Carlito"/>
              </a:rPr>
              <a:t>preferences,  mobilityoptions, etc…</a:t>
            </a:r>
            <a:endParaRPr sz="1100" dirty="0">
              <a:latin typeface="Carlito"/>
              <a:cs typeface="Carlito"/>
            </a:endParaRPr>
          </a:p>
          <a:p>
            <a:pPr>
              <a:lnSpc>
                <a:spcPct val="100000"/>
              </a:lnSpc>
            </a:pPr>
            <a:endParaRPr sz="1300" dirty="0">
              <a:latin typeface="Carlito"/>
              <a:cs typeface="Carlito"/>
            </a:endParaRPr>
          </a:p>
          <a:p>
            <a:pPr marL="257175" lvl="1" indent="-245110">
              <a:lnSpc>
                <a:spcPct val="100000"/>
              </a:lnSpc>
              <a:spcBef>
                <a:spcPts val="1045"/>
              </a:spcBef>
              <a:buAutoNum type="arabicPeriod"/>
              <a:tabLst>
                <a:tab pos="257810" algn="l"/>
              </a:tabLst>
            </a:pPr>
            <a:r>
              <a:rPr sz="1300" spc="-15" dirty="0">
                <a:solidFill>
                  <a:srgbClr val="2F5496"/>
                </a:solidFill>
                <a:latin typeface="Carlito"/>
                <a:cs typeface="Carlito"/>
              </a:rPr>
              <a:t>VIEW </a:t>
            </a:r>
            <a:r>
              <a:rPr sz="1300" spc="-10" dirty="0">
                <a:solidFill>
                  <a:srgbClr val="2F5496"/>
                </a:solidFill>
                <a:latin typeface="Carlito"/>
                <a:cs typeface="Carlito"/>
              </a:rPr>
              <a:t>OF THE </a:t>
            </a:r>
            <a:r>
              <a:rPr sz="1300" spc="-15" dirty="0">
                <a:solidFill>
                  <a:srgbClr val="2F5496"/>
                </a:solidFill>
                <a:latin typeface="Carlito"/>
                <a:cs typeface="Carlito"/>
              </a:rPr>
              <a:t>ADMIN</a:t>
            </a:r>
            <a:r>
              <a:rPr sz="1300" spc="30" dirty="0">
                <a:solidFill>
                  <a:srgbClr val="2F5496"/>
                </a:solidFill>
                <a:latin typeface="Carlito"/>
                <a:cs typeface="Carlito"/>
              </a:rPr>
              <a:t> </a:t>
            </a:r>
            <a:r>
              <a:rPr sz="1300" spc="-10" dirty="0">
                <a:solidFill>
                  <a:srgbClr val="2F5496"/>
                </a:solidFill>
                <a:latin typeface="Carlito"/>
                <a:cs typeface="Carlito"/>
              </a:rPr>
              <a:t>CLIENT</a:t>
            </a:r>
            <a:endParaRPr sz="1300" dirty="0">
              <a:latin typeface="Carlito"/>
              <a:cs typeface="Carlito"/>
            </a:endParaRPr>
          </a:p>
          <a:p>
            <a:pPr marL="12700" marR="121285">
              <a:lnSpc>
                <a:spcPct val="109100"/>
              </a:lnSpc>
              <a:spcBef>
                <a:spcPts val="30"/>
              </a:spcBef>
            </a:pPr>
            <a:r>
              <a:rPr sz="1100" spc="-5" dirty="0">
                <a:latin typeface="Carlito"/>
                <a:cs typeface="Carlito"/>
              </a:rPr>
              <a:t>The "Client Admin", is the administrator of the platform and is responsible for configuring the  platform to the client’s</a:t>
            </a:r>
            <a:r>
              <a:rPr sz="1100" spc="-10" dirty="0">
                <a:latin typeface="Carlito"/>
                <a:cs typeface="Carlito"/>
              </a:rPr>
              <a:t> </a:t>
            </a:r>
            <a:r>
              <a:rPr sz="1100" spc="-5" dirty="0">
                <a:latin typeface="Carlito"/>
                <a:cs typeface="Carlito"/>
              </a:rPr>
              <a:t>needs/specifications.</a:t>
            </a:r>
            <a:endParaRPr sz="1100" dirty="0">
              <a:latin typeface="Carlito"/>
              <a:cs typeface="Carlito"/>
            </a:endParaRPr>
          </a:p>
          <a:p>
            <a:pPr marL="12700" marR="121285">
              <a:lnSpc>
                <a:spcPct val="110900"/>
              </a:lnSpc>
              <a:spcBef>
                <a:spcPts val="795"/>
              </a:spcBef>
            </a:pPr>
            <a:r>
              <a:rPr sz="1100" spc="-5" dirty="0">
                <a:latin typeface="Carlito"/>
                <a:cs typeface="Carlito"/>
              </a:rPr>
              <a:t>To</a:t>
            </a:r>
            <a:r>
              <a:rPr sz="1100" spc="-40" dirty="0">
                <a:latin typeface="Carlito"/>
                <a:cs typeface="Carlito"/>
              </a:rPr>
              <a:t> </a:t>
            </a:r>
            <a:r>
              <a:rPr sz="1100" spc="-5" dirty="0">
                <a:latin typeface="Carlito"/>
                <a:cs typeface="Carlito"/>
              </a:rPr>
              <a:t>configure</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platform,</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Client</a:t>
            </a:r>
            <a:r>
              <a:rPr sz="1100" spc="-35" dirty="0">
                <a:latin typeface="Carlito"/>
                <a:cs typeface="Carlito"/>
              </a:rPr>
              <a:t> </a:t>
            </a:r>
            <a:r>
              <a:rPr sz="1100" spc="-5" dirty="0">
                <a:latin typeface="Carlito"/>
                <a:cs typeface="Carlito"/>
              </a:rPr>
              <a:t>Admin</a:t>
            </a:r>
            <a:r>
              <a:rPr sz="1100" spc="-40" dirty="0">
                <a:latin typeface="Carlito"/>
                <a:cs typeface="Carlito"/>
              </a:rPr>
              <a:t> </a:t>
            </a:r>
            <a:r>
              <a:rPr sz="1100" spc="-5" dirty="0">
                <a:latin typeface="Carlito"/>
                <a:cs typeface="Carlito"/>
              </a:rPr>
              <a:t>must</a:t>
            </a:r>
            <a:r>
              <a:rPr sz="1100" spc="-30" dirty="0">
                <a:latin typeface="Carlito"/>
                <a:cs typeface="Carlito"/>
              </a:rPr>
              <a:t> </a:t>
            </a:r>
            <a:r>
              <a:rPr sz="1100" spc="-5" dirty="0">
                <a:latin typeface="Carlito"/>
                <a:cs typeface="Carlito"/>
              </a:rPr>
              <a:t>access</a:t>
            </a:r>
            <a:r>
              <a:rPr sz="1100" spc="-4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a:t>
            </a:r>
            <a:r>
              <a:rPr sz="1100" b="1" spc="-5" dirty="0">
                <a:latin typeface="Carlito"/>
                <a:cs typeface="Carlito"/>
              </a:rPr>
              <a:t>Administration</a:t>
            </a:r>
            <a:r>
              <a:rPr sz="1100" b="1" spc="-35" dirty="0">
                <a:latin typeface="Carlito"/>
                <a:cs typeface="Carlito"/>
              </a:rPr>
              <a:t> </a:t>
            </a:r>
            <a:r>
              <a:rPr sz="1100" b="1" spc="-5" dirty="0">
                <a:latin typeface="Carlito"/>
                <a:cs typeface="Carlito"/>
              </a:rPr>
              <a:t>Panel</a:t>
            </a:r>
            <a:r>
              <a:rPr sz="1100" spc="-5" dirty="0">
                <a:latin typeface="Carlito"/>
                <a:cs typeface="Carlito"/>
              </a:rPr>
              <a:t>"</a:t>
            </a:r>
            <a:r>
              <a:rPr sz="1100" spc="-30" dirty="0">
                <a:latin typeface="Carlito"/>
                <a:cs typeface="Carlito"/>
              </a:rPr>
              <a:t> </a:t>
            </a:r>
            <a:r>
              <a:rPr sz="1100" spc="-5" dirty="0">
                <a:latin typeface="Carlito"/>
                <a:cs typeface="Carlito"/>
              </a:rPr>
              <a:t>icon</a:t>
            </a:r>
            <a:r>
              <a:rPr sz="1100" spc="-35" dirty="0">
                <a:latin typeface="Carlito"/>
                <a:cs typeface="Carlito"/>
              </a:rPr>
              <a:t> </a:t>
            </a:r>
            <a:r>
              <a:rPr sz="1100" spc="-5" dirty="0">
                <a:latin typeface="Carlito"/>
                <a:cs typeface="Carlito"/>
              </a:rPr>
              <a:t>on</a:t>
            </a:r>
            <a:r>
              <a:rPr sz="1100" spc="-35" dirty="0">
                <a:latin typeface="Carlito"/>
                <a:cs typeface="Carlito"/>
              </a:rPr>
              <a:t> </a:t>
            </a:r>
            <a:r>
              <a:rPr sz="1100" spc="-5" dirty="0">
                <a:latin typeface="Carlito"/>
                <a:cs typeface="Carlito"/>
              </a:rPr>
              <a:t>the  left hand side bar of the platform or click on the "</a:t>
            </a:r>
            <a:r>
              <a:rPr sz="1100" b="1" spc="-5" dirty="0">
                <a:latin typeface="Carlito"/>
                <a:cs typeface="Carlito"/>
              </a:rPr>
              <a:t>Configure Options</a:t>
            </a:r>
            <a:r>
              <a:rPr sz="1100" spc="-5" dirty="0">
                <a:latin typeface="Carlito"/>
                <a:cs typeface="Carlito"/>
              </a:rPr>
              <a:t>"</a:t>
            </a:r>
            <a:r>
              <a:rPr sz="1100" spc="15" dirty="0">
                <a:latin typeface="Carlito"/>
                <a:cs typeface="Carlito"/>
              </a:rPr>
              <a:t> </a:t>
            </a:r>
            <a:r>
              <a:rPr sz="1100" spc="-5" dirty="0">
                <a:latin typeface="Carlito"/>
                <a:cs typeface="Carlito"/>
              </a:rPr>
              <a:t>button.</a:t>
            </a:r>
            <a:endParaRPr sz="1100" dirty="0">
              <a:latin typeface="Carlito"/>
              <a:cs typeface="Carlito"/>
            </a:endParaRPr>
          </a:p>
        </p:txBody>
      </p:sp>
      <p:sp>
        <p:nvSpPr>
          <p:cNvPr id="19" name="object 1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567374"/>
            <a:ext cx="5413375" cy="2176780"/>
          </a:xfrm>
          <a:prstGeom prst="rect">
            <a:avLst/>
          </a:prstGeom>
        </p:spPr>
        <p:txBody>
          <a:bodyPr vert="horz" wrap="square" lIns="0" tIns="29209" rIns="0" bIns="0" rtlCol="0">
            <a:spAutoFit/>
          </a:bodyPr>
          <a:lstStyle/>
          <a:p>
            <a:pPr marL="353060" lvl="2" indent="-340995">
              <a:lnSpc>
                <a:spcPct val="100000"/>
              </a:lnSpc>
              <a:spcBef>
                <a:spcPts val="229"/>
              </a:spcBef>
              <a:buAutoNum type="arabicPeriod"/>
              <a:tabLst>
                <a:tab pos="353695" algn="l"/>
              </a:tabLst>
            </a:pPr>
            <a:r>
              <a:rPr sz="1200" spc="-15" dirty="0">
                <a:solidFill>
                  <a:srgbClr val="1F3763"/>
                </a:solidFill>
                <a:latin typeface="Carlito"/>
                <a:cs typeface="Carlito"/>
              </a:rPr>
              <a:t>Business</a:t>
            </a:r>
            <a:r>
              <a:rPr sz="1200" spc="-10" dirty="0">
                <a:solidFill>
                  <a:srgbClr val="1F3763"/>
                </a:solidFill>
                <a:latin typeface="Carlito"/>
                <a:cs typeface="Carlito"/>
              </a:rPr>
              <a:t> Settings</a:t>
            </a:r>
            <a:endParaRPr sz="1200">
              <a:latin typeface="Carlito"/>
              <a:cs typeface="Carlito"/>
            </a:endParaRPr>
          </a:p>
          <a:p>
            <a:pPr marL="12700" marR="6350">
              <a:lnSpc>
                <a:spcPts val="1460"/>
              </a:lnSpc>
              <a:spcBef>
                <a:spcPts val="55"/>
              </a:spcBef>
            </a:pPr>
            <a:r>
              <a:rPr sz="1100" spc="-5" dirty="0">
                <a:latin typeface="Carlito"/>
                <a:cs typeface="Carlito"/>
              </a:rPr>
              <a:t>From this area of the platform we can define both the People profile and configure the Mobility  Preferences that will appear in the participant's HUB.</a:t>
            </a:r>
            <a:endParaRPr sz="1100">
              <a:latin typeface="Carlito"/>
              <a:cs typeface="Carlito"/>
            </a:endParaRPr>
          </a:p>
          <a:p>
            <a:pPr marL="927100" marR="5080" lvl="3" indent="-228600" algn="just">
              <a:lnSpc>
                <a:spcPct val="109900"/>
              </a:lnSpc>
              <a:spcBef>
                <a:spcPts val="785"/>
              </a:spcBef>
              <a:buClr>
                <a:srgbClr val="4F81BD"/>
              </a:buClr>
              <a:buFont typeface="Symbol"/>
              <a:buChar char=""/>
              <a:tabLst>
                <a:tab pos="927100" algn="l"/>
              </a:tabLst>
            </a:pPr>
            <a:r>
              <a:rPr sz="1100" spc="-5" dirty="0">
                <a:solidFill>
                  <a:srgbClr val="0070C0"/>
                </a:solidFill>
                <a:latin typeface="Carlito"/>
                <a:cs typeface="Carlito"/>
              </a:rPr>
              <a:t>People</a:t>
            </a:r>
            <a:r>
              <a:rPr sz="1100" spc="-35" dirty="0">
                <a:solidFill>
                  <a:srgbClr val="0070C0"/>
                </a:solidFill>
                <a:latin typeface="Carlito"/>
                <a:cs typeface="Carlito"/>
              </a:rPr>
              <a:t> </a:t>
            </a:r>
            <a:r>
              <a:rPr sz="1100" spc="-5" dirty="0">
                <a:solidFill>
                  <a:srgbClr val="0070C0"/>
                </a:solidFill>
                <a:latin typeface="Carlito"/>
                <a:cs typeface="Carlito"/>
              </a:rPr>
              <a:t>profile</a:t>
            </a:r>
            <a:r>
              <a:rPr sz="1100" spc="-5" dirty="0">
                <a:latin typeface="Carlito"/>
                <a:cs typeface="Carlito"/>
              </a:rPr>
              <a:t>:</a:t>
            </a:r>
            <a:r>
              <a:rPr sz="1100" spc="-35" dirty="0">
                <a:latin typeface="Carlito"/>
                <a:cs typeface="Carlito"/>
              </a:rPr>
              <a:t> </a:t>
            </a:r>
            <a:r>
              <a:rPr sz="1100" spc="-5" dirty="0">
                <a:latin typeface="Carlito"/>
                <a:cs typeface="Carlito"/>
              </a:rPr>
              <a:t>In</a:t>
            </a:r>
            <a:r>
              <a:rPr sz="1100" spc="-35" dirty="0">
                <a:latin typeface="Carlito"/>
                <a:cs typeface="Carlito"/>
              </a:rPr>
              <a:t> </a:t>
            </a:r>
            <a:r>
              <a:rPr sz="1100" spc="-5" dirty="0">
                <a:latin typeface="Carlito"/>
                <a:cs typeface="Carlito"/>
              </a:rPr>
              <a:t>this</a:t>
            </a:r>
            <a:r>
              <a:rPr sz="1100" spc="-30" dirty="0">
                <a:latin typeface="Carlito"/>
                <a:cs typeface="Carlito"/>
              </a:rPr>
              <a:t> </a:t>
            </a:r>
            <a:r>
              <a:rPr sz="1100" spc="-5" dirty="0">
                <a:latin typeface="Carlito"/>
                <a:cs typeface="Carlito"/>
              </a:rPr>
              <a:t>section</a:t>
            </a:r>
            <a:r>
              <a:rPr sz="1100" spc="-35" dirty="0">
                <a:latin typeface="Carlito"/>
                <a:cs typeface="Carlito"/>
              </a:rPr>
              <a:t> </a:t>
            </a:r>
            <a:r>
              <a:rPr sz="1100" spc="-5" dirty="0">
                <a:latin typeface="Carlito"/>
                <a:cs typeface="Carlito"/>
              </a:rPr>
              <a:t>we</a:t>
            </a:r>
            <a:r>
              <a:rPr sz="1100" spc="-35" dirty="0">
                <a:latin typeface="Carlito"/>
                <a:cs typeface="Carlito"/>
              </a:rPr>
              <a:t> </a:t>
            </a:r>
            <a:r>
              <a:rPr sz="1100" spc="-5" dirty="0">
                <a:latin typeface="Carlito"/>
                <a:cs typeface="Carlito"/>
              </a:rPr>
              <a:t>will</a:t>
            </a:r>
            <a:r>
              <a:rPr sz="1100" spc="-35" dirty="0">
                <a:latin typeface="Carlito"/>
                <a:cs typeface="Carlito"/>
              </a:rPr>
              <a:t> </a:t>
            </a:r>
            <a:r>
              <a:rPr sz="1100" spc="-5" dirty="0">
                <a:latin typeface="Carlito"/>
                <a:cs typeface="Carlito"/>
              </a:rPr>
              <a:t>be</a:t>
            </a:r>
            <a:r>
              <a:rPr sz="1100" spc="-30" dirty="0">
                <a:latin typeface="Carlito"/>
                <a:cs typeface="Carlito"/>
              </a:rPr>
              <a:t> </a:t>
            </a:r>
            <a:r>
              <a:rPr sz="1100" spc="-5" dirty="0">
                <a:latin typeface="Carlito"/>
                <a:cs typeface="Carlito"/>
              </a:rPr>
              <a:t>able</a:t>
            </a:r>
            <a:r>
              <a:rPr sz="1100" spc="-35" dirty="0">
                <a:latin typeface="Carlito"/>
                <a:cs typeface="Carlito"/>
              </a:rPr>
              <a:t> </a:t>
            </a:r>
            <a:r>
              <a:rPr sz="1100" spc="-5" dirty="0">
                <a:latin typeface="Carlito"/>
                <a:cs typeface="Carlito"/>
              </a:rPr>
              <a:t>to</a:t>
            </a:r>
            <a:r>
              <a:rPr sz="1100" spc="-35" dirty="0">
                <a:latin typeface="Carlito"/>
                <a:cs typeface="Carlito"/>
              </a:rPr>
              <a:t> </a:t>
            </a:r>
            <a:r>
              <a:rPr sz="1100" spc="-5" dirty="0">
                <a:latin typeface="Carlito"/>
                <a:cs typeface="Carlito"/>
              </a:rPr>
              <a:t>add</a:t>
            </a:r>
            <a:r>
              <a:rPr sz="1100" spc="-35" dirty="0">
                <a:latin typeface="Carlito"/>
                <a:cs typeface="Carlito"/>
              </a:rPr>
              <a:t> </a:t>
            </a:r>
            <a:r>
              <a:rPr sz="1100" spc="-5" dirty="0">
                <a:latin typeface="Carlito"/>
                <a:cs typeface="Carlito"/>
              </a:rPr>
              <a:t>or</a:t>
            </a:r>
            <a:r>
              <a:rPr sz="1100" spc="-30" dirty="0">
                <a:latin typeface="Carlito"/>
                <a:cs typeface="Carlito"/>
              </a:rPr>
              <a:t> </a:t>
            </a:r>
            <a:r>
              <a:rPr sz="1100" spc="-5" dirty="0">
                <a:latin typeface="Carlito"/>
                <a:cs typeface="Carlito"/>
              </a:rPr>
              <a:t>remove</a:t>
            </a:r>
            <a:r>
              <a:rPr sz="1100" spc="-30" dirty="0">
                <a:latin typeface="Carlito"/>
                <a:cs typeface="Carlito"/>
              </a:rPr>
              <a:t> </a:t>
            </a:r>
            <a:r>
              <a:rPr sz="1100" spc="-5" dirty="0">
                <a:latin typeface="Carlito"/>
                <a:cs typeface="Carlito"/>
              </a:rPr>
              <a:t>variables,</a:t>
            </a:r>
            <a:r>
              <a:rPr sz="1100" spc="-35" dirty="0">
                <a:latin typeface="Carlito"/>
                <a:cs typeface="Carlito"/>
              </a:rPr>
              <a:t> </a:t>
            </a:r>
            <a:r>
              <a:rPr sz="1100" spc="-5" dirty="0">
                <a:latin typeface="Carlito"/>
                <a:cs typeface="Carlito"/>
              </a:rPr>
              <a:t>as</a:t>
            </a:r>
            <a:r>
              <a:rPr sz="1100" spc="-35" dirty="0">
                <a:latin typeface="Carlito"/>
                <a:cs typeface="Carlito"/>
              </a:rPr>
              <a:t> </a:t>
            </a:r>
            <a:r>
              <a:rPr sz="1100" spc="-5" dirty="0">
                <a:latin typeface="Carlito"/>
                <a:cs typeface="Carlito"/>
              </a:rPr>
              <a:t>well  as edit the metadata or coordinates that will appear as information of the  people within the platform and through which we will be able to filter the  information of the participants. To do this, we will enter by clicking on the link  "People profile" .To add or remove </a:t>
            </a:r>
            <a:r>
              <a:rPr sz="1100" dirty="0">
                <a:latin typeface="Carlito"/>
                <a:cs typeface="Carlito"/>
              </a:rPr>
              <a:t>a </a:t>
            </a:r>
            <a:r>
              <a:rPr sz="1100" spc="-5" dirty="0">
                <a:latin typeface="Carlito"/>
                <a:cs typeface="Carlito"/>
              </a:rPr>
              <a:t>new one we will click on the button "</a:t>
            </a:r>
            <a:r>
              <a:rPr sz="1100" b="1" spc="-5" dirty="0">
                <a:latin typeface="Carlito"/>
                <a:cs typeface="Carlito"/>
              </a:rPr>
              <a:t>Add  metadata</a:t>
            </a:r>
            <a:r>
              <a:rPr sz="1100" spc="-5" dirty="0">
                <a:latin typeface="Carlito"/>
                <a:cs typeface="Carlito"/>
              </a:rPr>
              <a:t>", where </a:t>
            </a:r>
            <a:r>
              <a:rPr sz="1100" dirty="0">
                <a:latin typeface="Carlito"/>
                <a:cs typeface="Carlito"/>
              </a:rPr>
              <a:t>a </a:t>
            </a:r>
            <a:r>
              <a:rPr sz="1100" spc="-5" dirty="0">
                <a:latin typeface="Carlito"/>
                <a:cs typeface="Carlito"/>
              </a:rPr>
              <a:t>drop-down menu will appear and where we will be able to  select or unselect by means of checking those options that are predefined in  the platform, as shown below.</a:t>
            </a:r>
            <a:endParaRPr sz="1100">
              <a:latin typeface="Carlito"/>
              <a:cs typeface="Carlito"/>
            </a:endParaRPr>
          </a:p>
        </p:txBody>
      </p:sp>
      <p:sp>
        <p:nvSpPr>
          <p:cNvPr id="3" name="object 3"/>
          <p:cNvSpPr txBox="1"/>
          <p:nvPr/>
        </p:nvSpPr>
        <p:spPr>
          <a:xfrm>
            <a:off x="1816100" y="8589365"/>
            <a:ext cx="4497705" cy="760095"/>
          </a:xfrm>
          <a:prstGeom prst="rect">
            <a:avLst/>
          </a:prstGeom>
        </p:spPr>
        <p:txBody>
          <a:bodyPr vert="horz" wrap="square" lIns="0" tIns="11430" rIns="0" bIns="0" rtlCol="0">
            <a:spAutoFit/>
          </a:bodyPr>
          <a:lstStyle/>
          <a:p>
            <a:pPr marL="12700" marR="5080" algn="just">
              <a:lnSpc>
                <a:spcPct val="109700"/>
              </a:lnSpc>
              <a:spcBef>
                <a:spcPts val="90"/>
              </a:spcBef>
            </a:pPr>
            <a:r>
              <a:rPr sz="1100" spc="-5" dirty="0">
                <a:latin typeface="Carlito"/>
                <a:cs typeface="Carlito"/>
              </a:rPr>
              <a:t>If</a:t>
            </a:r>
            <a:r>
              <a:rPr sz="1100" spc="-20" dirty="0">
                <a:latin typeface="Carlito"/>
                <a:cs typeface="Carlito"/>
              </a:rPr>
              <a:t> </a:t>
            </a:r>
            <a:r>
              <a:rPr sz="1100" spc="-5" dirty="0">
                <a:latin typeface="Carlito"/>
                <a:cs typeface="Carlito"/>
              </a:rPr>
              <a:t>we</a:t>
            </a:r>
            <a:r>
              <a:rPr sz="1100" spc="-20" dirty="0">
                <a:latin typeface="Carlito"/>
                <a:cs typeface="Carlito"/>
              </a:rPr>
              <a:t> </a:t>
            </a:r>
            <a:r>
              <a:rPr sz="1100" spc="-5" dirty="0">
                <a:latin typeface="Carlito"/>
                <a:cs typeface="Carlito"/>
              </a:rPr>
              <a:t>want</a:t>
            </a:r>
            <a:r>
              <a:rPr sz="1100" spc="-20" dirty="0">
                <a:latin typeface="Carlito"/>
                <a:cs typeface="Carlito"/>
              </a:rPr>
              <a:t> </a:t>
            </a:r>
            <a:r>
              <a:rPr sz="1100" spc="-5" dirty="0">
                <a:latin typeface="Carlito"/>
                <a:cs typeface="Carlito"/>
              </a:rPr>
              <a:t>to</a:t>
            </a:r>
            <a:r>
              <a:rPr sz="1100" spc="-20" dirty="0">
                <a:latin typeface="Carlito"/>
                <a:cs typeface="Carlito"/>
              </a:rPr>
              <a:t> </a:t>
            </a:r>
            <a:r>
              <a:rPr sz="1100" spc="-5" dirty="0">
                <a:latin typeface="Carlito"/>
                <a:cs typeface="Carlito"/>
              </a:rPr>
              <a:t>edit</a:t>
            </a:r>
            <a:r>
              <a:rPr sz="1100" spc="-20" dirty="0">
                <a:latin typeface="Carlito"/>
                <a:cs typeface="Carlito"/>
              </a:rPr>
              <a:t> </a:t>
            </a:r>
            <a:r>
              <a:rPr sz="1100" dirty="0">
                <a:latin typeface="Carlito"/>
                <a:cs typeface="Carlito"/>
              </a:rPr>
              <a:t>a</a:t>
            </a:r>
            <a:r>
              <a:rPr sz="1100" spc="-20" dirty="0">
                <a:latin typeface="Carlito"/>
                <a:cs typeface="Carlito"/>
              </a:rPr>
              <a:t> </a:t>
            </a:r>
            <a:r>
              <a:rPr sz="1100" spc="-5" dirty="0">
                <a:latin typeface="Carlito"/>
                <a:cs typeface="Carlito"/>
              </a:rPr>
              <a:t>metadata</a:t>
            </a:r>
            <a:r>
              <a:rPr sz="1100" spc="-20" dirty="0">
                <a:latin typeface="Carlito"/>
                <a:cs typeface="Carlito"/>
              </a:rPr>
              <a:t> </a:t>
            </a:r>
            <a:r>
              <a:rPr sz="1100" spc="-5" dirty="0">
                <a:latin typeface="Carlito"/>
                <a:cs typeface="Carlito"/>
              </a:rPr>
              <a:t>we</a:t>
            </a:r>
            <a:r>
              <a:rPr sz="1100" spc="-20" dirty="0">
                <a:latin typeface="Carlito"/>
                <a:cs typeface="Carlito"/>
              </a:rPr>
              <a:t> </a:t>
            </a:r>
            <a:r>
              <a:rPr sz="1100" spc="-5" dirty="0">
                <a:latin typeface="Carlito"/>
                <a:cs typeface="Carlito"/>
              </a:rPr>
              <a:t>should</a:t>
            </a:r>
            <a:r>
              <a:rPr sz="1100" spc="-20" dirty="0">
                <a:latin typeface="Carlito"/>
                <a:cs typeface="Carlito"/>
              </a:rPr>
              <a:t> </a:t>
            </a:r>
            <a:r>
              <a:rPr sz="1100" spc="-5" dirty="0">
                <a:latin typeface="Carlito"/>
                <a:cs typeface="Carlito"/>
              </a:rPr>
              <a:t>click</a:t>
            </a:r>
            <a:r>
              <a:rPr sz="1100" spc="-20" dirty="0">
                <a:latin typeface="Carlito"/>
                <a:cs typeface="Carlito"/>
              </a:rPr>
              <a:t> </a:t>
            </a:r>
            <a:r>
              <a:rPr sz="1100" spc="-5" dirty="0">
                <a:latin typeface="Carlito"/>
                <a:cs typeface="Carlito"/>
              </a:rPr>
              <a:t>on</a:t>
            </a:r>
            <a:r>
              <a:rPr sz="1100" spc="-20"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pencil</a:t>
            </a:r>
            <a:r>
              <a:rPr sz="1100" spc="-20" dirty="0">
                <a:latin typeface="Carlito"/>
                <a:cs typeface="Carlito"/>
              </a:rPr>
              <a:t> </a:t>
            </a:r>
            <a:r>
              <a:rPr sz="1100" spc="-5" dirty="0">
                <a:latin typeface="Carlito"/>
                <a:cs typeface="Carlito"/>
              </a:rPr>
              <a:t>icon</a:t>
            </a:r>
            <a:r>
              <a:rPr sz="1100" spc="-20" dirty="0">
                <a:latin typeface="Carlito"/>
                <a:cs typeface="Carlito"/>
              </a:rPr>
              <a:t> </a:t>
            </a:r>
            <a:r>
              <a:rPr sz="1100" spc="-5" dirty="0">
                <a:latin typeface="Carlito"/>
                <a:cs typeface="Carlito"/>
              </a:rPr>
              <a:t>that</a:t>
            </a:r>
            <a:r>
              <a:rPr sz="1100" spc="-15" dirty="0">
                <a:latin typeface="Carlito"/>
                <a:cs typeface="Carlito"/>
              </a:rPr>
              <a:t> </a:t>
            </a:r>
            <a:r>
              <a:rPr sz="1100" spc="-5" dirty="0">
                <a:latin typeface="Carlito"/>
                <a:cs typeface="Carlito"/>
              </a:rPr>
              <a:t>appears</a:t>
            </a:r>
            <a:r>
              <a:rPr sz="1100" spc="-20" dirty="0">
                <a:latin typeface="Carlito"/>
                <a:cs typeface="Carlito"/>
              </a:rPr>
              <a:t> </a:t>
            </a:r>
            <a:r>
              <a:rPr sz="1100" spc="-5" dirty="0">
                <a:latin typeface="Carlito"/>
                <a:cs typeface="Carlito"/>
              </a:rPr>
              <a:t>to  the right of its definition and modify its existing data or add new values to it,  confirming this edition by clicking on the "</a:t>
            </a:r>
            <a:r>
              <a:rPr sz="1100" b="1" spc="-5" dirty="0">
                <a:latin typeface="Carlito"/>
                <a:cs typeface="Carlito"/>
              </a:rPr>
              <a:t>Save</a:t>
            </a:r>
            <a:r>
              <a:rPr sz="1100" spc="-5" dirty="0">
                <a:latin typeface="Carlito"/>
                <a:cs typeface="Carlito"/>
              </a:rPr>
              <a:t>" button or discarding it by  clicking on the "</a:t>
            </a:r>
            <a:r>
              <a:rPr sz="1100" b="1" spc="-5" dirty="0">
                <a:latin typeface="Carlito"/>
                <a:cs typeface="Carlito"/>
              </a:rPr>
              <a:t>Cancel</a:t>
            </a:r>
            <a:r>
              <a:rPr sz="1100" spc="-5" dirty="0">
                <a:latin typeface="Carlito"/>
                <a:cs typeface="Carlito"/>
              </a:rPr>
              <a:t>"</a:t>
            </a:r>
            <a:r>
              <a:rPr sz="1100" spc="-10" dirty="0">
                <a:latin typeface="Carlito"/>
                <a:cs typeface="Carlito"/>
              </a:rPr>
              <a:t> </a:t>
            </a:r>
            <a:r>
              <a:rPr sz="1100" spc="-5" dirty="0">
                <a:latin typeface="Carlito"/>
                <a:cs typeface="Carlito"/>
              </a:rPr>
              <a:t>button.</a:t>
            </a:r>
            <a:endParaRPr sz="1100">
              <a:latin typeface="Carlito"/>
              <a:cs typeface="Carlito"/>
            </a:endParaRPr>
          </a:p>
        </p:txBody>
      </p:sp>
      <p:grpSp>
        <p:nvGrpSpPr>
          <p:cNvPr id="4" name="object 4"/>
          <p:cNvGrpSpPr/>
          <p:nvPr/>
        </p:nvGrpSpPr>
        <p:grpSpPr>
          <a:xfrm>
            <a:off x="923925" y="923925"/>
            <a:ext cx="5419090" cy="2555875"/>
            <a:chOff x="923925" y="923925"/>
            <a:chExt cx="5419090" cy="2555875"/>
          </a:xfrm>
        </p:grpSpPr>
        <p:sp>
          <p:nvSpPr>
            <p:cNvPr id="5" name="object 5"/>
            <p:cNvSpPr/>
            <p:nvPr/>
          </p:nvSpPr>
          <p:spPr>
            <a:xfrm>
              <a:off x="933449" y="933450"/>
              <a:ext cx="5400040" cy="25368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92868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grpSp>
        <p:nvGrpSpPr>
          <p:cNvPr id="7" name="object 7"/>
          <p:cNvGrpSpPr/>
          <p:nvPr/>
        </p:nvGrpSpPr>
        <p:grpSpPr>
          <a:xfrm>
            <a:off x="923925" y="5944920"/>
            <a:ext cx="5419090" cy="2555875"/>
            <a:chOff x="923925" y="5944920"/>
            <a:chExt cx="5419090" cy="2555875"/>
          </a:xfrm>
        </p:grpSpPr>
        <p:sp>
          <p:nvSpPr>
            <p:cNvPr id="8" name="object 8"/>
            <p:cNvSpPr/>
            <p:nvPr/>
          </p:nvSpPr>
          <p:spPr>
            <a:xfrm>
              <a:off x="933449" y="5954458"/>
              <a:ext cx="5400040" cy="253682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5949683"/>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0" y="3861918"/>
            <a:ext cx="4726940" cy="1680845"/>
          </a:xfrm>
          <a:prstGeom prst="rect">
            <a:avLst/>
          </a:prstGeom>
        </p:spPr>
        <p:txBody>
          <a:bodyPr vert="horz" wrap="square" lIns="0" tIns="11430" rIns="0" bIns="0" rtlCol="0">
            <a:spAutoFit/>
          </a:bodyPr>
          <a:lstStyle/>
          <a:p>
            <a:pPr marL="241300" marR="5080" indent="-228600" algn="just">
              <a:lnSpc>
                <a:spcPct val="109800"/>
              </a:lnSpc>
              <a:spcBef>
                <a:spcPts val="90"/>
              </a:spcBef>
              <a:buClr>
                <a:srgbClr val="4F81BD"/>
              </a:buClr>
              <a:buFont typeface="Symbol"/>
              <a:buChar char=""/>
              <a:tabLst>
                <a:tab pos="241300" algn="l"/>
              </a:tabLst>
            </a:pPr>
            <a:r>
              <a:rPr sz="1100" spc="-5" dirty="0">
                <a:solidFill>
                  <a:srgbClr val="0070C0"/>
                </a:solidFill>
                <a:latin typeface="Carlito"/>
                <a:cs typeface="Carlito"/>
              </a:rPr>
              <a:t>Mobility preferences</a:t>
            </a:r>
            <a:r>
              <a:rPr sz="1100" spc="-5" dirty="0">
                <a:latin typeface="Carlito"/>
                <a:cs typeface="Carlito"/>
              </a:rPr>
              <a:t>: In this section we can activate or deactivate, as well as  edit all those mobility preferences just by clicking on the "</a:t>
            </a:r>
            <a:r>
              <a:rPr sz="1100" b="1" spc="-5" dirty="0">
                <a:latin typeface="Carlito"/>
                <a:cs typeface="Carlito"/>
              </a:rPr>
              <a:t>Selector</a:t>
            </a:r>
            <a:r>
              <a:rPr sz="1100" spc="-5" dirty="0">
                <a:latin typeface="Carlito"/>
                <a:cs typeface="Carlito"/>
              </a:rPr>
              <a:t>" button and  selecting</a:t>
            </a:r>
            <a:r>
              <a:rPr sz="1100" spc="-55" dirty="0">
                <a:latin typeface="Carlito"/>
                <a:cs typeface="Carlito"/>
              </a:rPr>
              <a:t> </a:t>
            </a:r>
            <a:r>
              <a:rPr sz="1100" spc="-5" dirty="0">
                <a:latin typeface="Carlito"/>
                <a:cs typeface="Carlito"/>
              </a:rPr>
              <a:t>from</a:t>
            </a:r>
            <a:r>
              <a:rPr sz="1100" spc="-6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drop-down</a:t>
            </a:r>
            <a:r>
              <a:rPr sz="1100" spc="-55" dirty="0">
                <a:latin typeface="Carlito"/>
                <a:cs typeface="Carlito"/>
              </a:rPr>
              <a:t> </a:t>
            </a:r>
            <a:r>
              <a:rPr sz="1100" spc="-5" dirty="0">
                <a:latin typeface="Carlito"/>
                <a:cs typeface="Carlito"/>
              </a:rPr>
              <a:t>menu</a:t>
            </a:r>
            <a:r>
              <a:rPr sz="1100" spc="-55" dirty="0">
                <a:latin typeface="Carlito"/>
                <a:cs typeface="Carlito"/>
              </a:rPr>
              <a:t> </a:t>
            </a:r>
            <a:r>
              <a:rPr sz="1100" spc="-5" dirty="0">
                <a:latin typeface="Carlito"/>
                <a:cs typeface="Carlito"/>
              </a:rPr>
              <a:t>all</a:t>
            </a:r>
            <a:r>
              <a:rPr sz="1100" spc="-55" dirty="0">
                <a:latin typeface="Carlito"/>
                <a:cs typeface="Carlito"/>
              </a:rPr>
              <a:t> </a:t>
            </a:r>
            <a:r>
              <a:rPr sz="1100" spc="-5" dirty="0">
                <a:latin typeface="Carlito"/>
                <a:cs typeface="Carlito"/>
              </a:rPr>
              <a:t>those</a:t>
            </a:r>
            <a:r>
              <a:rPr sz="1100" spc="-55" dirty="0">
                <a:latin typeface="Carlito"/>
                <a:cs typeface="Carlito"/>
              </a:rPr>
              <a:t> </a:t>
            </a:r>
            <a:r>
              <a:rPr sz="1100" spc="-5" dirty="0">
                <a:latin typeface="Carlito"/>
                <a:cs typeface="Carlito"/>
              </a:rPr>
              <a:t>we</a:t>
            </a:r>
            <a:r>
              <a:rPr sz="1100" spc="-55" dirty="0">
                <a:latin typeface="Carlito"/>
                <a:cs typeface="Carlito"/>
              </a:rPr>
              <a:t> </a:t>
            </a:r>
            <a:r>
              <a:rPr sz="1100" spc="-5" dirty="0">
                <a:latin typeface="Carlito"/>
                <a:cs typeface="Carlito"/>
              </a:rPr>
              <a:t>want</a:t>
            </a:r>
            <a:r>
              <a:rPr sz="1100" spc="-55" dirty="0">
                <a:latin typeface="Carlito"/>
                <a:cs typeface="Carlito"/>
              </a:rPr>
              <a:t> </a:t>
            </a:r>
            <a:r>
              <a:rPr sz="1100" spc="-5" dirty="0">
                <a:latin typeface="Carlito"/>
                <a:cs typeface="Carlito"/>
              </a:rPr>
              <a:t>to</a:t>
            </a:r>
            <a:r>
              <a:rPr sz="1100" spc="-55" dirty="0">
                <a:latin typeface="Carlito"/>
                <a:cs typeface="Carlito"/>
              </a:rPr>
              <a:t> </a:t>
            </a:r>
            <a:r>
              <a:rPr sz="1100" spc="-5" dirty="0">
                <a:latin typeface="Carlito"/>
                <a:cs typeface="Carlito"/>
              </a:rPr>
              <a:t>appear.</a:t>
            </a:r>
            <a:r>
              <a:rPr sz="1100" spc="-55" dirty="0">
                <a:latin typeface="Carlito"/>
                <a:cs typeface="Carlito"/>
              </a:rPr>
              <a:t> </a:t>
            </a:r>
            <a:r>
              <a:rPr sz="1100" dirty="0">
                <a:latin typeface="Carlito"/>
                <a:cs typeface="Carlito"/>
              </a:rPr>
              <a:t>We</a:t>
            </a:r>
            <a:r>
              <a:rPr sz="1100" spc="-55" dirty="0">
                <a:latin typeface="Carlito"/>
                <a:cs typeface="Carlito"/>
              </a:rPr>
              <a:t> </a:t>
            </a:r>
            <a:r>
              <a:rPr sz="1100" spc="-5" dirty="0">
                <a:latin typeface="Carlito"/>
                <a:cs typeface="Carlito"/>
              </a:rPr>
              <a:t>must</a:t>
            </a:r>
            <a:r>
              <a:rPr sz="1100" spc="140" dirty="0">
                <a:latin typeface="Carlito"/>
                <a:cs typeface="Carlito"/>
              </a:rPr>
              <a:t> </a:t>
            </a:r>
            <a:r>
              <a:rPr sz="1100" spc="-5" dirty="0">
                <a:latin typeface="Carlito"/>
                <a:cs typeface="Carlito"/>
              </a:rPr>
              <a:t>then  click on the pencil icon that appears to the right of its definition to activate or  deactivate</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information</a:t>
            </a:r>
            <a:r>
              <a:rPr sz="1100" spc="-35" dirty="0">
                <a:latin typeface="Carlito"/>
                <a:cs typeface="Carlito"/>
              </a:rPr>
              <a:t> </a:t>
            </a:r>
            <a:r>
              <a:rPr sz="1100" spc="-5" dirty="0">
                <a:latin typeface="Carlito"/>
                <a:cs typeface="Carlito"/>
              </a:rPr>
              <a:t>we</a:t>
            </a:r>
            <a:r>
              <a:rPr sz="1100" spc="-35" dirty="0">
                <a:latin typeface="Carlito"/>
                <a:cs typeface="Carlito"/>
              </a:rPr>
              <a:t> </a:t>
            </a:r>
            <a:r>
              <a:rPr sz="1100" spc="-5" dirty="0">
                <a:latin typeface="Carlito"/>
                <a:cs typeface="Carlito"/>
              </a:rPr>
              <a:t>want</a:t>
            </a:r>
            <a:r>
              <a:rPr sz="1100" spc="-30" dirty="0">
                <a:latin typeface="Carlito"/>
                <a:cs typeface="Carlito"/>
              </a:rPr>
              <a:t> </a:t>
            </a:r>
            <a:r>
              <a:rPr sz="1100" spc="-5" dirty="0">
                <a:latin typeface="Carlito"/>
                <a:cs typeface="Carlito"/>
              </a:rPr>
              <a:t>to</a:t>
            </a:r>
            <a:r>
              <a:rPr sz="1100" spc="-25" dirty="0">
                <a:latin typeface="Carlito"/>
                <a:cs typeface="Carlito"/>
              </a:rPr>
              <a:t> </a:t>
            </a:r>
            <a:r>
              <a:rPr sz="1100" spc="-5" dirty="0">
                <a:latin typeface="Carlito"/>
                <a:cs typeface="Carlito"/>
              </a:rPr>
              <a:t>appear</a:t>
            </a:r>
            <a:r>
              <a:rPr sz="1100" spc="-30" dirty="0">
                <a:latin typeface="Carlito"/>
                <a:cs typeface="Carlito"/>
              </a:rPr>
              <a:t> </a:t>
            </a:r>
            <a:r>
              <a:rPr sz="1100" spc="-5" dirty="0">
                <a:latin typeface="Carlito"/>
                <a:cs typeface="Carlito"/>
              </a:rPr>
              <a:t>just</a:t>
            </a:r>
            <a:r>
              <a:rPr sz="1100" spc="-35" dirty="0">
                <a:latin typeface="Carlito"/>
                <a:cs typeface="Carlito"/>
              </a:rPr>
              <a:t> </a:t>
            </a:r>
            <a:r>
              <a:rPr sz="1100" spc="-5" dirty="0">
                <a:latin typeface="Carlito"/>
                <a:cs typeface="Carlito"/>
              </a:rPr>
              <a:t>by</a:t>
            </a:r>
            <a:r>
              <a:rPr sz="1100" spc="-35" dirty="0">
                <a:latin typeface="Carlito"/>
                <a:cs typeface="Carlito"/>
              </a:rPr>
              <a:t> </a:t>
            </a:r>
            <a:r>
              <a:rPr sz="1100" spc="-5" dirty="0">
                <a:latin typeface="Carlito"/>
                <a:cs typeface="Carlito"/>
              </a:rPr>
              <a:t>activating</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button</a:t>
            </a:r>
            <a:r>
              <a:rPr sz="1100" spc="-35" dirty="0">
                <a:latin typeface="Carlito"/>
                <a:cs typeface="Carlito"/>
              </a:rPr>
              <a:t> </a:t>
            </a:r>
            <a:r>
              <a:rPr sz="1100" spc="-5" dirty="0">
                <a:latin typeface="Carlito"/>
                <a:cs typeface="Carlito"/>
              </a:rPr>
              <a:t>that  appears to the right of it and confirm or discard its selection just by clicking on  the "</a:t>
            </a:r>
            <a:r>
              <a:rPr sz="1100" b="1" spc="-5" dirty="0">
                <a:latin typeface="Carlito"/>
                <a:cs typeface="Carlito"/>
              </a:rPr>
              <a:t>Save</a:t>
            </a:r>
            <a:r>
              <a:rPr sz="1100" spc="-5" dirty="0">
                <a:latin typeface="Carlito"/>
                <a:cs typeface="Carlito"/>
              </a:rPr>
              <a:t>" or "</a:t>
            </a:r>
            <a:r>
              <a:rPr sz="1100" b="1" spc="-5" dirty="0">
                <a:latin typeface="Carlito"/>
                <a:cs typeface="Carlito"/>
              </a:rPr>
              <a:t>Cancel</a:t>
            </a:r>
            <a:r>
              <a:rPr sz="1100" spc="-5" dirty="0">
                <a:latin typeface="Carlito"/>
                <a:cs typeface="Carlito"/>
              </a:rPr>
              <a:t>" button. This allows the client to collect qualitative  information from his employees, leaving this information collected within the  platform.</a:t>
            </a:r>
            <a:endParaRPr sz="1100">
              <a:latin typeface="Carlito"/>
              <a:cs typeface="Carlito"/>
            </a:endParaRPr>
          </a:p>
        </p:txBody>
      </p:sp>
      <p:sp>
        <p:nvSpPr>
          <p:cNvPr id="3" name="object 3"/>
          <p:cNvSpPr txBox="1"/>
          <p:nvPr/>
        </p:nvSpPr>
        <p:spPr>
          <a:xfrm>
            <a:off x="901700" y="8300653"/>
            <a:ext cx="5414645" cy="1335405"/>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3.1.2 </a:t>
            </a:r>
            <a:r>
              <a:rPr sz="1200" spc="-10" dirty="0">
                <a:solidFill>
                  <a:srgbClr val="1F3763"/>
                </a:solidFill>
                <a:latin typeface="Carlito"/>
                <a:cs typeface="Carlito"/>
              </a:rPr>
              <a:t>Assessment</a:t>
            </a:r>
            <a:r>
              <a:rPr sz="1200" dirty="0">
                <a:solidFill>
                  <a:srgbClr val="1F3763"/>
                </a:solidFill>
                <a:latin typeface="Carlito"/>
                <a:cs typeface="Carlito"/>
              </a:rPr>
              <a:t> </a:t>
            </a:r>
            <a:r>
              <a:rPr sz="1200" spc="-10" dirty="0">
                <a:solidFill>
                  <a:srgbClr val="1F3763"/>
                </a:solidFill>
                <a:latin typeface="Carlito"/>
                <a:cs typeface="Carlito"/>
              </a:rPr>
              <a:t>Settings</a:t>
            </a:r>
            <a:endParaRPr sz="1200">
              <a:latin typeface="Carlito"/>
              <a:cs typeface="Carlito"/>
            </a:endParaRPr>
          </a:p>
          <a:p>
            <a:pPr marL="12700" marR="5080" algn="just">
              <a:lnSpc>
                <a:spcPct val="109800"/>
              </a:lnSpc>
              <a:spcBef>
                <a:spcPts val="20"/>
              </a:spcBef>
            </a:pPr>
            <a:r>
              <a:rPr sz="1100" spc="-5" dirty="0">
                <a:latin typeface="Carlito"/>
                <a:cs typeface="Carlito"/>
              </a:rPr>
              <a:t>In this area of the Administration Panel we can define and configure, as well as edit the   evaluation variables that we want to define within the platform. </a:t>
            </a:r>
            <a:r>
              <a:rPr sz="1100" dirty="0">
                <a:latin typeface="Carlito"/>
                <a:cs typeface="Carlito"/>
              </a:rPr>
              <a:t>We </a:t>
            </a:r>
            <a:r>
              <a:rPr sz="1100" spc="-5" dirty="0">
                <a:latin typeface="Carlito"/>
                <a:cs typeface="Carlito"/>
              </a:rPr>
              <a:t>can also consult the  integrations with the evaluation tools that we have in our platform and the use of these tools  by</a:t>
            </a:r>
            <a:r>
              <a:rPr sz="1100" spc="-3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participants.</a:t>
            </a:r>
            <a:r>
              <a:rPr sz="1100" spc="-3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future</a:t>
            </a:r>
            <a:r>
              <a:rPr sz="1100" spc="-25" dirty="0">
                <a:latin typeface="Carlito"/>
                <a:cs typeface="Carlito"/>
              </a:rPr>
              <a:t> </a:t>
            </a:r>
            <a:r>
              <a:rPr sz="1100" spc="-5" dirty="0">
                <a:latin typeface="Carlito"/>
                <a:cs typeface="Carlito"/>
              </a:rPr>
              <a:t>we</a:t>
            </a:r>
            <a:r>
              <a:rPr sz="1100" spc="-30" dirty="0">
                <a:latin typeface="Carlito"/>
                <a:cs typeface="Carlito"/>
              </a:rPr>
              <a:t> </a:t>
            </a:r>
            <a:r>
              <a:rPr sz="1100" spc="-5" dirty="0">
                <a:latin typeface="Carlito"/>
                <a:cs typeface="Carlito"/>
              </a:rPr>
              <a:t>will</a:t>
            </a:r>
            <a:r>
              <a:rPr sz="1100" spc="-25" dirty="0">
                <a:latin typeface="Carlito"/>
                <a:cs typeface="Carlito"/>
              </a:rPr>
              <a:t> </a:t>
            </a:r>
            <a:r>
              <a:rPr sz="1100" spc="-5" dirty="0">
                <a:latin typeface="Carlito"/>
                <a:cs typeface="Carlito"/>
              </a:rPr>
              <a:t>be</a:t>
            </a:r>
            <a:r>
              <a:rPr sz="1100" spc="-30" dirty="0">
                <a:latin typeface="Carlito"/>
                <a:cs typeface="Carlito"/>
              </a:rPr>
              <a:t> </a:t>
            </a:r>
            <a:r>
              <a:rPr sz="1100" spc="-5" dirty="0">
                <a:latin typeface="Carlito"/>
                <a:cs typeface="Carlito"/>
              </a:rPr>
              <a:t>able</a:t>
            </a:r>
            <a:r>
              <a:rPr sz="1100" spc="-2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define</a:t>
            </a:r>
            <a:r>
              <a:rPr sz="1100" spc="-25"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templates</a:t>
            </a:r>
            <a:r>
              <a:rPr sz="1100" spc="-30" dirty="0">
                <a:latin typeface="Carlito"/>
                <a:cs typeface="Carlito"/>
              </a:rPr>
              <a:t> </a:t>
            </a:r>
            <a:r>
              <a:rPr sz="1100" spc="-5" dirty="0">
                <a:latin typeface="Carlito"/>
                <a:cs typeface="Carlito"/>
              </a:rPr>
              <a:t>for</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a:t>
            </a:r>
            <a:r>
              <a:rPr sz="1100" b="1" spc="-5" dirty="0">
                <a:latin typeface="Carlito"/>
                <a:cs typeface="Carlito"/>
              </a:rPr>
              <a:t>Landing</a:t>
            </a:r>
            <a:r>
              <a:rPr sz="1100" b="1" spc="-25" dirty="0">
                <a:latin typeface="Carlito"/>
                <a:cs typeface="Carlito"/>
              </a:rPr>
              <a:t> </a:t>
            </a:r>
            <a:r>
              <a:rPr sz="1100" b="1" spc="-5" dirty="0">
                <a:latin typeface="Carlito"/>
                <a:cs typeface="Carlito"/>
              </a:rPr>
              <a:t>page</a:t>
            </a:r>
            <a:r>
              <a:rPr sz="1100" spc="-5" dirty="0">
                <a:latin typeface="Carlito"/>
                <a:cs typeface="Carlito"/>
              </a:rPr>
              <a:t>",  as well as the image of the company, these last two functionalities are currently under  development and will be available shortly.</a:t>
            </a:r>
            <a:endParaRPr sz="1100">
              <a:latin typeface="Carlito"/>
              <a:cs typeface="Carlito"/>
            </a:endParaRPr>
          </a:p>
        </p:txBody>
      </p:sp>
      <p:grpSp>
        <p:nvGrpSpPr>
          <p:cNvPr id="4" name="object 4"/>
          <p:cNvGrpSpPr/>
          <p:nvPr/>
        </p:nvGrpSpPr>
        <p:grpSpPr>
          <a:xfrm>
            <a:off x="923925" y="1209560"/>
            <a:ext cx="5419090" cy="2555875"/>
            <a:chOff x="923925" y="1209560"/>
            <a:chExt cx="5419090" cy="2555875"/>
          </a:xfrm>
        </p:grpSpPr>
        <p:sp>
          <p:nvSpPr>
            <p:cNvPr id="5" name="object 5"/>
            <p:cNvSpPr/>
            <p:nvPr/>
          </p:nvSpPr>
          <p:spPr>
            <a:xfrm>
              <a:off x="933449" y="1219085"/>
              <a:ext cx="5400040" cy="25368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1214323"/>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grpSp>
        <p:nvGrpSpPr>
          <p:cNvPr id="7" name="object 7"/>
          <p:cNvGrpSpPr/>
          <p:nvPr/>
        </p:nvGrpSpPr>
        <p:grpSpPr>
          <a:xfrm>
            <a:off x="923925" y="5661736"/>
            <a:ext cx="5419090" cy="2555875"/>
            <a:chOff x="923925" y="5661736"/>
            <a:chExt cx="5419090" cy="2555875"/>
          </a:xfrm>
        </p:grpSpPr>
        <p:sp>
          <p:nvSpPr>
            <p:cNvPr id="8" name="object 8"/>
            <p:cNvSpPr/>
            <p:nvPr/>
          </p:nvSpPr>
          <p:spPr>
            <a:xfrm>
              <a:off x="933449" y="5671261"/>
              <a:ext cx="5400040" cy="253682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5666498"/>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3925" y="3362109"/>
            <a:ext cx="5419090" cy="2555875"/>
            <a:chOff x="923925" y="3362109"/>
            <a:chExt cx="5419090" cy="2555875"/>
          </a:xfrm>
        </p:grpSpPr>
        <p:sp>
          <p:nvSpPr>
            <p:cNvPr id="3" name="object 3"/>
            <p:cNvSpPr/>
            <p:nvPr/>
          </p:nvSpPr>
          <p:spPr>
            <a:xfrm>
              <a:off x="933449" y="3371634"/>
              <a:ext cx="5400040" cy="25368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8687" y="3366871"/>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grpSp>
        <p:nvGrpSpPr>
          <p:cNvPr id="5" name="object 5"/>
          <p:cNvGrpSpPr/>
          <p:nvPr/>
        </p:nvGrpSpPr>
        <p:grpSpPr>
          <a:xfrm>
            <a:off x="909953" y="410209"/>
            <a:ext cx="5386070" cy="974090"/>
            <a:chOff x="909953" y="410209"/>
            <a:chExt cx="5386070" cy="974090"/>
          </a:xfrm>
        </p:grpSpPr>
        <p:sp>
          <p:nvSpPr>
            <p:cNvPr id="6" name="object 6"/>
            <p:cNvSpPr/>
            <p:nvPr/>
          </p:nvSpPr>
          <p:spPr>
            <a:xfrm>
              <a:off x="1417802" y="476300"/>
              <a:ext cx="4866005" cy="852169"/>
            </a:xfrm>
            <a:custGeom>
              <a:avLst/>
              <a:gdLst/>
              <a:ahLst/>
              <a:cxnLst/>
              <a:rect l="l" t="t" r="r" b="b"/>
              <a:pathLst>
                <a:path w="4866005" h="852169">
                  <a:moveTo>
                    <a:pt x="0" y="142023"/>
                  </a:moveTo>
                  <a:lnTo>
                    <a:pt x="7240" y="97132"/>
                  </a:lnTo>
                  <a:lnTo>
                    <a:pt x="27402" y="58146"/>
                  </a:lnTo>
                  <a:lnTo>
                    <a:pt x="58146" y="27402"/>
                  </a:lnTo>
                  <a:lnTo>
                    <a:pt x="97132" y="7240"/>
                  </a:lnTo>
                  <a:lnTo>
                    <a:pt x="142023" y="0"/>
                  </a:lnTo>
                  <a:lnTo>
                    <a:pt x="4723502" y="0"/>
                  </a:lnTo>
                  <a:lnTo>
                    <a:pt x="4768393" y="7240"/>
                  </a:lnTo>
                  <a:lnTo>
                    <a:pt x="4807379" y="27402"/>
                  </a:lnTo>
                  <a:lnTo>
                    <a:pt x="4838122" y="58146"/>
                  </a:lnTo>
                  <a:lnTo>
                    <a:pt x="4858282" y="97132"/>
                  </a:lnTo>
                  <a:lnTo>
                    <a:pt x="4865522" y="142023"/>
                  </a:lnTo>
                  <a:lnTo>
                    <a:pt x="4865522" y="710088"/>
                  </a:lnTo>
                  <a:lnTo>
                    <a:pt x="4858282" y="754978"/>
                  </a:lnTo>
                  <a:lnTo>
                    <a:pt x="4838122" y="793965"/>
                  </a:lnTo>
                  <a:lnTo>
                    <a:pt x="4807379" y="824709"/>
                  </a:lnTo>
                  <a:lnTo>
                    <a:pt x="4768393" y="844871"/>
                  </a:lnTo>
                  <a:lnTo>
                    <a:pt x="4723502" y="852111"/>
                  </a:lnTo>
                  <a:lnTo>
                    <a:pt x="142023" y="852111"/>
                  </a:lnTo>
                  <a:lnTo>
                    <a:pt x="97132" y="844871"/>
                  </a:lnTo>
                  <a:lnTo>
                    <a:pt x="58146" y="824709"/>
                  </a:lnTo>
                  <a:lnTo>
                    <a:pt x="27402" y="793965"/>
                  </a:lnTo>
                  <a:lnTo>
                    <a:pt x="7240" y="754978"/>
                  </a:lnTo>
                  <a:lnTo>
                    <a:pt x="0" y="710088"/>
                  </a:lnTo>
                  <a:lnTo>
                    <a:pt x="0" y="142023"/>
                  </a:lnTo>
                  <a:close/>
                </a:path>
              </a:pathLst>
            </a:custGeom>
            <a:ln w="25400">
              <a:solidFill>
                <a:srgbClr val="70AD47"/>
              </a:solidFill>
            </a:ln>
          </p:spPr>
          <p:txBody>
            <a:bodyPr wrap="square" lIns="0" tIns="0" rIns="0" bIns="0" rtlCol="0"/>
            <a:lstStyle/>
            <a:p>
              <a:endParaRPr/>
            </a:p>
          </p:txBody>
        </p:sp>
        <p:sp>
          <p:nvSpPr>
            <p:cNvPr id="7" name="object 7"/>
            <p:cNvSpPr/>
            <p:nvPr/>
          </p:nvSpPr>
          <p:spPr>
            <a:xfrm>
              <a:off x="909953" y="410209"/>
              <a:ext cx="814069" cy="974090"/>
            </a:xfrm>
            <a:custGeom>
              <a:avLst/>
              <a:gdLst/>
              <a:ahLst/>
              <a:cxnLst/>
              <a:rect l="l" t="t" r="r" b="b"/>
              <a:pathLst>
                <a:path w="814069" h="974090">
                  <a:moveTo>
                    <a:pt x="406731" y="0"/>
                  </a:moveTo>
                  <a:lnTo>
                    <a:pt x="362413" y="2856"/>
                  </a:lnTo>
                  <a:lnTo>
                    <a:pt x="319477" y="11229"/>
                  </a:lnTo>
                  <a:lnTo>
                    <a:pt x="278172" y="24819"/>
                  </a:lnTo>
                  <a:lnTo>
                    <a:pt x="238745" y="43332"/>
                  </a:lnTo>
                  <a:lnTo>
                    <a:pt x="201445" y="66469"/>
                  </a:lnTo>
                  <a:lnTo>
                    <a:pt x="166520" y="93934"/>
                  </a:lnTo>
                  <a:lnTo>
                    <a:pt x="134218" y="125429"/>
                  </a:lnTo>
                  <a:lnTo>
                    <a:pt x="104786" y="160658"/>
                  </a:lnTo>
                  <a:lnTo>
                    <a:pt x="78474" y="199323"/>
                  </a:lnTo>
                  <a:lnTo>
                    <a:pt x="55530" y="241128"/>
                  </a:lnTo>
                  <a:lnTo>
                    <a:pt x="36201" y="285776"/>
                  </a:lnTo>
                  <a:lnTo>
                    <a:pt x="20735" y="332970"/>
                  </a:lnTo>
                  <a:lnTo>
                    <a:pt x="9381" y="382412"/>
                  </a:lnTo>
                  <a:lnTo>
                    <a:pt x="2386" y="433805"/>
                  </a:lnTo>
                  <a:lnTo>
                    <a:pt x="0" y="486854"/>
                  </a:lnTo>
                  <a:lnTo>
                    <a:pt x="2386" y="539903"/>
                  </a:lnTo>
                  <a:lnTo>
                    <a:pt x="9381" y="591296"/>
                  </a:lnTo>
                  <a:lnTo>
                    <a:pt x="20735" y="640738"/>
                  </a:lnTo>
                  <a:lnTo>
                    <a:pt x="36201" y="687932"/>
                  </a:lnTo>
                  <a:lnTo>
                    <a:pt x="55530" y="732580"/>
                  </a:lnTo>
                  <a:lnTo>
                    <a:pt x="78474" y="774385"/>
                  </a:lnTo>
                  <a:lnTo>
                    <a:pt x="104786" y="813050"/>
                  </a:lnTo>
                  <a:lnTo>
                    <a:pt x="134218" y="848279"/>
                  </a:lnTo>
                  <a:lnTo>
                    <a:pt x="166520" y="879774"/>
                  </a:lnTo>
                  <a:lnTo>
                    <a:pt x="201445" y="907239"/>
                  </a:lnTo>
                  <a:lnTo>
                    <a:pt x="238745" y="930376"/>
                  </a:lnTo>
                  <a:lnTo>
                    <a:pt x="278172" y="948889"/>
                  </a:lnTo>
                  <a:lnTo>
                    <a:pt x="319477" y="962479"/>
                  </a:lnTo>
                  <a:lnTo>
                    <a:pt x="362413" y="970852"/>
                  </a:lnTo>
                  <a:lnTo>
                    <a:pt x="406731" y="973709"/>
                  </a:lnTo>
                  <a:lnTo>
                    <a:pt x="451048" y="970852"/>
                  </a:lnTo>
                  <a:lnTo>
                    <a:pt x="493982" y="962479"/>
                  </a:lnTo>
                  <a:lnTo>
                    <a:pt x="535286" y="948889"/>
                  </a:lnTo>
                  <a:lnTo>
                    <a:pt x="574711" y="930376"/>
                  </a:lnTo>
                  <a:lnTo>
                    <a:pt x="612010" y="907239"/>
                  </a:lnTo>
                  <a:lnTo>
                    <a:pt x="646933" y="879774"/>
                  </a:lnTo>
                  <a:lnTo>
                    <a:pt x="679235" y="848279"/>
                  </a:lnTo>
                  <a:lnTo>
                    <a:pt x="708665" y="813050"/>
                  </a:lnTo>
                  <a:lnTo>
                    <a:pt x="734976" y="774385"/>
                  </a:lnTo>
                  <a:lnTo>
                    <a:pt x="757920" y="732580"/>
                  </a:lnTo>
                  <a:lnTo>
                    <a:pt x="777249" y="687932"/>
                  </a:lnTo>
                  <a:lnTo>
                    <a:pt x="792714" y="640738"/>
                  </a:lnTo>
                  <a:lnTo>
                    <a:pt x="804068" y="591296"/>
                  </a:lnTo>
                  <a:lnTo>
                    <a:pt x="811062" y="539903"/>
                  </a:lnTo>
                  <a:lnTo>
                    <a:pt x="813448" y="486854"/>
                  </a:lnTo>
                  <a:lnTo>
                    <a:pt x="811062" y="433805"/>
                  </a:lnTo>
                  <a:lnTo>
                    <a:pt x="804068" y="382412"/>
                  </a:lnTo>
                  <a:lnTo>
                    <a:pt x="792714" y="332970"/>
                  </a:lnTo>
                  <a:lnTo>
                    <a:pt x="777249" y="285776"/>
                  </a:lnTo>
                  <a:lnTo>
                    <a:pt x="757920" y="241128"/>
                  </a:lnTo>
                  <a:lnTo>
                    <a:pt x="734976" y="199323"/>
                  </a:lnTo>
                  <a:lnTo>
                    <a:pt x="708665" y="160658"/>
                  </a:lnTo>
                  <a:lnTo>
                    <a:pt x="679235" y="125429"/>
                  </a:lnTo>
                  <a:lnTo>
                    <a:pt x="646933" y="93934"/>
                  </a:lnTo>
                  <a:lnTo>
                    <a:pt x="612010" y="66469"/>
                  </a:lnTo>
                  <a:lnTo>
                    <a:pt x="574711" y="43332"/>
                  </a:lnTo>
                  <a:lnTo>
                    <a:pt x="535286" y="24819"/>
                  </a:lnTo>
                  <a:lnTo>
                    <a:pt x="493982" y="11229"/>
                  </a:lnTo>
                  <a:lnTo>
                    <a:pt x="451048" y="2856"/>
                  </a:lnTo>
                  <a:lnTo>
                    <a:pt x="406731" y="0"/>
                  </a:lnTo>
                  <a:close/>
                </a:path>
              </a:pathLst>
            </a:custGeom>
            <a:solidFill>
              <a:srgbClr val="70AD47"/>
            </a:solidFill>
          </p:spPr>
          <p:txBody>
            <a:bodyPr wrap="square" lIns="0" tIns="0" rIns="0" bIns="0" rtlCol="0"/>
            <a:lstStyle/>
            <a:p>
              <a:endParaRPr/>
            </a:p>
          </p:txBody>
        </p:sp>
        <p:sp>
          <p:nvSpPr>
            <p:cNvPr id="8" name="object 8"/>
            <p:cNvSpPr/>
            <p:nvPr/>
          </p:nvSpPr>
          <p:spPr>
            <a:xfrm>
              <a:off x="1018032" y="563879"/>
              <a:ext cx="655319" cy="78943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285011" y="593496"/>
              <a:ext cx="213995" cy="530860"/>
            </a:xfrm>
            <a:custGeom>
              <a:avLst/>
              <a:gdLst/>
              <a:ahLst/>
              <a:cxnLst/>
              <a:rect l="l" t="t" r="r" b="b"/>
              <a:pathLst>
                <a:path w="213994" h="530860">
                  <a:moveTo>
                    <a:pt x="213487" y="0"/>
                  </a:moveTo>
                  <a:lnTo>
                    <a:pt x="209283" y="0"/>
                  </a:lnTo>
                  <a:lnTo>
                    <a:pt x="178360" y="40636"/>
                  </a:lnTo>
                  <a:lnTo>
                    <a:pt x="147808" y="78533"/>
                  </a:lnTo>
                  <a:lnTo>
                    <a:pt x="116162" y="112045"/>
                  </a:lnTo>
                  <a:lnTo>
                    <a:pt x="81955" y="139529"/>
                  </a:lnTo>
                  <a:lnTo>
                    <a:pt x="43723" y="159341"/>
                  </a:lnTo>
                  <a:lnTo>
                    <a:pt x="0" y="169837"/>
                  </a:lnTo>
                  <a:lnTo>
                    <a:pt x="0" y="360857"/>
                  </a:lnTo>
                  <a:lnTo>
                    <a:pt x="70071" y="386073"/>
                  </a:lnTo>
                  <a:lnTo>
                    <a:pt x="105184" y="411229"/>
                  </a:lnTo>
                  <a:lnTo>
                    <a:pt x="140176" y="444061"/>
                  </a:lnTo>
                  <a:lnTo>
                    <a:pt x="174919" y="484055"/>
                  </a:lnTo>
                  <a:lnTo>
                    <a:pt x="209283" y="530694"/>
                  </a:lnTo>
                  <a:lnTo>
                    <a:pt x="213487" y="530694"/>
                  </a:lnTo>
                  <a:lnTo>
                    <a:pt x="213487" y="0"/>
                  </a:lnTo>
                  <a:close/>
                </a:path>
              </a:pathLst>
            </a:custGeom>
            <a:solidFill>
              <a:srgbClr val="DADADA"/>
            </a:solidFill>
          </p:spPr>
          <p:txBody>
            <a:bodyPr wrap="square" lIns="0" tIns="0" rIns="0" bIns="0" rtlCol="0"/>
            <a:lstStyle/>
            <a:p>
              <a:endParaRPr/>
            </a:p>
          </p:txBody>
        </p:sp>
        <p:sp>
          <p:nvSpPr>
            <p:cNvPr id="10" name="object 10"/>
            <p:cNvSpPr/>
            <p:nvPr/>
          </p:nvSpPr>
          <p:spPr>
            <a:xfrm>
              <a:off x="1104526" y="754379"/>
              <a:ext cx="198316" cy="42672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498358" y="593496"/>
              <a:ext cx="21590" cy="530860"/>
            </a:xfrm>
            <a:custGeom>
              <a:avLst/>
              <a:gdLst/>
              <a:ahLst/>
              <a:cxnLst/>
              <a:rect l="l" t="t" r="r" b="b"/>
              <a:pathLst>
                <a:path w="21590" h="530860">
                  <a:moveTo>
                    <a:pt x="21005" y="0"/>
                  </a:moveTo>
                  <a:lnTo>
                    <a:pt x="0" y="0"/>
                  </a:lnTo>
                  <a:lnTo>
                    <a:pt x="0" y="530694"/>
                  </a:lnTo>
                  <a:lnTo>
                    <a:pt x="21005" y="530694"/>
                  </a:lnTo>
                  <a:lnTo>
                    <a:pt x="21005" y="0"/>
                  </a:lnTo>
                  <a:close/>
                </a:path>
              </a:pathLst>
            </a:custGeom>
            <a:solidFill>
              <a:srgbClr val="504E4F"/>
            </a:solidFill>
          </p:spPr>
          <p:txBody>
            <a:bodyPr wrap="square" lIns="0" tIns="0" rIns="0" bIns="0" rtlCol="0"/>
            <a:lstStyle/>
            <a:p>
              <a:endParaRPr/>
            </a:p>
          </p:txBody>
        </p:sp>
        <p:sp>
          <p:nvSpPr>
            <p:cNvPr id="12" name="object 12"/>
            <p:cNvSpPr/>
            <p:nvPr/>
          </p:nvSpPr>
          <p:spPr>
            <a:xfrm>
              <a:off x="1044905" y="785545"/>
              <a:ext cx="59690" cy="140970"/>
            </a:xfrm>
            <a:custGeom>
              <a:avLst/>
              <a:gdLst/>
              <a:ahLst/>
              <a:cxnLst/>
              <a:rect l="l" t="t" r="r" b="b"/>
              <a:pathLst>
                <a:path w="59690" h="140969">
                  <a:moveTo>
                    <a:pt x="59514" y="0"/>
                  </a:moveTo>
                  <a:lnTo>
                    <a:pt x="25142" y="10695"/>
                  </a:lnTo>
                  <a:lnTo>
                    <a:pt x="5565" y="36770"/>
                  </a:lnTo>
                  <a:lnTo>
                    <a:pt x="0" y="70497"/>
                  </a:lnTo>
                  <a:lnTo>
                    <a:pt x="7659" y="104153"/>
                  </a:lnTo>
                  <a:lnTo>
                    <a:pt x="27759" y="130011"/>
                  </a:lnTo>
                  <a:lnTo>
                    <a:pt x="59514" y="140347"/>
                  </a:lnTo>
                  <a:lnTo>
                    <a:pt x="59514" y="0"/>
                  </a:lnTo>
                  <a:close/>
                </a:path>
              </a:pathLst>
            </a:custGeom>
            <a:solidFill>
              <a:srgbClr val="FFFFFF"/>
            </a:solidFill>
          </p:spPr>
          <p:txBody>
            <a:bodyPr wrap="square" lIns="0" tIns="0" rIns="0" bIns="0" rtlCol="0"/>
            <a:lstStyle/>
            <a:p>
              <a:endParaRPr/>
            </a:p>
          </p:txBody>
        </p:sp>
        <p:sp>
          <p:nvSpPr>
            <p:cNvPr id="13" name="object 13"/>
            <p:cNvSpPr/>
            <p:nvPr/>
          </p:nvSpPr>
          <p:spPr>
            <a:xfrm>
              <a:off x="1045286" y="593495"/>
              <a:ext cx="453390" cy="268605"/>
            </a:xfrm>
            <a:custGeom>
              <a:avLst/>
              <a:gdLst/>
              <a:ahLst/>
              <a:cxnLst/>
              <a:rect l="l" t="t" r="r" b="b"/>
              <a:pathLst>
                <a:path w="453390" h="268605">
                  <a:moveTo>
                    <a:pt x="59131" y="192049"/>
                  </a:moveTo>
                  <a:lnTo>
                    <a:pt x="30746" y="199009"/>
                  </a:lnTo>
                  <a:lnTo>
                    <a:pt x="11684" y="216535"/>
                  </a:lnTo>
                  <a:lnTo>
                    <a:pt x="1549" y="240868"/>
                  </a:lnTo>
                  <a:lnTo>
                    <a:pt x="0" y="268211"/>
                  </a:lnTo>
                  <a:lnTo>
                    <a:pt x="59131" y="268211"/>
                  </a:lnTo>
                  <a:lnTo>
                    <a:pt x="59131" y="192049"/>
                  </a:lnTo>
                  <a:close/>
                </a:path>
                <a:path w="453390" h="268605">
                  <a:moveTo>
                    <a:pt x="453212" y="0"/>
                  </a:moveTo>
                  <a:lnTo>
                    <a:pt x="449008" y="0"/>
                  </a:lnTo>
                  <a:lnTo>
                    <a:pt x="418084" y="40640"/>
                  </a:lnTo>
                  <a:lnTo>
                    <a:pt x="387527" y="78536"/>
                  </a:lnTo>
                  <a:lnTo>
                    <a:pt x="355879" y="112052"/>
                  </a:lnTo>
                  <a:lnTo>
                    <a:pt x="321678" y="139534"/>
                  </a:lnTo>
                  <a:lnTo>
                    <a:pt x="283438" y="159346"/>
                  </a:lnTo>
                  <a:lnTo>
                    <a:pt x="239725" y="169837"/>
                  </a:lnTo>
                  <a:lnTo>
                    <a:pt x="239725" y="268211"/>
                  </a:lnTo>
                  <a:lnTo>
                    <a:pt x="453212" y="268211"/>
                  </a:lnTo>
                  <a:lnTo>
                    <a:pt x="453212" y="0"/>
                  </a:lnTo>
                  <a:close/>
                </a:path>
              </a:pathLst>
            </a:custGeom>
            <a:solidFill>
              <a:srgbClr val="DADADA"/>
            </a:solidFill>
          </p:spPr>
          <p:txBody>
            <a:bodyPr wrap="square" lIns="0" tIns="0" rIns="0" bIns="0" rtlCol="0"/>
            <a:lstStyle/>
            <a:p>
              <a:endParaRPr/>
            </a:p>
          </p:txBody>
        </p:sp>
        <p:sp>
          <p:nvSpPr>
            <p:cNvPr id="14" name="object 14"/>
            <p:cNvSpPr/>
            <p:nvPr/>
          </p:nvSpPr>
          <p:spPr>
            <a:xfrm>
              <a:off x="1044869" y="789711"/>
              <a:ext cx="37465" cy="131445"/>
            </a:xfrm>
            <a:custGeom>
              <a:avLst/>
              <a:gdLst/>
              <a:ahLst/>
              <a:cxnLst/>
              <a:rect l="l" t="t" r="r" b="b"/>
              <a:pathLst>
                <a:path w="37465" h="131444">
                  <a:moveTo>
                    <a:pt x="37230" y="0"/>
                  </a:moveTo>
                  <a:lnTo>
                    <a:pt x="8675" y="26031"/>
                  </a:lnTo>
                  <a:lnTo>
                    <a:pt x="0" y="65141"/>
                  </a:lnTo>
                  <a:lnTo>
                    <a:pt x="9939" y="104513"/>
                  </a:lnTo>
                  <a:lnTo>
                    <a:pt x="37230" y="131330"/>
                  </a:lnTo>
                  <a:lnTo>
                    <a:pt x="37230" y="0"/>
                  </a:lnTo>
                  <a:close/>
                </a:path>
              </a:pathLst>
            </a:custGeom>
            <a:solidFill>
              <a:srgbClr val="00253A"/>
            </a:solidFill>
          </p:spPr>
          <p:txBody>
            <a:bodyPr wrap="square" lIns="0" tIns="0" rIns="0" bIns="0" rtlCol="0"/>
            <a:lstStyle/>
            <a:p>
              <a:endParaRPr/>
            </a:p>
          </p:txBody>
        </p:sp>
        <p:sp>
          <p:nvSpPr>
            <p:cNvPr id="15" name="object 15"/>
            <p:cNvSpPr/>
            <p:nvPr/>
          </p:nvSpPr>
          <p:spPr>
            <a:xfrm>
              <a:off x="1044995" y="790232"/>
              <a:ext cx="37465" cy="72390"/>
            </a:xfrm>
            <a:custGeom>
              <a:avLst/>
              <a:gdLst/>
              <a:ahLst/>
              <a:cxnLst/>
              <a:rect l="l" t="t" r="r" b="b"/>
              <a:pathLst>
                <a:path w="37465" h="72390">
                  <a:moveTo>
                    <a:pt x="37104" y="0"/>
                  </a:moveTo>
                  <a:lnTo>
                    <a:pt x="5695" y="32148"/>
                  </a:lnTo>
                  <a:lnTo>
                    <a:pt x="0" y="58293"/>
                  </a:lnTo>
                  <a:lnTo>
                    <a:pt x="290" y="71996"/>
                  </a:lnTo>
                  <a:lnTo>
                    <a:pt x="37104" y="71996"/>
                  </a:lnTo>
                  <a:close/>
                </a:path>
              </a:pathLst>
            </a:custGeom>
            <a:solidFill>
              <a:srgbClr val="00344F"/>
            </a:solidFill>
          </p:spPr>
          <p:txBody>
            <a:bodyPr wrap="square" lIns="0" tIns="0" rIns="0" bIns="0" rtlCol="0"/>
            <a:lstStyle/>
            <a:p>
              <a:endParaRPr/>
            </a:p>
          </p:txBody>
        </p:sp>
        <p:sp>
          <p:nvSpPr>
            <p:cNvPr id="16" name="object 16"/>
            <p:cNvSpPr/>
            <p:nvPr/>
          </p:nvSpPr>
          <p:spPr>
            <a:xfrm>
              <a:off x="1498358" y="861707"/>
              <a:ext cx="21590" cy="262890"/>
            </a:xfrm>
            <a:custGeom>
              <a:avLst/>
              <a:gdLst/>
              <a:ahLst/>
              <a:cxnLst/>
              <a:rect l="l" t="t" r="r" b="b"/>
              <a:pathLst>
                <a:path w="21590" h="262890">
                  <a:moveTo>
                    <a:pt x="21005" y="0"/>
                  </a:moveTo>
                  <a:lnTo>
                    <a:pt x="0" y="0"/>
                  </a:lnTo>
                  <a:lnTo>
                    <a:pt x="0" y="262483"/>
                  </a:lnTo>
                  <a:lnTo>
                    <a:pt x="21005" y="262483"/>
                  </a:lnTo>
                  <a:lnTo>
                    <a:pt x="21005" y="0"/>
                  </a:lnTo>
                  <a:close/>
                </a:path>
              </a:pathLst>
            </a:custGeom>
            <a:solidFill>
              <a:srgbClr val="3C3C3B"/>
            </a:solidFill>
          </p:spPr>
          <p:txBody>
            <a:bodyPr wrap="square" lIns="0" tIns="0" rIns="0" bIns="0" rtlCol="0"/>
            <a:lstStyle/>
            <a:p>
              <a:endParaRPr/>
            </a:p>
          </p:txBody>
        </p:sp>
      </p:grpSp>
      <p:sp>
        <p:nvSpPr>
          <p:cNvPr id="17" name="object 17"/>
          <p:cNvSpPr txBox="1"/>
          <p:nvPr/>
        </p:nvSpPr>
        <p:spPr>
          <a:xfrm>
            <a:off x="1587500" y="484733"/>
            <a:ext cx="4727575" cy="2756535"/>
          </a:xfrm>
          <a:prstGeom prst="rect">
            <a:avLst/>
          </a:prstGeom>
        </p:spPr>
        <p:txBody>
          <a:bodyPr vert="horz" wrap="square" lIns="0" tIns="14604" rIns="0" bIns="0" rtlCol="0">
            <a:spAutoFit/>
          </a:bodyPr>
          <a:lstStyle/>
          <a:p>
            <a:pPr marL="226060" marR="269875" algn="just">
              <a:lnSpc>
                <a:spcPct val="109700"/>
              </a:lnSpc>
              <a:spcBef>
                <a:spcPts val="114"/>
              </a:spcBef>
            </a:pPr>
            <a:r>
              <a:rPr sz="1100" b="1" dirty="0">
                <a:solidFill>
                  <a:srgbClr val="70AD47"/>
                </a:solidFill>
                <a:latin typeface="Carlito"/>
                <a:cs typeface="Carlito"/>
              </a:rPr>
              <a:t>¡ALWAYS </a:t>
            </a:r>
            <a:r>
              <a:rPr sz="1100" b="1" spc="-5" dirty="0">
                <a:solidFill>
                  <a:srgbClr val="70AD47"/>
                </a:solidFill>
                <a:latin typeface="Carlito"/>
                <a:cs typeface="Carlito"/>
              </a:rPr>
              <a:t>REMEMBER! </a:t>
            </a:r>
            <a:r>
              <a:rPr sz="1100" spc="5" dirty="0">
                <a:latin typeface="Carlito"/>
                <a:cs typeface="Carlito"/>
              </a:rPr>
              <a:t>All </a:t>
            </a:r>
            <a:r>
              <a:rPr sz="1100" spc="-5" dirty="0">
                <a:latin typeface="Carlito"/>
                <a:cs typeface="Carlito"/>
              </a:rPr>
              <a:t>the information </a:t>
            </a:r>
            <a:r>
              <a:rPr sz="1100" dirty="0">
                <a:latin typeface="Carlito"/>
                <a:cs typeface="Carlito"/>
              </a:rPr>
              <a:t>defined </a:t>
            </a:r>
            <a:r>
              <a:rPr sz="1100" spc="-5" dirty="0">
                <a:latin typeface="Carlito"/>
                <a:cs typeface="Carlito"/>
              </a:rPr>
              <a:t>within the </a:t>
            </a:r>
            <a:r>
              <a:rPr sz="1100" b="1" spc="-5" dirty="0">
                <a:latin typeface="Carlito"/>
                <a:cs typeface="Carlito"/>
              </a:rPr>
              <a:t>Assessment  Data</a:t>
            </a:r>
            <a:r>
              <a:rPr sz="1100" spc="-5" dirty="0">
                <a:latin typeface="Carlito"/>
                <a:cs typeface="Carlito"/>
              </a:rPr>
              <a:t>,</a:t>
            </a:r>
            <a:r>
              <a:rPr sz="1100" spc="-45" dirty="0">
                <a:latin typeface="Carlito"/>
                <a:cs typeface="Carlito"/>
              </a:rPr>
              <a:t> </a:t>
            </a:r>
            <a:r>
              <a:rPr sz="1100" spc="5" dirty="0">
                <a:latin typeface="Carlito"/>
                <a:cs typeface="Carlito"/>
              </a:rPr>
              <a:t>will</a:t>
            </a:r>
            <a:r>
              <a:rPr sz="1100" spc="-45" dirty="0">
                <a:latin typeface="Carlito"/>
                <a:cs typeface="Carlito"/>
              </a:rPr>
              <a:t> </a:t>
            </a:r>
            <a:r>
              <a:rPr sz="1100" spc="-5" dirty="0">
                <a:latin typeface="Carlito"/>
                <a:cs typeface="Carlito"/>
              </a:rPr>
              <a:t>be</a:t>
            </a:r>
            <a:r>
              <a:rPr sz="1100" spc="-5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information</a:t>
            </a:r>
            <a:r>
              <a:rPr sz="1100" spc="-35" dirty="0">
                <a:latin typeface="Carlito"/>
                <a:cs typeface="Carlito"/>
              </a:rPr>
              <a:t> </a:t>
            </a:r>
            <a:r>
              <a:rPr sz="1100" spc="-5" dirty="0">
                <a:latin typeface="Carlito"/>
                <a:cs typeface="Carlito"/>
              </a:rPr>
              <a:t>that</a:t>
            </a:r>
            <a:r>
              <a:rPr sz="1100" spc="-45" dirty="0">
                <a:latin typeface="Carlito"/>
                <a:cs typeface="Carlito"/>
              </a:rPr>
              <a:t> </a:t>
            </a:r>
            <a:r>
              <a:rPr sz="1100" spc="5" dirty="0">
                <a:latin typeface="Carlito"/>
                <a:cs typeface="Carlito"/>
              </a:rPr>
              <a:t>will</a:t>
            </a:r>
            <a:r>
              <a:rPr sz="1100" spc="-45" dirty="0">
                <a:latin typeface="Carlito"/>
                <a:cs typeface="Carlito"/>
              </a:rPr>
              <a:t> </a:t>
            </a:r>
            <a:r>
              <a:rPr sz="1100" dirty="0">
                <a:latin typeface="Carlito"/>
                <a:cs typeface="Carlito"/>
              </a:rPr>
              <a:t>later</a:t>
            </a:r>
            <a:r>
              <a:rPr sz="1100" spc="-55" dirty="0">
                <a:latin typeface="Carlito"/>
                <a:cs typeface="Carlito"/>
              </a:rPr>
              <a:t> </a:t>
            </a:r>
            <a:r>
              <a:rPr sz="1100" spc="-5" dirty="0">
                <a:latin typeface="Carlito"/>
                <a:cs typeface="Carlito"/>
              </a:rPr>
              <a:t>be</a:t>
            </a:r>
            <a:r>
              <a:rPr sz="1100" spc="-50" dirty="0">
                <a:latin typeface="Carlito"/>
                <a:cs typeface="Carlito"/>
              </a:rPr>
              <a:t> </a:t>
            </a:r>
            <a:r>
              <a:rPr sz="1100" spc="5" dirty="0">
                <a:latin typeface="Carlito"/>
                <a:cs typeface="Carlito"/>
              </a:rPr>
              <a:t>visible</a:t>
            </a:r>
            <a:r>
              <a:rPr sz="1100" spc="-50" dirty="0">
                <a:latin typeface="Carlito"/>
                <a:cs typeface="Carlito"/>
              </a:rPr>
              <a:t> </a:t>
            </a:r>
            <a:r>
              <a:rPr sz="1100" spc="5" dirty="0">
                <a:latin typeface="Carlito"/>
                <a:cs typeface="Carlito"/>
              </a:rPr>
              <a:t>in</a:t>
            </a:r>
            <a:r>
              <a:rPr sz="1100" spc="-35" dirty="0">
                <a:latin typeface="Carlito"/>
                <a:cs typeface="Carlito"/>
              </a:rPr>
              <a:t> </a:t>
            </a:r>
            <a:r>
              <a:rPr sz="1100" spc="-5" dirty="0">
                <a:latin typeface="Carlito"/>
                <a:cs typeface="Carlito"/>
              </a:rPr>
              <a:t>the</a:t>
            </a:r>
            <a:r>
              <a:rPr sz="1100" spc="-50" dirty="0">
                <a:latin typeface="Carlito"/>
                <a:cs typeface="Carlito"/>
              </a:rPr>
              <a:t> </a:t>
            </a:r>
            <a:r>
              <a:rPr sz="1100" b="1" spc="-5" dirty="0">
                <a:latin typeface="Carlito"/>
                <a:cs typeface="Carlito"/>
              </a:rPr>
              <a:t>Results</a:t>
            </a:r>
            <a:r>
              <a:rPr sz="1100" b="1" spc="-40" dirty="0">
                <a:latin typeface="Carlito"/>
                <a:cs typeface="Carlito"/>
              </a:rPr>
              <a:t> </a:t>
            </a:r>
            <a:r>
              <a:rPr sz="1100" b="1" dirty="0">
                <a:latin typeface="Carlito"/>
                <a:cs typeface="Carlito"/>
              </a:rPr>
              <a:t>Reports  </a:t>
            </a:r>
            <a:r>
              <a:rPr sz="1100" b="1" spc="5" dirty="0">
                <a:latin typeface="Carlito"/>
                <a:cs typeface="Carlito"/>
              </a:rPr>
              <a:t>and </a:t>
            </a:r>
            <a:r>
              <a:rPr sz="1100" b="1" spc="-5" dirty="0">
                <a:latin typeface="Carlito"/>
                <a:cs typeface="Carlito"/>
              </a:rPr>
              <a:t>Comments. </a:t>
            </a:r>
            <a:r>
              <a:rPr sz="1100" spc="-5" dirty="0">
                <a:latin typeface="Carlito"/>
                <a:cs typeface="Carlito"/>
              </a:rPr>
              <a:t>The </a:t>
            </a:r>
            <a:r>
              <a:rPr sz="1100" spc="5" dirty="0">
                <a:latin typeface="Carlito"/>
                <a:cs typeface="Carlito"/>
              </a:rPr>
              <a:t>levelled </a:t>
            </a:r>
            <a:r>
              <a:rPr sz="1100" spc="-5" dirty="0">
                <a:latin typeface="Carlito"/>
                <a:cs typeface="Carlito"/>
              </a:rPr>
              <a:t>definitions </a:t>
            </a:r>
            <a:r>
              <a:rPr sz="1100" dirty="0">
                <a:latin typeface="Carlito"/>
                <a:cs typeface="Carlito"/>
              </a:rPr>
              <a:t>will </a:t>
            </a:r>
            <a:r>
              <a:rPr sz="1100" spc="-5" dirty="0">
                <a:latin typeface="Carlito"/>
                <a:cs typeface="Carlito"/>
              </a:rPr>
              <a:t>automatically appear </a:t>
            </a:r>
            <a:r>
              <a:rPr sz="1100" spc="5" dirty="0">
                <a:latin typeface="Carlito"/>
                <a:cs typeface="Carlito"/>
              </a:rPr>
              <a:t>in </a:t>
            </a:r>
            <a:r>
              <a:rPr sz="1100" dirty="0">
                <a:latin typeface="Carlito"/>
                <a:cs typeface="Carlito"/>
              </a:rPr>
              <a:t>their  </a:t>
            </a:r>
            <a:r>
              <a:rPr sz="1100" spc="-5" dirty="0">
                <a:latin typeface="Carlito"/>
                <a:cs typeface="Carlito"/>
              </a:rPr>
              <a:t>sections.</a:t>
            </a:r>
            <a:endParaRPr sz="1100">
              <a:latin typeface="Carlito"/>
              <a:cs typeface="Carlito"/>
            </a:endParaRPr>
          </a:p>
          <a:p>
            <a:pPr>
              <a:lnSpc>
                <a:spcPct val="100000"/>
              </a:lnSpc>
              <a:spcBef>
                <a:spcPts val="40"/>
              </a:spcBef>
            </a:pPr>
            <a:endParaRPr sz="1500">
              <a:latin typeface="Carlito"/>
              <a:cs typeface="Carlito"/>
            </a:endParaRPr>
          </a:p>
          <a:p>
            <a:pPr marL="241300" marR="5080" indent="-228600">
              <a:lnSpc>
                <a:spcPct val="109100"/>
              </a:lnSpc>
              <a:buClr>
                <a:srgbClr val="4F81BD"/>
              </a:buClr>
              <a:buFont typeface="Symbol"/>
              <a:buChar char=""/>
              <a:tabLst>
                <a:tab pos="240665" algn="l"/>
                <a:tab pos="241300" algn="l"/>
              </a:tabLst>
            </a:pPr>
            <a:r>
              <a:rPr sz="1100" spc="-5" dirty="0">
                <a:solidFill>
                  <a:srgbClr val="0070C0"/>
                </a:solidFill>
                <a:latin typeface="Carlito"/>
                <a:cs typeface="Carlito"/>
              </a:rPr>
              <a:t>Business assessment data</a:t>
            </a:r>
            <a:r>
              <a:rPr sz="1100" spc="-5" dirty="0">
                <a:latin typeface="Carlito"/>
                <a:cs typeface="Carlito"/>
              </a:rPr>
              <a:t>: This section of the platform is where we can define,  edit and map each of the assessment variables.</a:t>
            </a:r>
            <a:endParaRPr sz="1100">
              <a:latin typeface="Carlito"/>
              <a:cs typeface="Carlito"/>
            </a:endParaRPr>
          </a:p>
          <a:p>
            <a:pPr marL="241300" marR="5080" algn="just">
              <a:lnSpc>
                <a:spcPct val="109700"/>
              </a:lnSpc>
              <a:spcBef>
                <a:spcPts val="805"/>
              </a:spcBef>
            </a:pPr>
            <a:r>
              <a:rPr sz="1100" spc="-5" dirty="0">
                <a:latin typeface="Carlito"/>
                <a:cs typeface="Carlito"/>
              </a:rPr>
              <a:t>To</a:t>
            </a:r>
            <a:r>
              <a:rPr sz="1100" spc="-60" dirty="0">
                <a:latin typeface="Carlito"/>
                <a:cs typeface="Carlito"/>
              </a:rPr>
              <a:t> </a:t>
            </a:r>
            <a:r>
              <a:rPr sz="1100" spc="-5" dirty="0">
                <a:latin typeface="Carlito"/>
                <a:cs typeface="Carlito"/>
              </a:rPr>
              <a:t>define</a:t>
            </a:r>
            <a:r>
              <a:rPr sz="1100" spc="-60" dirty="0">
                <a:latin typeface="Carlito"/>
                <a:cs typeface="Carlito"/>
              </a:rPr>
              <a:t> </a:t>
            </a:r>
            <a:r>
              <a:rPr sz="1100" spc="-5" dirty="0">
                <a:latin typeface="Carlito"/>
                <a:cs typeface="Carlito"/>
              </a:rPr>
              <a:t>any</a:t>
            </a:r>
            <a:r>
              <a:rPr sz="1100" spc="-60" dirty="0">
                <a:latin typeface="Carlito"/>
                <a:cs typeface="Carlito"/>
              </a:rPr>
              <a:t> </a:t>
            </a:r>
            <a:r>
              <a:rPr sz="1100" spc="-5" dirty="0">
                <a:latin typeface="Carlito"/>
                <a:cs typeface="Carlito"/>
              </a:rPr>
              <a:t>of</a:t>
            </a:r>
            <a:r>
              <a:rPr sz="1100" spc="-60" dirty="0">
                <a:latin typeface="Carlito"/>
                <a:cs typeface="Carlito"/>
              </a:rPr>
              <a:t> </a:t>
            </a:r>
            <a:r>
              <a:rPr sz="1100" spc="-5" dirty="0">
                <a:latin typeface="Carlito"/>
                <a:cs typeface="Carlito"/>
              </a:rPr>
              <a:t>the</a:t>
            </a:r>
            <a:r>
              <a:rPr sz="1100" spc="-60" dirty="0">
                <a:latin typeface="Carlito"/>
                <a:cs typeface="Carlito"/>
              </a:rPr>
              <a:t> </a:t>
            </a:r>
            <a:r>
              <a:rPr sz="1100" spc="-5" dirty="0">
                <a:latin typeface="Carlito"/>
                <a:cs typeface="Carlito"/>
              </a:rPr>
              <a:t>evaluation</a:t>
            </a:r>
            <a:r>
              <a:rPr sz="1100" spc="-60" dirty="0">
                <a:latin typeface="Carlito"/>
                <a:cs typeface="Carlito"/>
              </a:rPr>
              <a:t> </a:t>
            </a:r>
            <a:r>
              <a:rPr sz="1100" spc="-5" dirty="0">
                <a:latin typeface="Carlito"/>
                <a:cs typeface="Carlito"/>
              </a:rPr>
              <a:t>variable</a:t>
            </a:r>
            <a:r>
              <a:rPr sz="1100" spc="-55" dirty="0">
                <a:latin typeface="Carlito"/>
                <a:cs typeface="Carlito"/>
              </a:rPr>
              <a:t> </a:t>
            </a:r>
            <a:r>
              <a:rPr sz="1100" spc="-5" dirty="0">
                <a:latin typeface="Carlito"/>
                <a:cs typeface="Carlito"/>
              </a:rPr>
              <a:t>types</a:t>
            </a:r>
            <a:r>
              <a:rPr sz="1100" spc="-60" dirty="0">
                <a:latin typeface="Carlito"/>
                <a:cs typeface="Carlito"/>
              </a:rPr>
              <a:t> </a:t>
            </a:r>
            <a:r>
              <a:rPr sz="1100" spc="-5" dirty="0">
                <a:latin typeface="Carlito"/>
                <a:cs typeface="Carlito"/>
              </a:rPr>
              <a:t>you</a:t>
            </a:r>
            <a:r>
              <a:rPr sz="1100" spc="-60" dirty="0">
                <a:latin typeface="Carlito"/>
                <a:cs typeface="Carlito"/>
              </a:rPr>
              <a:t> </a:t>
            </a:r>
            <a:r>
              <a:rPr sz="1100" spc="-5" dirty="0">
                <a:latin typeface="Carlito"/>
                <a:cs typeface="Carlito"/>
              </a:rPr>
              <a:t>must</a:t>
            </a:r>
            <a:r>
              <a:rPr sz="1100" spc="-60" dirty="0">
                <a:latin typeface="Carlito"/>
                <a:cs typeface="Carlito"/>
              </a:rPr>
              <a:t> </a:t>
            </a:r>
            <a:r>
              <a:rPr sz="1100" spc="-5" dirty="0">
                <a:latin typeface="Carlito"/>
                <a:cs typeface="Carlito"/>
              </a:rPr>
              <a:t>click</a:t>
            </a:r>
            <a:r>
              <a:rPr sz="1100" spc="-60" dirty="0">
                <a:latin typeface="Carlito"/>
                <a:cs typeface="Carlito"/>
              </a:rPr>
              <a:t> </a:t>
            </a:r>
            <a:r>
              <a:rPr sz="1100" spc="-5" dirty="0">
                <a:latin typeface="Carlito"/>
                <a:cs typeface="Carlito"/>
              </a:rPr>
              <a:t>on</a:t>
            </a:r>
            <a:r>
              <a:rPr sz="1100" spc="-6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link</a:t>
            </a:r>
            <a:r>
              <a:rPr sz="1100" spc="-60" dirty="0">
                <a:latin typeface="Carlito"/>
                <a:cs typeface="Carlito"/>
              </a:rPr>
              <a:t> </a:t>
            </a:r>
            <a:r>
              <a:rPr sz="1100" spc="-5" dirty="0">
                <a:latin typeface="Carlito"/>
                <a:cs typeface="Carlito"/>
              </a:rPr>
              <a:t>Business  assessment data, click on the button new variable type, select the level or scale  of the variable to be defined, and fill in the fields, name, definition, level  definition</a:t>
            </a:r>
            <a:r>
              <a:rPr sz="1100" spc="-50" dirty="0">
                <a:latin typeface="Carlito"/>
                <a:cs typeface="Carlito"/>
              </a:rPr>
              <a:t> </a:t>
            </a:r>
            <a:r>
              <a:rPr sz="1100" spc="-5" dirty="0">
                <a:latin typeface="Carlito"/>
                <a:cs typeface="Carlito"/>
              </a:rPr>
              <a:t>and</a:t>
            </a:r>
            <a:r>
              <a:rPr sz="1100" spc="-50" dirty="0">
                <a:latin typeface="Carlito"/>
                <a:cs typeface="Carlito"/>
              </a:rPr>
              <a:t> </a:t>
            </a:r>
            <a:r>
              <a:rPr sz="1100" spc="-5" dirty="0">
                <a:latin typeface="Carlito"/>
                <a:cs typeface="Carlito"/>
              </a:rPr>
              <a:t>compulsory</a:t>
            </a:r>
            <a:r>
              <a:rPr sz="1100" spc="-50" dirty="0">
                <a:latin typeface="Carlito"/>
                <a:cs typeface="Carlito"/>
              </a:rPr>
              <a:t> </a:t>
            </a:r>
            <a:r>
              <a:rPr sz="1100" spc="-5" dirty="0">
                <a:latin typeface="Carlito"/>
                <a:cs typeface="Carlito"/>
              </a:rPr>
              <a:t>feedback</a:t>
            </a:r>
            <a:r>
              <a:rPr sz="1100" spc="-45" dirty="0">
                <a:latin typeface="Carlito"/>
                <a:cs typeface="Carlito"/>
              </a:rPr>
              <a:t> </a:t>
            </a:r>
            <a:r>
              <a:rPr sz="1100" spc="-5" dirty="0">
                <a:latin typeface="Carlito"/>
                <a:cs typeface="Carlito"/>
              </a:rPr>
              <a:t>level</a:t>
            </a:r>
            <a:r>
              <a:rPr sz="1100" spc="-50" dirty="0">
                <a:latin typeface="Carlito"/>
                <a:cs typeface="Carlito"/>
              </a:rPr>
              <a:t> </a:t>
            </a:r>
            <a:r>
              <a:rPr sz="1100" spc="-5" dirty="0">
                <a:latin typeface="Carlito"/>
                <a:cs typeface="Carlito"/>
              </a:rPr>
              <a:t>definition.</a:t>
            </a:r>
            <a:r>
              <a:rPr sz="1100" spc="-50" dirty="0">
                <a:latin typeface="Carlito"/>
                <a:cs typeface="Carlito"/>
              </a:rPr>
              <a:t> </a:t>
            </a:r>
            <a:r>
              <a:rPr sz="1100" spc="-5" dirty="0">
                <a:latin typeface="Carlito"/>
                <a:cs typeface="Carlito"/>
              </a:rPr>
              <a:t>On</a:t>
            </a:r>
            <a:r>
              <a:rPr sz="1100" spc="-4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other</a:t>
            </a:r>
            <a:r>
              <a:rPr sz="1100" spc="-50" dirty="0">
                <a:latin typeface="Carlito"/>
                <a:cs typeface="Carlito"/>
              </a:rPr>
              <a:t> </a:t>
            </a:r>
            <a:r>
              <a:rPr sz="1100" spc="-5" dirty="0">
                <a:latin typeface="Carlito"/>
                <a:cs typeface="Carlito"/>
              </a:rPr>
              <a:t>hand,</a:t>
            </a:r>
            <a:r>
              <a:rPr sz="1100" spc="-40" dirty="0">
                <a:latin typeface="Carlito"/>
                <a:cs typeface="Carlito"/>
              </a:rPr>
              <a:t> </a:t>
            </a:r>
            <a:r>
              <a:rPr sz="1100" spc="-5" dirty="0">
                <a:latin typeface="Carlito"/>
                <a:cs typeface="Carlito"/>
              </a:rPr>
              <a:t>you</a:t>
            </a:r>
            <a:r>
              <a:rPr sz="1100" spc="-50" dirty="0">
                <a:latin typeface="Carlito"/>
                <a:cs typeface="Carlito"/>
              </a:rPr>
              <a:t> </a:t>
            </a:r>
            <a:r>
              <a:rPr sz="1100" spc="-5" dirty="0">
                <a:latin typeface="Carlito"/>
                <a:cs typeface="Carlito"/>
              </a:rPr>
              <a:t>can  also define this options from "</a:t>
            </a:r>
            <a:r>
              <a:rPr sz="1100" b="1" spc="-5" dirty="0">
                <a:latin typeface="Carlito"/>
                <a:cs typeface="Carlito"/>
              </a:rPr>
              <a:t>Development tips</a:t>
            </a:r>
            <a:r>
              <a:rPr sz="1100" spc="-5" dirty="0">
                <a:latin typeface="Carlito"/>
                <a:cs typeface="Carlito"/>
              </a:rPr>
              <a:t>" for that variable, to confirm  or discard the data entered from the variable definition you must click on the  button “</a:t>
            </a:r>
            <a:r>
              <a:rPr sz="1100" b="1" spc="-5" dirty="0">
                <a:latin typeface="Carlito"/>
                <a:cs typeface="Carlito"/>
              </a:rPr>
              <a:t>Save</a:t>
            </a:r>
            <a:r>
              <a:rPr sz="1100" spc="-5" dirty="0">
                <a:latin typeface="Carlito"/>
                <a:cs typeface="Carlito"/>
              </a:rPr>
              <a:t>” or “</a:t>
            </a:r>
            <a:r>
              <a:rPr sz="1100" b="1" spc="-5" dirty="0">
                <a:latin typeface="Carlito"/>
                <a:cs typeface="Carlito"/>
              </a:rPr>
              <a:t>Cancel</a:t>
            </a:r>
            <a:r>
              <a:rPr sz="1100" spc="-5" dirty="0">
                <a:latin typeface="Carlito"/>
                <a:cs typeface="Carlito"/>
              </a:rPr>
              <a:t>”.</a:t>
            </a:r>
            <a:endParaRPr sz="1100">
              <a:latin typeface="Carlito"/>
              <a:cs typeface="Carlito"/>
            </a:endParaRPr>
          </a:p>
        </p:txBody>
      </p:sp>
      <p:sp>
        <p:nvSpPr>
          <p:cNvPr id="18" name="object 18"/>
          <p:cNvSpPr/>
          <p:nvPr/>
        </p:nvSpPr>
        <p:spPr>
          <a:xfrm>
            <a:off x="1297939" y="7394461"/>
            <a:ext cx="4859020" cy="1151890"/>
          </a:xfrm>
          <a:custGeom>
            <a:avLst/>
            <a:gdLst/>
            <a:ahLst/>
            <a:cxnLst/>
            <a:rect l="l" t="t" r="r" b="b"/>
            <a:pathLst>
              <a:path w="4859020" h="1151890">
                <a:moveTo>
                  <a:pt x="0" y="191986"/>
                </a:moveTo>
                <a:lnTo>
                  <a:pt x="5070" y="147965"/>
                </a:lnTo>
                <a:lnTo>
                  <a:pt x="19513" y="107555"/>
                </a:lnTo>
                <a:lnTo>
                  <a:pt x="42177" y="71908"/>
                </a:lnTo>
                <a:lnTo>
                  <a:pt x="71908" y="42177"/>
                </a:lnTo>
                <a:lnTo>
                  <a:pt x="107555" y="19513"/>
                </a:lnTo>
                <a:lnTo>
                  <a:pt x="147965" y="5070"/>
                </a:lnTo>
                <a:lnTo>
                  <a:pt x="191986" y="0"/>
                </a:lnTo>
                <a:lnTo>
                  <a:pt x="4667042" y="0"/>
                </a:lnTo>
                <a:lnTo>
                  <a:pt x="4711059" y="5070"/>
                </a:lnTo>
                <a:lnTo>
                  <a:pt x="4751467" y="19513"/>
                </a:lnTo>
                <a:lnTo>
                  <a:pt x="4787113" y="42177"/>
                </a:lnTo>
                <a:lnTo>
                  <a:pt x="4816844" y="71908"/>
                </a:lnTo>
                <a:lnTo>
                  <a:pt x="4839508" y="107555"/>
                </a:lnTo>
                <a:lnTo>
                  <a:pt x="4853952" y="147965"/>
                </a:lnTo>
                <a:lnTo>
                  <a:pt x="4859022" y="191986"/>
                </a:lnTo>
                <a:lnTo>
                  <a:pt x="4859022" y="959904"/>
                </a:lnTo>
                <a:lnTo>
                  <a:pt x="4853952" y="1003926"/>
                </a:lnTo>
                <a:lnTo>
                  <a:pt x="4839508" y="1044337"/>
                </a:lnTo>
                <a:lnTo>
                  <a:pt x="4816844" y="1079984"/>
                </a:lnTo>
                <a:lnTo>
                  <a:pt x="4787113" y="1109715"/>
                </a:lnTo>
                <a:lnTo>
                  <a:pt x="4751467" y="1132377"/>
                </a:lnTo>
                <a:lnTo>
                  <a:pt x="4711059" y="1146820"/>
                </a:lnTo>
                <a:lnTo>
                  <a:pt x="4667042" y="1151890"/>
                </a:lnTo>
                <a:lnTo>
                  <a:pt x="191986" y="1151890"/>
                </a:lnTo>
                <a:lnTo>
                  <a:pt x="147965" y="1146820"/>
                </a:lnTo>
                <a:lnTo>
                  <a:pt x="107555" y="1132377"/>
                </a:lnTo>
                <a:lnTo>
                  <a:pt x="71908" y="1109715"/>
                </a:lnTo>
                <a:lnTo>
                  <a:pt x="42177" y="1079984"/>
                </a:lnTo>
                <a:lnTo>
                  <a:pt x="19513" y="1044337"/>
                </a:lnTo>
                <a:lnTo>
                  <a:pt x="5070" y="1003926"/>
                </a:lnTo>
                <a:lnTo>
                  <a:pt x="0" y="959904"/>
                </a:lnTo>
                <a:lnTo>
                  <a:pt x="0" y="191986"/>
                </a:lnTo>
                <a:close/>
              </a:path>
            </a:pathLst>
          </a:custGeom>
          <a:ln w="25400">
            <a:solidFill>
              <a:srgbClr val="C00000"/>
            </a:solidFill>
          </a:ln>
        </p:spPr>
        <p:txBody>
          <a:bodyPr wrap="square" lIns="0" tIns="0" rIns="0" bIns="0" rtlCol="0"/>
          <a:lstStyle/>
          <a:p>
            <a:endParaRPr/>
          </a:p>
        </p:txBody>
      </p:sp>
      <p:sp>
        <p:nvSpPr>
          <p:cNvPr id="19" name="object 19"/>
          <p:cNvSpPr txBox="1"/>
          <p:nvPr/>
        </p:nvSpPr>
        <p:spPr>
          <a:xfrm>
            <a:off x="1447291" y="6001613"/>
            <a:ext cx="4867910" cy="2278380"/>
          </a:xfrm>
          <a:prstGeom prst="rect">
            <a:avLst/>
          </a:prstGeom>
        </p:spPr>
        <p:txBody>
          <a:bodyPr vert="horz" wrap="square" lIns="0" tIns="13970" rIns="0" bIns="0" rtlCol="0">
            <a:spAutoFit/>
          </a:bodyPr>
          <a:lstStyle/>
          <a:p>
            <a:pPr marL="381000" marR="5080" algn="just">
              <a:lnSpc>
                <a:spcPct val="109800"/>
              </a:lnSpc>
              <a:spcBef>
                <a:spcPts val="110"/>
              </a:spcBef>
            </a:pPr>
            <a:r>
              <a:rPr sz="1100" spc="-5" dirty="0">
                <a:latin typeface="Carlito"/>
                <a:cs typeface="Carlito"/>
              </a:rPr>
              <a:t>To</a:t>
            </a:r>
            <a:r>
              <a:rPr sz="1100" spc="-45" dirty="0">
                <a:latin typeface="Carlito"/>
                <a:cs typeface="Carlito"/>
              </a:rPr>
              <a:t> </a:t>
            </a:r>
            <a:r>
              <a:rPr sz="1100" spc="-5" dirty="0">
                <a:latin typeface="Carlito"/>
                <a:cs typeface="Carlito"/>
              </a:rPr>
              <a:t>configure</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tools</a:t>
            </a:r>
            <a:r>
              <a:rPr sz="1100" spc="-40" dirty="0">
                <a:latin typeface="Carlito"/>
                <a:cs typeface="Carlito"/>
              </a:rPr>
              <a:t> </a:t>
            </a:r>
            <a:r>
              <a:rPr sz="1100" spc="-5" dirty="0">
                <a:latin typeface="Carlito"/>
                <a:cs typeface="Carlito"/>
              </a:rPr>
              <a:t>with</a:t>
            </a:r>
            <a:r>
              <a:rPr sz="1100" spc="-35" dirty="0">
                <a:latin typeface="Carlito"/>
                <a:cs typeface="Carlito"/>
              </a:rPr>
              <a:t> </a:t>
            </a:r>
            <a:r>
              <a:rPr sz="1100" spc="-5" dirty="0">
                <a:latin typeface="Carlito"/>
                <a:cs typeface="Carlito"/>
              </a:rPr>
              <a:t>which</a:t>
            </a:r>
            <a:r>
              <a:rPr sz="1100" spc="-40" dirty="0">
                <a:latin typeface="Carlito"/>
                <a:cs typeface="Carlito"/>
              </a:rPr>
              <a:t> </a:t>
            </a:r>
            <a:r>
              <a:rPr sz="1100" spc="-5" dirty="0">
                <a:latin typeface="Carlito"/>
                <a:cs typeface="Carlito"/>
              </a:rPr>
              <a:t>we</a:t>
            </a:r>
            <a:r>
              <a:rPr sz="1100" spc="-45" dirty="0">
                <a:latin typeface="Carlito"/>
                <a:cs typeface="Carlito"/>
              </a:rPr>
              <a:t> </a:t>
            </a:r>
            <a:r>
              <a:rPr sz="1100" spc="-5" dirty="0">
                <a:latin typeface="Carlito"/>
                <a:cs typeface="Carlito"/>
              </a:rPr>
              <a:t>want</a:t>
            </a:r>
            <a:r>
              <a:rPr sz="1100" spc="-3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defined</a:t>
            </a:r>
            <a:r>
              <a:rPr sz="1100" spc="-45" dirty="0">
                <a:latin typeface="Carlito"/>
                <a:cs typeface="Carlito"/>
              </a:rPr>
              <a:t> </a:t>
            </a:r>
            <a:r>
              <a:rPr sz="1100" spc="-5" dirty="0">
                <a:latin typeface="Carlito"/>
                <a:cs typeface="Carlito"/>
              </a:rPr>
              <a:t>variable</a:t>
            </a:r>
            <a:r>
              <a:rPr sz="1100" spc="-45" dirty="0">
                <a:latin typeface="Carlito"/>
                <a:cs typeface="Carlito"/>
              </a:rPr>
              <a:t> </a:t>
            </a:r>
            <a:r>
              <a:rPr sz="1100" spc="-5" dirty="0">
                <a:latin typeface="Carlito"/>
                <a:cs typeface="Carlito"/>
              </a:rPr>
              <a:t>to</a:t>
            </a:r>
            <a:r>
              <a:rPr sz="1100" spc="-35" dirty="0">
                <a:latin typeface="Carlito"/>
                <a:cs typeface="Carlito"/>
              </a:rPr>
              <a:t> </a:t>
            </a:r>
            <a:r>
              <a:rPr sz="1100" spc="-5" dirty="0">
                <a:latin typeface="Carlito"/>
                <a:cs typeface="Carlito"/>
              </a:rPr>
              <a:t>be</a:t>
            </a:r>
            <a:r>
              <a:rPr sz="1100" spc="-45" dirty="0">
                <a:latin typeface="Carlito"/>
                <a:cs typeface="Carlito"/>
              </a:rPr>
              <a:t> </a:t>
            </a:r>
            <a:r>
              <a:rPr sz="1100" spc="-5" dirty="0">
                <a:latin typeface="Carlito"/>
                <a:cs typeface="Carlito"/>
              </a:rPr>
              <a:t>evaluated,  we have to check between the variable and the tool. If the tool needs to be  configured or mapped it will appear highlighted in orange with an icon with </a:t>
            </a:r>
            <a:r>
              <a:rPr sz="1100" dirty="0">
                <a:latin typeface="Carlito"/>
                <a:cs typeface="Carlito"/>
              </a:rPr>
              <a:t>a  </a:t>
            </a:r>
            <a:r>
              <a:rPr sz="1100" spc="-5" dirty="0">
                <a:latin typeface="Carlito"/>
                <a:cs typeface="Carlito"/>
              </a:rPr>
              <a:t>gear to perform the necessary actions. In the case of the interviews, the  questions and indicators that can be selected in the configuration of the  interview of </a:t>
            </a:r>
            <a:r>
              <a:rPr sz="1100" dirty="0">
                <a:latin typeface="Carlito"/>
                <a:cs typeface="Carlito"/>
              </a:rPr>
              <a:t>a </a:t>
            </a:r>
            <a:r>
              <a:rPr sz="1100" spc="-5" dirty="0">
                <a:latin typeface="Carlito"/>
                <a:cs typeface="Carlito"/>
              </a:rPr>
              <a:t>project will be created</a:t>
            </a:r>
            <a:r>
              <a:rPr sz="1100" spc="-20" dirty="0">
                <a:latin typeface="Carlito"/>
                <a:cs typeface="Carlito"/>
              </a:rPr>
              <a:t> </a:t>
            </a:r>
            <a:r>
              <a:rPr sz="1100" spc="-5" dirty="0">
                <a:latin typeface="Carlito"/>
                <a:cs typeface="Carlito"/>
              </a:rPr>
              <a:t>here.</a:t>
            </a:r>
            <a:endParaRPr sz="1100">
              <a:latin typeface="Carlito"/>
              <a:cs typeface="Carlito"/>
            </a:endParaRPr>
          </a:p>
          <a:p>
            <a:pPr>
              <a:lnSpc>
                <a:spcPct val="100000"/>
              </a:lnSpc>
            </a:pPr>
            <a:endParaRPr sz="1300">
              <a:latin typeface="Carlito"/>
              <a:cs typeface="Carlito"/>
            </a:endParaRPr>
          </a:p>
          <a:p>
            <a:pPr>
              <a:lnSpc>
                <a:spcPct val="100000"/>
              </a:lnSpc>
            </a:pPr>
            <a:endParaRPr sz="1350">
              <a:latin typeface="Carlito"/>
              <a:cs typeface="Carlito"/>
            </a:endParaRPr>
          </a:p>
          <a:p>
            <a:pPr marL="12700" marR="308610" algn="just">
              <a:lnSpc>
                <a:spcPct val="109700"/>
              </a:lnSpc>
            </a:pPr>
            <a:r>
              <a:rPr sz="1100" spc="-5" dirty="0">
                <a:solidFill>
                  <a:srgbClr val="FF0000"/>
                </a:solidFill>
                <a:latin typeface="Carlito"/>
                <a:cs typeface="Carlito"/>
              </a:rPr>
              <a:t>¡IMPORTANT! </a:t>
            </a:r>
            <a:r>
              <a:rPr sz="1100" spc="-5" dirty="0">
                <a:latin typeface="Carlito"/>
                <a:cs typeface="Carlito"/>
              </a:rPr>
              <a:t>You must take into consideration that </a:t>
            </a:r>
            <a:r>
              <a:rPr sz="1100" b="1" spc="-5" dirty="0">
                <a:latin typeface="Carlito"/>
                <a:cs typeface="Carlito"/>
              </a:rPr>
              <a:t>in order to configure </a:t>
            </a:r>
            <a:r>
              <a:rPr sz="1100" b="1" dirty="0">
                <a:latin typeface="Carlito"/>
                <a:cs typeface="Carlito"/>
              </a:rPr>
              <a:t>a  </a:t>
            </a:r>
            <a:r>
              <a:rPr sz="1100" b="1" spc="-5" dirty="0">
                <a:latin typeface="Carlito"/>
                <a:cs typeface="Carlito"/>
              </a:rPr>
              <a:t>project </a:t>
            </a:r>
            <a:r>
              <a:rPr sz="1100" spc="-5" dirty="0">
                <a:latin typeface="Carlito"/>
                <a:cs typeface="Carlito"/>
              </a:rPr>
              <a:t>in Panorama, you must have </a:t>
            </a:r>
            <a:r>
              <a:rPr sz="1100" b="1" spc="-5" dirty="0">
                <a:latin typeface="Carlito"/>
                <a:cs typeface="Carlito"/>
              </a:rPr>
              <a:t>previously defined </a:t>
            </a:r>
            <a:r>
              <a:rPr sz="1100" spc="-5" dirty="0">
                <a:latin typeface="Carlito"/>
                <a:cs typeface="Carlito"/>
              </a:rPr>
              <a:t>in the </a:t>
            </a:r>
            <a:r>
              <a:rPr sz="1100" b="1" spc="-5" dirty="0">
                <a:latin typeface="Carlito"/>
                <a:cs typeface="Carlito"/>
              </a:rPr>
              <a:t>Administration  Panel </a:t>
            </a:r>
            <a:r>
              <a:rPr sz="1100" spc="-5" dirty="0">
                <a:latin typeface="Carlito"/>
                <a:cs typeface="Carlito"/>
              </a:rPr>
              <a:t>all of the variables and their consequent interactions with the selected  assessment</a:t>
            </a:r>
            <a:r>
              <a:rPr sz="1100" spc="-10" dirty="0">
                <a:latin typeface="Carlito"/>
                <a:cs typeface="Carlito"/>
              </a:rPr>
              <a:t> </a:t>
            </a:r>
            <a:r>
              <a:rPr sz="1100" spc="-5" dirty="0">
                <a:latin typeface="Carlito"/>
                <a:cs typeface="Carlito"/>
              </a:rPr>
              <a:t>tools.</a:t>
            </a:r>
            <a:endParaRPr sz="1100">
              <a:latin typeface="Carlito"/>
              <a:cs typeface="Carlito"/>
            </a:endParaRPr>
          </a:p>
        </p:txBody>
      </p:sp>
      <p:grpSp>
        <p:nvGrpSpPr>
          <p:cNvPr id="20" name="object 20"/>
          <p:cNvGrpSpPr/>
          <p:nvPr/>
        </p:nvGrpSpPr>
        <p:grpSpPr>
          <a:xfrm>
            <a:off x="556896" y="7242061"/>
            <a:ext cx="863600" cy="863600"/>
            <a:chOff x="556896" y="7242061"/>
            <a:chExt cx="863600" cy="863600"/>
          </a:xfrm>
        </p:grpSpPr>
        <p:sp>
          <p:nvSpPr>
            <p:cNvPr id="21" name="object 21"/>
            <p:cNvSpPr/>
            <p:nvPr/>
          </p:nvSpPr>
          <p:spPr>
            <a:xfrm>
              <a:off x="556896" y="7242061"/>
              <a:ext cx="863600" cy="863600"/>
            </a:xfrm>
            <a:custGeom>
              <a:avLst/>
              <a:gdLst/>
              <a:ahLst/>
              <a:cxnLst/>
              <a:rect l="l" t="t" r="r" b="b"/>
              <a:pathLst>
                <a:path w="863600" h="863600">
                  <a:moveTo>
                    <a:pt x="431800" y="0"/>
                  </a:moveTo>
                  <a:lnTo>
                    <a:pt x="384750" y="2533"/>
                  </a:lnTo>
                  <a:lnTo>
                    <a:pt x="339168" y="9959"/>
                  </a:lnTo>
                  <a:lnTo>
                    <a:pt x="295317" y="22013"/>
                  </a:lnTo>
                  <a:lnTo>
                    <a:pt x="253461" y="38431"/>
                  </a:lnTo>
                  <a:lnTo>
                    <a:pt x="213862" y="58952"/>
                  </a:lnTo>
                  <a:lnTo>
                    <a:pt x="176784" y="83311"/>
                  </a:lnTo>
                  <a:lnTo>
                    <a:pt x="142491" y="111244"/>
                  </a:lnTo>
                  <a:lnTo>
                    <a:pt x="111246" y="142489"/>
                  </a:lnTo>
                  <a:lnTo>
                    <a:pt x="83312" y="176782"/>
                  </a:lnTo>
                  <a:lnTo>
                    <a:pt x="58953" y="213860"/>
                  </a:lnTo>
                  <a:lnTo>
                    <a:pt x="38432" y="253459"/>
                  </a:lnTo>
                  <a:lnTo>
                    <a:pt x="22013" y="295316"/>
                  </a:lnTo>
                  <a:lnTo>
                    <a:pt x="9959" y="339167"/>
                  </a:lnTo>
                  <a:lnTo>
                    <a:pt x="2533" y="384749"/>
                  </a:lnTo>
                  <a:lnTo>
                    <a:pt x="0" y="431800"/>
                  </a:lnTo>
                  <a:lnTo>
                    <a:pt x="2533" y="478847"/>
                  </a:lnTo>
                  <a:lnTo>
                    <a:pt x="9959" y="524428"/>
                  </a:lnTo>
                  <a:lnTo>
                    <a:pt x="22013" y="568278"/>
                  </a:lnTo>
                  <a:lnTo>
                    <a:pt x="38432" y="610135"/>
                  </a:lnTo>
                  <a:lnTo>
                    <a:pt x="58953" y="649733"/>
                  </a:lnTo>
                  <a:lnTo>
                    <a:pt x="83312" y="686811"/>
                  </a:lnTo>
                  <a:lnTo>
                    <a:pt x="111246" y="721105"/>
                  </a:lnTo>
                  <a:lnTo>
                    <a:pt x="142491" y="752350"/>
                  </a:lnTo>
                  <a:lnTo>
                    <a:pt x="176784" y="780285"/>
                  </a:lnTo>
                  <a:lnTo>
                    <a:pt x="213862" y="804644"/>
                  </a:lnTo>
                  <a:lnTo>
                    <a:pt x="253461" y="825166"/>
                  </a:lnTo>
                  <a:lnTo>
                    <a:pt x="295317" y="841585"/>
                  </a:lnTo>
                  <a:lnTo>
                    <a:pt x="339168" y="853640"/>
                  </a:lnTo>
                  <a:lnTo>
                    <a:pt x="384750" y="861066"/>
                  </a:lnTo>
                  <a:lnTo>
                    <a:pt x="431800" y="863600"/>
                  </a:lnTo>
                  <a:lnTo>
                    <a:pt x="478849" y="861066"/>
                  </a:lnTo>
                  <a:lnTo>
                    <a:pt x="524431" y="853640"/>
                  </a:lnTo>
                  <a:lnTo>
                    <a:pt x="568282" y="841585"/>
                  </a:lnTo>
                  <a:lnTo>
                    <a:pt x="610138" y="825166"/>
                  </a:lnTo>
                  <a:lnTo>
                    <a:pt x="649737" y="804644"/>
                  </a:lnTo>
                  <a:lnTo>
                    <a:pt x="686815" y="780285"/>
                  </a:lnTo>
                  <a:lnTo>
                    <a:pt x="721108" y="752350"/>
                  </a:lnTo>
                  <a:lnTo>
                    <a:pt x="752353" y="721105"/>
                  </a:lnTo>
                  <a:lnTo>
                    <a:pt x="780286" y="686811"/>
                  </a:lnTo>
                  <a:lnTo>
                    <a:pt x="804645" y="649733"/>
                  </a:lnTo>
                  <a:lnTo>
                    <a:pt x="825166" y="610135"/>
                  </a:lnTo>
                  <a:lnTo>
                    <a:pt x="841585" y="568278"/>
                  </a:lnTo>
                  <a:lnTo>
                    <a:pt x="853639" y="524428"/>
                  </a:lnTo>
                  <a:lnTo>
                    <a:pt x="861065" y="478847"/>
                  </a:lnTo>
                  <a:lnTo>
                    <a:pt x="863598" y="431800"/>
                  </a:lnTo>
                  <a:lnTo>
                    <a:pt x="861065" y="384749"/>
                  </a:lnTo>
                  <a:lnTo>
                    <a:pt x="853639" y="339167"/>
                  </a:lnTo>
                  <a:lnTo>
                    <a:pt x="841585" y="295316"/>
                  </a:lnTo>
                  <a:lnTo>
                    <a:pt x="825166" y="253459"/>
                  </a:lnTo>
                  <a:lnTo>
                    <a:pt x="804645" y="213860"/>
                  </a:lnTo>
                  <a:lnTo>
                    <a:pt x="780286" y="176782"/>
                  </a:lnTo>
                  <a:lnTo>
                    <a:pt x="752353" y="142489"/>
                  </a:lnTo>
                  <a:lnTo>
                    <a:pt x="721108" y="111244"/>
                  </a:lnTo>
                  <a:lnTo>
                    <a:pt x="686815" y="83311"/>
                  </a:lnTo>
                  <a:lnTo>
                    <a:pt x="649737" y="58952"/>
                  </a:lnTo>
                  <a:lnTo>
                    <a:pt x="610138" y="38431"/>
                  </a:lnTo>
                  <a:lnTo>
                    <a:pt x="568282" y="22013"/>
                  </a:lnTo>
                  <a:lnTo>
                    <a:pt x="524431" y="9959"/>
                  </a:lnTo>
                  <a:lnTo>
                    <a:pt x="478849" y="2533"/>
                  </a:lnTo>
                  <a:lnTo>
                    <a:pt x="431800" y="0"/>
                  </a:lnTo>
                  <a:close/>
                </a:path>
              </a:pathLst>
            </a:custGeom>
            <a:solidFill>
              <a:srgbClr val="C80F2E"/>
            </a:solidFill>
          </p:spPr>
          <p:txBody>
            <a:bodyPr wrap="square" lIns="0" tIns="0" rIns="0" bIns="0" rtlCol="0"/>
            <a:lstStyle/>
            <a:p>
              <a:endParaRPr/>
            </a:p>
          </p:txBody>
        </p:sp>
        <p:sp>
          <p:nvSpPr>
            <p:cNvPr id="22" name="object 22"/>
            <p:cNvSpPr/>
            <p:nvPr/>
          </p:nvSpPr>
          <p:spPr>
            <a:xfrm>
              <a:off x="694944" y="7357872"/>
              <a:ext cx="719328" cy="646176"/>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723950" y="7386282"/>
              <a:ext cx="529590" cy="466090"/>
            </a:xfrm>
            <a:custGeom>
              <a:avLst/>
              <a:gdLst/>
              <a:ahLst/>
              <a:cxnLst/>
              <a:rect l="l" t="t" r="r" b="b"/>
              <a:pathLst>
                <a:path w="529590" h="466090">
                  <a:moveTo>
                    <a:pt x="529564" y="441604"/>
                  </a:moveTo>
                  <a:lnTo>
                    <a:pt x="524332" y="426300"/>
                  </a:lnTo>
                  <a:lnTo>
                    <a:pt x="287540" y="16256"/>
                  </a:lnTo>
                  <a:lnTo>
                    <a:pt x="276910" y="4064"/>
                  </a:lnTo>
                  <a:lnTo>
                    <a:pt x="264782" y="0"/>
                  </a:lnTo>
                  <a:lnTo>
                    <a:pt x="252653" y="4064"/>
                  </a:lnTo>
                  <a:lnTo>
                    <a:pt x="242023" y="16256"/>
                  </a:lnTo>
                  <a:lnTo>
                    <a:pt x="5232" y="426300"/>
                  </a:lnTo>
                  <a:lnTo>
                    <a:pt x="0" y="441604"/>
                  </a:lnTo>
                  <a:lnTo>
                    <a:pt x="2552" y="454152"/>
                  </a:lnTo>
                  <a:lnTo>
                    <a:pt x="12128" y="462622"/>
                  </a:lnTo>
                  <a:lnTo>
                    <a:pt x="28003" y="465734"/>
                  </a:lnTo>
                  <a:lnTo>
                    <a:pt x="501561" y="465734"/>
                  </a:lnTo>
                  <a:lnTo>
                    <a:pt x="517436" y="462622"/>
                  </a:lnTo>
                  <a:lnTo>
                    <a:pt x="527011" y="454152"/>
                  </a:lnTo>
                  <a:lnTo>
                    <a:pt x="529564" y="441604"/>
                  </a:lnTo>
                  <a:close/>
                </a:path>
              </a:pathLst>
            </a:custGeom>
            <a:solidFill>
              <a:srgbClr val="F8AD35"/>
            </a:solidFill>
          </p:spPr>
          <p:txBody>
            <a:bodyPr wrap="square" lIns="0" tIns="0" rIns="0" bIns="0" rtlCol="0"/>
            <a:lstStyle/>
            <a:p>
              <a:endParaRPr/>
            </a:p>
          </p:txBody>
        </p:sp>
        <p:sp>
          <p:nvSpPr>
            <p:cNvPr id="24" name="object 24"/>
            <p:cNvSpPr/>
            <p:nvPr/>
          </p:nvSpPr>
          <p:spPr>
            <a:xfrm>
              <a:off x="963475" y="7540942"/>
              <a:ext cx="50800" cy="233045"/>
            </a:xfrm>
            <a:custGeom>
              <a:avLst/>
              <a:gdLst/>
              <a:ahLst/>
              <a:cxnLst/>
              <a:rect l="l" t="t" r="r" b="b"/>
              <a:pathLst>
                <a:path w="50800" h="233045">
                  <a:moveTo>
                    <a:pt x="32849" y="0"/>
                  </a:moveTo>
                  <a:lnTo>
                    <a:pt x="17509" y="0"/>
                  </a:lnTo>
                  <a:lnTo>
                    <a:pt x="11422" y="2413"/>
                  </a:lnTo>
                  <a:lnTo>
                    <a:pt x="6837" y="7175"/>
                  </a:lnTo>
                  <a:lnTo>
                    <a:pt x="2251" y="12001"/>
                  </a:lnTo>
                  <a:lnTo>
                    <a:pt x="29" y="17678"/>
                  </a:lnTo>
                  <a:lnTo>
                    <a:pt x="0" y="24434"/>
                  </a:lnTo>
                  <a:lnTo>
                    <a:pt x="171" y="30185"/>
                  </a:lnTo>
                  <a:lnTo>
                    <a:pt x="4223" y="68073"/>
                  </a:lnTo>
                  <a:lnTo>
                    <a:pt x="12019" y="125771"/>
                  </a:lnTo>
                  <a:lnTo>
                    <a:pt x="13819" y="139669"/>
                  </a:lnTo>
                  <a:lnTo>
                    <a:pt x="15338" y="152160"/>
                  </a:lnTo>
                  <a:lnTo>
                    <a:pt x="16591" y="163245"/>
                  </a:lnTo>
                  <a:lnTo>
                    <a:pt x="33850" y="163245"/>
                  </a:lnTo>
                  <a:lnTo>
                    <a:pt x="35068" y="152160"/>
                  </a:lnTo>
                  <a:lnTo>
                    <a:pt x="36591" y="139669"/>
                  </a:lnTo>
                  <a:lnTo>
                    <a:pt x="38411" y="125771"/>
                  </a:lnTo>
                  <a:lnTo>
                    <a:pt x="42648" y="95086"/>
                  </a:lnTo>
                  <a:lnTo>
                    <a:pt x="44543" y="80956"/>
                  </a:lnTo>
                  <a:lnTo>
                    <a:pt x="49680" y="37436"/>
                  </a:lnTo>
                  <a:lnTo>
                    <a:pt x="50358" y="24434"/>
                  </a:lnTo>
                  <a:lnTo>
                    <a:pt x="50358" y="17678"/>
                  </a:lnTo>
                  <a:lnTo>
                    <a:pt x="48107" y="11925"/>
                  </a:lnTo>
                  <a:lnTo>
                    <a:pt x="38936" y="2413"/>
                  </a:lnTo>
                  <a:lnTo>
                    <a:pt x="32849" y="0"/>
                  </a:lnTo>
                  <a:close/>
                </a:path>
                <a:path w="50800" h="233045">
                  <a:moveTo>
                    <a:pt x="32016" y="183756"/>
                  </a:moveTo>
                  <a:lnTo>
                    <a:pt x="18426" y="183756"/>
                  </a:lnTo>
                  <a:lnTo>
                    <a:pt x="12589" y="186182"/>
                  </a:lnTo>
                  <a:lnTo>
                    <a:pt x="3084" y="195681"/>
                  </a:lnTo>
                  <a:lnTo>
                    <a:pt x="668" y="201434"/>
                  </a:lnTo>
                  <a:lnTo>
                    <a:pt x="704" y="215112"/>
                  </a:lnTo>
                  <a:lnTo>
                    <a:pt x="3084" y="220865"/>
                  </a:lnTo>
                  <a:lnTo>
                    <a:pt x="12589" y="230365"/>
                  </a:lnTo>
                  <a:lnTo>
                    <a:pt x="18426" y="232778"/>
                  </a:lnTo>
                  <a:lnTo>
                    <a:pt x="31932" y="232778"/>
                  </a:lnTo>
                  <a:lnTo>
                    <a:pt x="37768" y="230365"/>
                  </a:lnTo>
                  <a:lnTo>
                    <a:pt x="47273" y="220865"/>
                  </a:lnTo>
                  <a:lnTo>
                    <a:pt x="49691" y="215112"/>
                  </a:lnTo>
                  <a:lnTo>
                    <a:pt x="49659" y="201434"/>
                  </a:lnTo>
                  <a:lnTo>
                    <a:pt x="47273" y="195681"/>
                  </a:lnTo>
                  <a:lnTo>
                    <a:pt x="37768" y="186182"/>
                  </a:lnTo>
                  <a:lnTo>
                    <a:pt x="32016" y="183756"/>
                  </a:lnTo>
                  <a:close/>
                </a:path>
              </a:pathLst>
            </a:custGeom>
            <a:solidFill>
              <a:srgbClr val="444444"/>
            </a:solidFill>
          </p:spPr>
          <p:txBody>
            <a:bodyPr wrap="square" lIns="0" tIns="0" rIns="0" bIns="0" rtlCol="0"/>
            <a:lstStyle/>
            <a:p>
              <a:endParaRPr/>
            </a:p>
          </p:txBody>
        </p:sp>
      </p:grpSp>
      <p:sp>
        <p:nvSpPr>
          <p:cNvPr id="25" name="object 25"/>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0" y="6205829"/>
            <a:ext cx="4726940" cy="574040"/>
          </a:xfrm>
          <a:prstGeom prst="rect">
            <a:avLst/>
          </a:prstGeom>
        </p:spPr>
        <p:txBody>
          <a:bodyPr vert="horz" wrap="square" lIns="0" tIns="12700" rIns="0" bIns="0" rtlCol="0">
            <a:spAutoFit/>
          </a:bodyPr>
          <a:lstStyle/>
          <a:p>
            <a:pPr marL="241300" marR="5080" indent="-228600" algn="just">
              <a:lnSpc>
                <a:spcPct val="109100"/>
              </a:lnSpc>
              <a:spcBef>
                <a:spcPts val="100"/>
              </a:spcBef>
              <a:buClr>
                <a:srgbClr val="4F81BD"/>
              </a:buClr>
              <a:buFont typeface="Symbol"/>
              <a:buChar char=""/>
              <a:tabLst>
                <a:tab pos="241300" algn="l"/>
              </a:tabLst>
            </a:pPr>
            <a:r>
              <a:rPr sz="1100" spc="-5" dirty="0">
                <a:solidFill>
                  <a:srgbClr val="0070C0"/>
                </a:solidFill>
                <a:latin typeface="Carlito"/>
                <a:cs typeface="Carlito"/>
              </a:rPr>
              <a:t>Integration and use of tools (Tools integrations </a:t>
            </a:r>
            <a:r>
              <a:rPr sz="1100" dirty="0">
                <a:solidFill>
                  <a:srgbClr val="0070C0"/>
                </a:solidFill>
                <a:latin typeface="Carlito"/>
                <a:cs typeface="Carlito"/>
              </a:rPr>
              <a:t>&amp; </a:t>
            </a:r>
            <a:r>
              <a:rPr sz="1100" spc="-5" dirty="0">
                <a:solidFill>
                  <a:srgbClr val="0070C0"/>
                </a:solidFill>
                <a:latin typeface="Carlito"/>
                <a:cs typeface="Carlito"/>
              </a:rPr>
              <a:t>usage)</a:t>
            </a:r>
            <a:r>
              <a:rPr sz="1100" spc="-5" dirty="0">
                <a:latin typeface="Carlito"/>
                <a:cs typeface="Carlito"/>
              </a:rPr>
              <a:t>: in this section of the  administration panel we will be able to consult all the Integrated tools, as well  as the use of the same ones on the part of the participants in graphical</a:t>
            </a:r>
            <a:r>
              <a:rPr sz="1100" spc="70" dirty="0">
                <a:latin typeface="Carlito"/>
                <a:cs typeface="Carlito"/>
              </a:rPr>
              <a:t> </a:t>
            </a:r>
            <a:r>
              <a:rPr sz="1100" spc="-5" dirty="0">
                <a:latin typeface="Carlito"/>
                <a:cs typeface="Carlito"/>
              </a:rPr>
              <a:t>form.</a:t>
            </a:r>
            <a:endParaRPr sz="1100">
              <a:latin typeface="Carlito"/>
              <a:cs typeface="Carlito"/>
            </a:endParaRPr>
          </a:p>
        </p:txBody>
      </p:sp>
      <p:grpSp>
        <p:nvGrpSpPr>
          <p:cNvPr id="3" name="object 3"/>
          <p:cNvGrpSpPr/>
          <p:nvPr/>
        </p:nvGrpSpPr>
        <p:grpSpPr>
          <a:xfrm>
            <a:off x="923925" y="923925"/>
            <a:ext cx="5419090" cy="5176520"/>
            <a:chOff x="923925" y="923925"/>
            <a:chExt cx="5419090" cy="5176520"/>
          </a:xfrm>
        </p:grpSpPr>
        <p:sp>
          <p:nvSpPr>
            <p:cNvPr id="4" name="object 4"/>
            <p:cNvSpPr/>
            <p:nvPr/>
          </p:nvSpPr>
          <p:spPr>
            <a:xfrm>
              <a:off x="933449" y="933450"/>
              <a:ext cx="5400040" cy="515747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5166995"/>
            </a:xfrm>
            <a:custGeom>
              <a:avLst/>
              <a:gdLst/>
              <a:ahLst/>
              <a:cxnLst/>
              <a:rect l="l" t="t" r="r" b="b"/>
              <a:pathLst>
                <a:path w="5409565" h="5166995">
                  <a:moveTo>
                    <a:pt x="0" y="0"/>
                  </a:moveTo>
                  <a:lnTo>
                    <a:pt x="5409565" y="0"/>
                  </a:lnTo>
                  <a:lnTo>
                    <a:pt x="5409565" y="5166995"/>
                  </a:lnTo>
                  <a:lnTo>
                    <a:pt x="0" y="5166995"/>
                  </a:lnTo>
                  <a:lnTo>
                    <a:pt x="0" y="0"/>
                  </a:lnTo>
                  <a:close/>
                </a:path>
              </a:pathLst>
            </a:custGeom>
            <a:ln w="9525">
              <a:solidFill>
                <a:srgbClr val="D9D9D9"/>
              </a:solidFill>
            </a:ln>
          </p:spPr>
          <p:txBody>
            <a:bodyPr wrap="square" lIns="0" tIns="0" rIns="0" bIns="0" rtlCol="0"/>
            <a:lstStyle/>
            <a:p>
              <a:endParaRPr/>
            </a:p>
          </p:txBody>
        </p:sp>
      </p:grpSp>
      <p:grpSp>
        <p:nvGrpSpPr>
          <p:cNvPr id="6" name="object 6"/>
          <p:cNvGrpSpPr/>
          <p:nvPr/>
        </p:nvGrpSpPr>
        <p:grpSpPr>
          <a:xfrm>
            <a:off x="923925" y="6900812"/>
            <a:ext cx="5419090" cy="2402840"/>
            <a:chOff x="923925" y="6900812"/>
            <a:chExt cx="5419090" cy="2402840"/>
          </a:xfrm>
        </p:grpSpPr>
        <p:sp>
          <p:nvSpPr>
            <p:cNvPr id="7" name="object 7"/>
            <p:cNvSpPr/>
            <p:nvPr/>
          </p:nvSpPr>
          <p:spPr>
            <a:xfrm>
              <a:off x="933449" y="6910337"/>
              <a:ext cx="5400040" cy="238379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28687" y="6905574"/>
              <a:ext cx="5409565" cy="2393315"/>
            </a:xfrm>
            <a:custGeom>
              <a:avLst/>
              <a:gdLst/>
              <a:ahLst/>
              <a:cxnLst/>
              <a:rect l="l" t="t" r="r" b="b"/>
              <a:pathLst>
                <a:path w="5409565" h="2393315">
                  <a:moveTo>
                    <a:pt x="0" y="0"/>
                  </a:moveTo>
                  <a:lnTo>
                    <a:pt x="5409565" y="0"/>
                  </a:lnTo>
                  <a:lnTo>
                    <a:pt x="5409565" y="2393313"/>
                  </a:lnTo>
                  <a:lnTo>
                    <a:pt x="0" y="2393313"/>
                  </a:lnTo>
                  <a:lnTo>
                    <a:pt x="0" y="0"/>
                  </a:lnTo>
                  <a:close/>
                </a:path>
              </a:pathLst>
            </a:custGeom>
            <a:ln w="9525">
              <a:solidFill>
                <a:srgbClr val="BFBFBF"/>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5725"/>
            <a:ext cx="5413375" cy="2021205"/>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3.1.3 </a:t>
            </a:r>
            <a:r>
              <a:rPr sz="1200" spc="-10" dirty="0">
                <a:solidFill>
                  <a:srgbClr val="1F3763"/>
                </a:solidFill>
                <a:latin typeface="Carlito"/>
                <a:cs typeface="Carlito"/>
              </a:rPr>
              <a:t>Account</a:t>
            </a:r>
            <a:r>
              <a:rPr sz="1200" spc="-5" dirty="0">
                <a:solidFill>
                  <a:srgbClr val="1F3763"/>
                </a:solidFill>
                <a:latin typeface="Carlito"/>
                <a:cs typeface="Carlito"/>
              </a:rPr>
              <a:t> </a:t>
            </a:r>
            <a:r>
              <a:rPr sz="1200" spc="-10" dirty="0">
                <a:solidFill>
                  <a:srgbClr val="1F3763"/>
                </a:solidFill>
                <a:latin typeface="Carlito"/>
                <a:cs typeface="Carlito"/>
              </a:rPr>
              <a:t>Settings</a:t>
            </a:r>
            <a:endParaRPr sz="1200">
              <a:latin typeface="Carlito"/>
              <a:cs typeface="Carlito"/>
            </a:endParaRPr>
          </a:p>
          <a:p>
            <a:pPr marL="12700" marR="5080" algn="just">
              <a:lnSpc>
                <a:spcPct val="109700"/>
              </a:lnSpc>
              <a:spcBef>
                <a:spcPts val="20"/>
              </a:spcBef>
            </a:pPr>
            <a:r>
              <a:rPr sz="1100" spc="-5" dirty="0">
                <a:latin typeface="Carlito"/>
                <a:cs typeface="Carlito"/>
              </a:rPr>
              <a:t>In this area of the Administration Panel you will find the general information functionalities of  the platform and the billing of test consumption in the same by the employees who have been  consuming them. These last two functionalities are currently under development and therefore  will be available in the near</a:t>
            </a:r>
            <a:r>
              <a:rPr sz="1100" spc="-10" dirty="0">
                <a:latin typeface="Carlito"/>
                <a:cs typeface="Carlito"/>
              </a:rPr>
              <a:t> </a:t>
            </a:r>
            <a:r>
              <a:rPr sz="1100" spc="-5" dirty="0">
                <a:latin typeface="Carlito"/>
                <a:cs typeface="Carlito"/>
              </a:rPr>
              <a:t>future.</a:t>
            </a:r>
            <a:endParaRPr sz="1100">
              <a:latin typeface="Carlito"/>
              <a:cs typeface="Carlito"/>
            </a:endParaRPr>
          </a:p>
          <a:p>
            <a:pPr marL="12700" algn="just">
              <a:lnSpc>
                <a:spcPct val="100000"/>
              </a:lnSpc>
              <a:spcBef>
                <a:spcPts val="930"/>
              </a:spcBef>
            </a:pPr>
            <a:r>
              <a:rPr sz="1300" spc="-10" dirty="0">
                <a:solidFill>
                  <a:srgbClr val="2F5496"/>
                </a:solidFill>
                <a:latin typeface="Carlito"/>
                <a:cs typeface="Carlito"/>
              </a:rPr>
              <a:t>3.2 PROJECT </a:t>
            </a:r>
            <a:r>
              <a:rPr sz="1300" spc="-15" dirty="0">
                <a:solidFill>
                  <a:srgbClr val="2F5496"/>
                </a:solidFill>
                <a:latin typeface="Carlito"/>
                <a:cs typeface="Carlito"/>
              </a:rPr>
              <a:t>MANAGER</a:t>
            </a:r>
            <a:r>
              <a:rPr sz="1300" spc="-40" dirty="0">
                <a:solidFill>
                  <a:srgbClr val="2F5496"/>
                </a:solidFill>
                <a:latin typeface="Carlito"/>
                <a:cs typeface="Carlito"/>
              </a:rPr>
              <a:t> </a:t>
            </a:r>
            <a:r>
              <a:rPr sz="1300" spc="-15" dirty="0">
                <a:solidFill>
                  <a:srgbClr val="2F5496"/>
                </a:solidFill>
                <a:latin typeface="Carlito"/>
                <a:cs typeface="Carlito"/>
              </a:rPr>
              <a:t>VIEW</a:t>
            </a:r>
            <a:endParaRPr sz="1300">
              <a:latin typeface="Carlito"/>
              <a:cs typeface="Carlito"/>
            </a:endParaRPr>
          </a:p>
          <a:p>
            <a:pPr marL="12700" marR="5715" algn="just">
              <a:lnSpc>
                <a:spcPct val="109700"/>
              </a:lnSpc>
              <a:spcBef>
                <a:spcPts val="20"/>
              </a:spcBef>
            </a:pPr>
            <a:r>
              <a:rPr sz="1100" spc="-5" dirty="0">
                <a:latin typeface="Carlito"/>
                <a:cs typeface="Carlito"/>
              </a:rPr>
              <a:t>With regards to the view of the Project Manager of the Administration Panel, we can say that  he will only have the possibility to access the Business assessment data section. Here he/she  will be able to define, edit and map each of the assessment variables, in the same way as  explained for the Client</a:t>
            </a:r>
            <a:r>
              <a:rPr sz="1100" spc="-10" dirty="0">
                <a:latin typeface="Carlito"/>
                <a:cs typeface="Carlito"/>
              </a:rPr>
              <a:t> </a:t>
            </a:r>
            <a:r>
              <a:rPr sz="1100" spc="-5" dirty="0">
                <a:latin typeface="Carlito"/>
                <a:cs typeface="Carlito"/>
              </a:rPr>
              <a:t>Admin.</a:t>
            </a:r>
            <a:endParaRPr sz="1100">
              <a:latin typeface="Carlito"/>
              <a:cs typeface="Carlito"/>
            </a:endParaRPr>
          </a:p>
        </p:txBody>
      </p:sp>
      <p:sp>
        <p:nvSpPr>
          <p:cNvPr id="3" name="object 3"/>
          <p:cNvSpPr txBox="1"/>
          <p:nvPr/>
        </p:nvSpPr>
        <p:spPr>
          <a:xfrm>
            <a:off x="901700" y="5758943"/>
            <a:ext cx="5412740" cy="3822065"/>
          </a:xfrm>
          <a:prstGeom prst="rect">
            <a:avLst/>
          </a:prstGeom>
        </p:spPr>
        <p:txBody>
          <a:bodyPr vert="horz" wrap="square" lIns="0" tIns="62229" rIns="0" bIns="0" rtlCol="0">
            <a:spAutoFit/>
          </a:bodyPr>
          <a:lstStyle/>
          <a:p>
            <a:pPr marL="257175" lvl="1" indent="-245110" algn="just">
              <a:lnSpc>
                <a:spcPct val="100000"/>
              </a:lnSpc>
              <a:spcBef>
                <a:spcPts val="489"/>
              </a:spcBef>
              <a:buAutoNum type="arabicPeriod" startAt="3"/>
              <a:tabLst>
                <a:tab pos="257810" algn="l"/>
              </a:tabLst>
            </a:pPr>
            <a:r>
              <a:rPr sz="1300" spc="-15" dirty="0">
                <a:solidFill>
                  <a:srgbClr val="2F5496"/>
                </a:solidFill>
                <a:latin typeface="Carlito"/>
                <a:cs typeface="Carlito"/>
              </a:rPr>
              <a:t>PLATFORM </a:t>
            </a:r>
            <a:r>
              <a:rPr sz="1300" spc="-10" dirty="0">
                <a:solidFill>
                  <a:srgbClr val="2F5496"/>
                </a:solidFill>
                <a:latin typeface="Carlito"/>
                <a:cs typeface="Carlito"/>
              </a:rPr>
              <a:t>SET</a:t>
            </a:r>
            <a:r>
              <a:rPr sz="1300" spc="10" dirty="0">
                <a:solidFill>
                  <a:srgbClr val="2F5496"/>
                </a:solidFill>
                <a:latin typeface="Carlito"/>
                <a:cs typeface="Carlito"/>
              </a:rPr>
              <a:t> </a:t>
            </a:r>
            <a:r>
              <a:rPr sz="1300" spc="-15" dirty="0">
                <a:solidFill>
                  <a:srgbClr val="2F5496"/>
                </a:solidFill>
                <a:latin typeface="Carlito"/>
                <a:cs typeface="Carlito"/>
              </a:rPr>
              <a:t>UP</a:t>
            </a:r>
            <a:endParaRPr sz="1300">
              <a:latin typeface="Carlito"/>
              <a:cs typeface="Carlito"/>
            </a:endParaRPr>
          </a:p>
          <a:p>
            <a:pPr marL="353060" lvl="2" indent="-340995" algn="just">
              <a:lnSpc>
                <a:spcPct val="100000"/>
              </a:lnSpc>
              <a:spcBef>
                <a:spcPts val="360"/>
              </a:spcBef>
              <a:buAutoNum type="arabicPeriod"/>
              <a:tabLst>
                <a:tab pos="353695" algn="l"/>
              </a:tabLst>
            </a:pPr>
            <a:r>
              <a:rPr sz="1200" spc="-10" dirty="0">
                <a:solidFill>
                  <a:srgbClr val="1F3763"/>
                </a:solidFill>
                <a:latin typeface="Carlito"/>
                <a:cs typeface="Carlito"/>
              </a:rPr>
              <a:t>Creation of the Customer</a:t>
            </a:r>
            <a:r>
              <a:rPr sz="1200" spc="15" dirty="0">
                <a:solidFill>
                  <a:srgbClr val="1F3763"/>
                </a:solidFill>
                <a:latin typeface="Carlito"/>
                <a:cs typeface="Carlito"/>
              </a:rPr>
              <a:t> </a:t>
            </a:r>
            <a:r>
              <a:rPr sz="1200" spc="-10" dirty="0">
                <a:solidFill>
                  <a:srgbClr val="1F3763"/>
                </a:solidFill>
                <a:latin typeface="Carlito"/>
                <a:cs typeface="Carlito"/>
              </a:rPr>
              <a:t>Account</a:t>
            </a:r>
            <a:endParaRPr sz="1200">
              <a:latin typeface="Carlito"/>
              <a:cs typeface="Carlito"/>
            </a:endParaRPr>
          </a:p>
          <a:p>
            <a:pPr marL="12700" marR="5080" algn="just">
              <a:lnSpc>
                <a:spcPct val="109100"/>
              </a:lnSpc>
              <a:spcBef>
                <a:spcPts val="30"/>
              </a:spcBef>
            </a:pPr>
            <a:r>
              <a:rPr sz="1100" spc="-5" dirty="0">
                <a:latin typeface="Carlito"/>
                <a:cs typeface="Carlito"/>
              </a:rPr>
              <a:t>In the following section, we will detail how the delegated administration of the platform by the  client to </a:t>
            </a:r>
            <a:r>
              <a:rPr sz="1100" dirty="0">
                <a:latin typeface="Carlito"/>
                <a:cs typeface="Carlito"/>
              </a:rPr>
              <a:t>a </a:t>
            </a:r>
            <a:r>
              <a:rPr sz="1100" spc="-5" dirty="0">
                <a:latin typeface="Carlito"/>
                <a:cs typeface="Carlito"/>
              </a:rPr>
              <a:t>partner will be done in the future. The functionality of delegated administration is  currently under development, so its use requires prior authorization by the</a:t>
            </a:r>
            <a:r>
              <a:rPr sz="1100" spc="45" dirty="0">
                <a:latin typeface="Carlito"/>
                <a:cs typeface="Carlito"/>
              </a:rPr>
              <a:t> </a:t>
            </a:r>
            <a:r>
              <a:rPr sz="1100" spc="-5" dirty="0">
                <a:latin typeface="Carlito"/>
                <a:cs typeface="Carlito"/>
              </a:rPr>
              <a:t>customer.</a:t>
            </a:r>
            <a:endParaRPr sz="1100">
              <a:latin typeface="Carlito"/>
              <a:cs typeface="Carlito"/>
            </a:endParaRPr>
          </a:p>
          <a:p>
            <a:pPr marL="353060" lvl="2" indent="-340995" algn="just">
              <a:lnSpc>
                <a:spcPct val="100000"/>
              </a:lnSpc>
              <a:spcBef>
                <a:spcPts val="930"/>
              </a:spcBef>
              <a:buAutoNum type="arabicPeriod" startAt="2"/>
              <a:tabLst>
                <a:tab pos="353695" algn="l"/>
              </a:tabLst>
            </a:pPr>
            <a:r>
              <a:rPr sz="1200" spc="-10" dirty="0">
                <a:solidFill>
                  <a:srgbClr val="1F3763"/>
                </a:solidFill>
                <a:latin typeface="Carlito"/>
                <a:cs typeface="Carlito"/>
              </a:rPr>
              <a:t>Customer authorization </a:t>
            </a:r>
            <a:r>
              <a:rPr sz="1200" spc="-15" dirty="0">
                <a:solidFill>
                  <a:srgbClr val="1F3763"/>
                </a:solidFill>
                <a:latin typeface="Carlito"/>
                <a:cs typeface="Carlito"/>
              </a:rPr>
              <a:t>&amp; </a:t>
            </a:r>
            <a:r>
              <a:rPr sz="1200" spc="-10" dirty="0">
                <a:solidFill>
                  <a:srgbClr val="1F3763"/>
                </a:solidFill>
                <a:latin typeface="Carlito"/>
                <a:cs typeface="Carlito"/>
              </a:rPr>
              <a:t>delegated </a:t>
            </a:r>
            <a:r>
              <a:rPr sz="1200" spc="-5" dirty="0">
                <a:solidFill>
                  <a:srgbClr val="1F3763"/>
                </a:solidFill>
                <a:latin typeface="Carlito"/>
                <a:cs typeface="Carlito"/>
              </a:rPr>
              <a:t>access </a:t>
            </a:r>
            <a:r>
              <a:rPr sz="1200" spc="-10" dirty="0">
                <a:solidFill>
                  <a:srgbClr val="1F3763"/>
                </a:solidFill>
                <a:latin typeface="Carlito"/>
                <a:cs typeface="Carlito"/>
              </a:rPr>
              <a:t>(data protection</a:t>
            </a:r>
            <a:r>
              <a:rPr sz="1200" spc="75" dirty="0">
                <a:solidFill>
                  <a:srgbClr val="1F3763"/>
                </a:solidFill>
                <a:latin typeface="Carlito"/>
                <a:cs typeface="Carlito"/>
              </a:rPr>
              <a:t> </a:t>
            </a:r>
            <a:r>
              <a:rPr sz="1200" spc="-10" dirty="0">
                <a:solidFill>
                  <a:srgbClr val="1F3763"/>
                </a:solidFill>
                <a:latin typeface="Carlito"/>
                <a:cs typeface="Carlito"/>
              </a:rPr>
              <a:t>regulation)</a:t>
            </a:r>
            <a:endParaRPr sz="1200">
              <a:latin typeface="Carlito"/>
              <a:cs typeface="Carlito"/>
            </a:endParaRPr>
          </a:p>
          <a:p>
            <a:pPr marL="12700" marR="6350" algn="just">
              <a:lnSpc>
                <a:spcPct val="109100"/>
              </a:lnSpc>
              <a:spcBef>
                <a:spcPts val="30"/>
              </a:spcBef>
            </a:pPr>
            <a:r>
              <a:rPr sz="1100" spc="-5" dirty="0">
                <a:latin typeface="Carlito"/>
                <a:cs typeface="Carlito"/>
              </a:rPr>
              <a:t>This is the authorization given by </a:t>
            </a:r>
            <a:r>
              <a:rPr sz="1100" dirty="0">
                <a:latin typeface="Carlito"/>
                <a:cs typeface="Carlito"/>
              </a:rPr>
              <a:t>a </a:t>
            </a:r>
            <a:r>
              <a:rPr sz="1100" spc="-5" dirty="0">
                <a:latin typeface="Carlito"/>
                <a:cs typeface="Carlito"/>
              </a:rPr>
              <a:t>client to third parties to access the data on the platform, as  this is sensitive information protected under the GDPR.</a:t>
            </a:r>
            <a:endParaRPr sz="1100">
              <a:latin typeface="Carlito"/>
              <a:cs typeface="Carlito"/>
            </a:endParaRPr>
          </a:p>
          <a:p>
            <a:pPr marL="353060" lvl="2" indent="-340995" algn="just">
              <a:lnSpc>
                <a:spcPct val="100000"/>
              </a:lnSpc>
              <a:spcBef>
                <a:spcPts val="930"/>
              </a:spcBef>
              <a:buAutoNum type="arabicPeriod" startAt="3"/>
              <a:tabLst>
                <a:tab pos="353695" algn="l"/>
              </a:tabLst>
            </a:pPr>
            <a:r>
              <a:rPr sz="1200" spc="-15" dirty="0">
                <a:solidFill>
                  <a:srgbClr val="1F3763"/>
                </a:solidFill>
                <a:latin typeface="Carlito"/>
                <a:cs typeface="Carlito"/>
              </a:rPr>
              <a:t>New </a:t>
            </a:r>
            <a:r>
              <a:rPr sz="1200" spc="-10" dirty="0">
                <a:solidFill>
                  <a:srgbClr val="1F3763"/>
                </a:solidFill>
                <a:latin typeface="Carlito"/>
                <a:cs typeface="Carlito"/>
              </a:rPr>
              <a:t>customer </a:t>
            </a:r>
            <a:r>
              <a:rPr sz="1200" spc="-5" dirty="0">
                <a:solidFill>
                  <a:srgbClr val="1F3763"/>
                </a:solidFill>
                <a:latin typeface="Carlito"/>
                <a:cs typeface="Carlito"/>
              </a:rPr>
              <a:t>account</a:t>
            </a:r>
            <a:r>
              <a:rPr sz="1200" spc="20" dirty="0">
                <a:solidFill>
                  <a:srgbClr val="1F3763"/>
                </a:solidFill>
                <a:latin typeface="Carlito"/>
                <a:cs typeface="Carlito"/>
              </a:rPr>
              <a:t> </a:t>
            </a:r>
            <a:r>
              <a:rPr sz="1200" spc="-10" dirty="0">
                <a:solidFill>
                  <a:srgbClr val="1F3763"/>
                </a:solidFill>
                <a:latin typeface="Carlito"/>
                <a:cs typeface="Carlito"/>
              </a:rPr>
              <a:t>request</a:t>
            </a:r>
            <a:endParaRPr sz="1200">
              <a:latin typeface="Carlito"/>
              <a:cs typeface="Carlito"/>
            </a:endParaRPr>
          </a:p>
          <a:p>
            <a:pPr marL="12700" algn="just">
              <a:lnSpc>
                <a:spcPct val="100000"/>
              </a:lnSpc>
              <a:spcBef>
                <a:spcPts val="150"/>
              </a:spcBef>
            </a:pPr>
            <a:r>
              <a:rPr sz="1100" spc="-5" dirty="0">
                <a:latin typeface="Carlito"/>
                <a:cs typeface="Carlito"/>
              </a:rPr>
              <a:t>It corresponds to </a:t>
            </a:r>
            <a:r>
              <a:rPr sz="1100" dirty="0">
                <a:latin typeface="Carlito"/>
                <a:cs typeface="Carlito"/>
              </a:rPr>
              <a:t>a </a:t>
            </a:r>
            <a:r>
              <a:rPr sz="1100" spc="-5" dirty="0">
                <a:latin typeface="Carlito"/>
                <a:cs typeface="Carlito"/>
              </a:rPr>
              <a:t>request by the client for </a:t>
            </a:r>
            <a:r>
              <a:rPr sz="1100" dirty="0">
                <a:latin typeface="Carlito"/>
                <a:cs typeface="Carlito"/>
              </a:rPr>
              <a:t>a </a:t>
            </a:r>
            <a:r>
              <a:rPr sz="1100" spc="-5" dirty="0">
                <a:latin typeface="Carlito"/>
                <a:cs typeface="Carlito"/>
              </a:rPr>
              <a:t>user account on the</a:t>
            </a:r>
            <a:r>
              <a:rPr sz="1100" spc="5" dirty="0">
                <a:latin typeface="Carlito"/>
                <a:cs typeface="Carlito"/>
              </a:rPr>
              <a:t> </a:t>
            </a:r>
            <a:r>
              <a:rPr sz="1100" spc="-5" dirty="0">
                <a:latin typeface="Carlito"/>
                <a:cs typeface="Carlito"/>
              </a:rPr>
              <a:t>platform.</a:t>
            </a:r>
            <a:endParaRPr sz="1100">
              <a:latin typeface="Carlito"/>
              <a:cs typeface="Carlito"/>
            </a:endParaRPr>
          </a:p>
          <a:p>
            <a:pPr marL="353060" lvl="2" indent="-340995" algn="just">
              <a:lnSpc>
                <a:spcPct val="100000"/>
              </a:lnSpc>
              <a:spcBef>
                <a:spcPts val="930"/>
              </a:spcBef>
              <a:buAutoNum type="arabicPeriod" startAt="4"/>
              <a:tabLst>
                <a:tab pos="353695" algn="l"/>
              </a:tabLst>
            </a:pPr>
            <a:r>
              <a:rPr sz="1200" spc="-10" dirty="0">
                <a:solidFill>
                  <a:srgbClr val="1F3763"/>
                </a:solidFill>
                <a:latin typeface="Carlito"/>
                <a:cs typeface="Carlito"/>
              </a:rPr>
              <a:t>Customizing Panorama for the</a:t>
            </a:r>
            <a:r>
              <a:rPr sz="1200" spc="25" dirty="0">
                <a:solidFill>
                  <a:srgbClr val="1F3763"/>
                </a:solidFill>
                <a:latin typeface="Carlito"/>
                <a:cs typeface="Carlito"/>
              </a:rPr>
              <a:t> </a:t>
            </a:r>
            <a:r>
              <a:rPr sz="1200" spc="-10" dirty="0">
                <a:solidFill>
                  <a:srgbClr val="1F3763"/>
                </a:solidFill>
                <a:latin typeface="Carlito"/>
                <a:cs typeface="Carlito"/>
              </a:rPr>
              <a:t>customer</a:t>
            </a:r>
            <a:endParaRPr sz="1200">
              <a:latin typeface="Carlito"/>
              <a:cs typeface="Carlito"/>
            </a:endParaRPr>
          </a:p>
          <a:p>
            <a:pPr marL="12700" marR="5080" algn="just">
              <a:lnSpc>
                <a:spcPct val="109100"/>
              </a:lnSpc>
              <a:spcBef>
                <a:spcPts val="30"/>
              </a:spcBef>
            </a:pPr>
            <a:r>
              <a:rPr sz="1100" spc="-5" dirty="0">
                <a:latin typeface="Carlito"/>
                <a:cs typeface="Carlito"/>
              </a:rPr>
              <a:t>Relates to the adaptation of the platform to the client's needs, as well as the introduction of its  logo, and corporate colors to the Communications (emails, notifications etc…) with its  employees.</a:t>
            </a:r>
            <a:endParaRPr sz="1100">
              <a:latin typeface="Carlito"/>
              <a:cs typeface="Carlito"/>
            </a:endParaRPr>
          </a:p>
          <a:p>
            <a:pPr marL="469900" lvl="3" indent="-228600">
              <a:lnSpc>
                <a:spcPct val="100000"/>
              </a:lnSpc>
              <a:spcBef>
                <a:spcPts val="935"/>
              </a:spcBef>
              <a:buClr>
                <a:srgbClr val="4F81BD"/>
              </a:buClr>
              <a:buFont typeface="Wingdings"/>
              <a:buChar char=""/>
              <a:tabLst>
                <a:tab pos="469900" algn="l"/>
              </a:tabLst>
            </a:pPr>
            <a:r>
              <a:rPr sz="1100" spc="-5" dirty="0">
                <a:solidFill>
                  <a:srgbClr val="0070C0"/>
                </a:solidFill>
                <a:latin typeface="Carlito"/>
                <a:cs typeface="Carlito"/>
              </a:rPr>
              <a:t>Languages</a:t>
            </a:r>
            <a:endParaRPr sz="1100">
              <a:latin typeface="Carlito"/>
              <a:cs typeface="Carlito"/>
            </a:endParaRPr>
          </a:p>
          <a:p>
            <a:pPr marL="469900" marR="5080">
              <a:lnSpc>
                <a:spcPct val="109100"/>
              </a:lnSpc>
              <a:spcBef>
                <a:spcPts val="815"/>
              </a:spcBef>
            </a:pPr>
            <a:r>
              <a:rPr sz="1100" spc="-5" dirty="0">
                <a:latin typeface="Carlito"/>
                <a:cs typeface="Carlito"/>
              </a:rPr>
              <a:t>In this area we will introduce the clients working languages in an easy and efficient way  with all the participants involved in </a:t>
            </a:r>
            <a:r>
              <a:rPr sz="1100" dirty="0">
                <a:latin typeface="Carlito"/>
                <a:cs typeface="Carlito"/>
              </a:rPr>
              <a:t>a</a:t>
            </a:r>
            <a:r>
              <a:rPr sz="1100" spc="-5" dirty="0">
                <a:latin typeface="Carlito"/>
                <a:cs typeface="Carlito"/>
              </a:rPr>
              <a:t> Project.</a:t>
            </a:r>
            <a:endParaRPr sz="1100">
              <a:latin typeface="Carlito"/>
              <a:cs typeface="Carlito"/>
            </a:endParaRPr>
          </a:p>
        </p:txBody>
      </p:sp>
      <p:grpSp>
        <p:nvGrpSpPr>
          <p:cNvPr id="4" name="object 4"/>
          <p:cNvGrpSpPr/>
          <p:nvPr/>
        </p:nvGrpSpPr>
        <p:grpSpPr>
          <a:xfrm>
            <a:off x="923925" y="3017634"/>
            <a:ext cx="5419090" cy="2680970"/>
            <a:chOff x="923925" y="3017634"/>
            <a:chExt cx="5419090" cy="2680970"/>
          </a:xfrm>
        </p:grpSpPr>
        <p:sp>
          <p:nvSpPr>
            <p:cNvPr id="5" name="object 5"/>
            <p:cNvSpPr/>
            <p:nvPr/>
          </p:nvSpPr>
          <p:spPr>
            <a:xfrm>
              <a:off x="933449" y="3027159"/>
              <a:ext cx="5400040" cy="266191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3022396"/>
              <a:ext cx="5409565" cy="2671445"/>
            </a:xfrm>
            <a:custGeom>
              <a:avLst/>
              <a:gdLst/>
              <a:ahLst/>
              <a:cxnLst/>
              <a:rect l="l" t="t" r="r" b="b"/>
              <a:pathLst>
                <a:path w="5409565" h="2671445">
                  <a:moveTo>
                    <a:pt x="0" y="0"/>
                  </a:moveTo>
                  <a:lnTo>
                    <a:pt x="5409565" y="0"/>
                  </a:lnTo>
                  <a:lnTo>
                    <a:pt x="5409565" y="2671443"/>
                  </a:lnTo>
                  <a:lnTo>
                    <a:pt x="0" y="2671443"/>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16</a:t>
            </a:r>
          </a:p>
        </p:txBody>
      </p:sp>
      <p:sp>
        <p:nvSpPr>
          <p:cNvPr id="2" name="object 2"/>
          <p:cNvSpPr txBox="1"/>
          <p:nvPr/>
        </p:nvSpPr>
        <p:spPr>
          <a:xfrm>
            <a:off x="1130300" y="1182115"/>
            <a:ext cx="5184775" cy="4421505"/>
          </a:xfrm>
          <a:prstGeom prst="rect">
            <a:avLst/>
          </a:prstGeom>
        </p:spPr>
        <p:txBody>
          <a:bodyPr vert="horz" wrap="square" lIns="0" tIns="12700" rIns="0" bIns="0" rtlCol="0">
            <a:spAutoFit/>
          </a:bodyPr>
          <a:lstStyle/>
          <a:p>
            <a:pPr marL="241300" indent="-228600">
              <a:lnSpc>
                <a:spcPct val="100000"/>
              </a:lnSpc>
              <a:spcBef>
                <a:spcPts val="100"/>
              </a:spcBef>
              <a:buClr>
                <a:srgbClr val="4F81BD"/>
              </a:buClr>
              <a:buFont typeface="Wingdings"/>
              <a:buChar char=""/>
              <a:tabLst>
                <a:tab pos="241300" algn="l"/>
              </a:tabLst>
            </a:pPr>
            <a:r>
              <a:rPr sz="1100" spc="-5" dirty="0">
                <a:solidFill>
                  <a:srgbClr val="0070C0"/>
                </a:solidFill>
                <a:latin typeface="Carlito"/>
                <a:cs typeface="Carlito"/>
              </a:rPr>
              <a:t>Client's competency model </a:t>
            </a:r>
            <a:r>
              <a:rPr sz="1100" dirty="0">
                <a:solidFill>
                  <a:srgbClr val="0070C0"/>
                </a:solidFill>
                <a:latin typeface="Carlito"/>
                <a:cs typeface="Carlito"/>
              </a:rPr>
              <a:t>&amp; </a:t>
            </a:r>
            <a:r>
              <a:rPr sz="1100" spc="-5" dirty="0">
                <a:solidFill>
                  <a:srgbClr val="0070C0"/>
                </a:solidFill>
                <a:latin typeface="Carlito"/>
                <a:cs typeface="Carlito"/>
              </a:rPr>
              <a:t>variables</a:t>
            </a:r>
            <a:endParaRPr sz="1100">
              <a:latin typeface="Carlito"/>
              <a:cs typeface="Carlito"/>
            </a:endParaRPr>
          </a:p>
          <a:p>
            <a:pPr marL="241300" marR="5080" algn="just">
              <a:lnSpc>
                <a:spcPct val="110300"/>
              </a:lnSpc>
              <a:spcBef>
                <a:spcPts val="780"/>
              </a:spcBef>
            </a:pPr>
            <a:r>
              <a:rPr sz="1100" spc="-5" dirty="0">
                <a:latin typeface="Carlito"/>
                <a:cs typeface="Carlito"/>
              </a:rPr>
              <a:t>In</a:t>
            </a:r>
            <a:r>
              <a:rPr sz="1100" spc="-25" dirty="0">
                <a:latin typeface="Carlito"/>
                <a:cs typeface="Carlito"/>
              </a:rPr>
              <a:t> </a:t>
            </a:r>
            <a:r>
              <a:rPr sz="1100" spc="-5" dirty="0">
                <a:latin typeface="Carlito"/>
                <a:cs typeface="Carlito"/>
              </a:rPr>
              <a:t>this</a:t>
            </a:r>
            <a:r>
              <a:rPr sz="1100" spc="-25" dirty="0">
                <a:latin typeface="Carlito"/>
                <a:cs typeface="Carlito"/>
              </a:rPr>
              <a:t> </a:t>
            </a:r>
            <a:r>
              <a:rPr sz="1100" spc="-5" dirty="0">
                <a:latin typeface="Carlito"/>
                <a:cs typeface="Carlito"/>
              </a:rPr>
              <a:t>area</a:t>
            </a:r>
            <a:r>
              <a:rPr sz="1100" spc="-20" dirty="0">
                <a:latin typeface="Carlito"/>
                <a:cs typeface="Carlito"/>
              </a:rPr>
              <a:t> </a:t>
            </a:r>
            <a:r>
              <a:rPr sz="1100" spc="-5" dirty="0">
                <a:latin typeface="Carlito"/>
                <a:cs typeface="Carlito"/>
              </a:rPr>
              <a:t>we</a:t>
            </a:r>
            <a:r>
              <a:rPr sz="1100" spc="-25" dirty="0">
                <a:latin typeface="Carlito"/>
                <a:cs typeface="Carlito"/>
              </a:rPr>
              <a:t> </a:t>
            </a:r>
            <a:r>
              <a:rPr sz="1100" spc="-5" dirty="0">
                <a:latin typeface="Carlito"/>
                <a:cs typeface="Carlito"/>
              </a:rPr>
              <a:t>will</a:t>
            </a:r>
            <a:r>
              <a:rPr sz="1100" spc="-25" dirty="0">
                <a:latin typeface="Carlito"/>
                <a:cs typeface="Carlito"/>
              </a:rPr>
              <a:t> </a:t>
            </a:r>
            <a:r>
              <a:rPr sz="1100" spc="-5" dirty="0">
                <a:latin typeface="Carlito"/>
                <a:cs typeface="Carlito"/>
              </a:rPr>
              <a:t>introduce</a:t>
            </a:r>
            <a:r>
              <a:rPr sz="1100" spc="-20" dirty="0">
                <a:latin typeface="Carlito"/>
                <a:cs typeface="Carlito"/>
              </a:rPr>
              <a:t> </a:t>
            </a:r>
            <a:r>
              <a:rPr sz="1100" spc="-5" dirty="0">
                <a:latin typeface="Carlito"/>
                <a:cs typeface="Carlito"/>
              </a:rPr>
              <a:t>both</a:t>
            </a:r>
            <a:r>
              <a:rPr sz="1100" spc="-25"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scale</a:t>
            </a:r>
            <a:r>
              <a:rPr sz="1100" spc="-25" dirty="0">
                <a:latin typeface="Carlito"/>
                <a:cs typeface="Carlito"/>
              </a:rPr>
              <a:t> </a:t>
            </a:r>
            <a:r>
              <a:rPr sz="1100" spc="-5" dirty="0">
                <a:latin typeface="Carlito"/>
                <a:cs typeface="Carlito"/>
              </a:rPr>
              <a:t>via</a:t>
            </a:r>
            <a:r>
              <a:rPr sz="1100" spc="-25" dirty="0">
                <a:latin typeface="Carlito"/>
                <a:cs typeface="Carlito"/>
              </a:rPr>
              <a:t> </a:t>
            </a:r>
            <a:r>
              <a:rPr sz="1100" spc="-5" dirty="0">
                <a:latin typeface="Carlito"/>
                <a:cs typeface="Carlito"/>
              </a:rPr>
              <a:t>which</a:t>
            </a:r>
            <a:r>
              <a:rPr sz="1100" spc="-20" dirty="0">
                <a:latin typeface="Carlito"/>
                <a:cs typeface="Carlito"/>
              </a:rPr>
              <a:t> </a:t>
            </a:r>
            <a:r>
              <a:rPr sz="1100" spc="-5" dirty="0">
                <a:latin typeface="Carlito"/>
                <a:cs typeface="Carlito"/>
              </a:rPr>
              <a:t>we</a:t>
            </a:r>
            <a:r>
              <a:rPr sz="1100" spc="-25" dirty="0">
                <a:latin typeface="Carlito"/>
                <a:cs typeface="Carlito"/>
              </a:rPr>
              <a:t> </a:t>
            </a:r>
            <a:r>
              <a:rPr sz="1100" spc="-5" dirty="0">
                <a:latin typeface="Carlito"/>
                <a:cs typeface="Carlito"/>
              </a:rPr>
              <a:t>want</a:t>
            </a:r>
            <a:r>
              <a:rPr sz="1100" spc="-20" dirty="0">
                <a:latin typeface="Carlito"/>
                <a:cs typeface="Carlito"/>
              </a:rPr>
              <a:t> </a:t>
            </a:r>
            <a:r>
              <a:rPr sz="1100" spc="-5" dirty="0">
                <a:latin typeface="Carlito"/>
                <a:cs typeface="Carlito"/>
              </a:rPr>
              <a:t>to</a:t>
            </a:r>
            <a:r>
              <a:rPr sz="1100" spc="-25" dirty="0">
                <a:latin typeface="Carlito"/>
                <a:cs typeface="Carlito"/>
              </a:rPr>
              <a:t> </a:t>
            </a:r>
            <a:r>
              <a:rPr sz="1100" spc="-5" dirty="0">
                <a:latin typeface="Carlito"/>
                <a:cs typeface="Carlito"/>
              </a:rPr>
              <a:t>measure</a:t>
            </a:r>
            <a:r>
              <a:rPr sz="1100" spc="-25"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projects,  as well as the definition of the model of competencies. Defining each one of them and  their levels, as well as the "development tips" for and the variables and skills to be  measured in the possible projects carried out by that</a:t>
            </a:r>
            <a:r>
              <a:rPr sz="1100" dirty="0">
                <a:latin typeface="Carlito"/>
                <a:cs typeface="Carlito"/>
              </a:rPr>
              <a:t> </a:t>
            </a:r>
            <a:r>
              <a:rPr sz="1100" spc="-5" dirty="0">
                <a:latin typeface="Carlito"/>
                <a:cs typeface="Carlito"/>
              </a:rPr>
              <a:t>client.</a:t>
            </a:r>
            <a:endParaRPr sz="1100">
              <a:latin typeface="Carlito"/>
              <a:cs typeface="Carlito"/>
            </a:endParaRPr>
          </a:p>
          <a:p>
            <a:pPr marL="241300" indent="-228600">
              <a:lnSpc>
                <a:spcPct val="100000"/>
              </a:lnSpc>
              <a:spcBef>
                <a:spcPts val="910"/>
              </a:spcBef>
              <a:buClr>
                <a:srgbClr val="4F81BD"/>
              </a:buClr>
              <a:buFont typeface="Wingdings"/>
              <a:buChar char=""/>
              <a:tabLst>
                <a:tab pos="241300" algn="l"/>
              </a:tabLst>
            </a:pPr>
            <a:r>
              <a:rPr sz="1100" spc="-5" dirty="0">
                <a:solidFill>
                  <a:srgbClr val="0070C0"/>
                </a:solidFill>
                <a:latin typeface="Carlito"/>
                <a:cs typeface="Carlito"/>
              </a:rPr>
              <a:t>Employees</a:t>
            </a:r>
            <a:r>
              <a:rPr sz="1100" spc="-10" dirty="0">
                <a:solidFill>
                  <a:srgbClr val="0070C0"/>
                </a:solidFill>
                <a:latin typeface="Carlito"/>
                <a:cs typeface="Carlito"/>
              </a:rPr>
              <a:t> </a:t>
            </a:r>
            <a:r>
              <a:rPr sz="1100" spc="-5" dirty="0">
                <a:solidFill>
                  <a:srgbClr val="0070C0"/>
                </a:solidFill>
                <a:latin typeface="Carlito"/>
                <a:cs typeface="Carlito"/>
              </a:rPr>
              <a:t>metadata</a:t>
            </a:r>
            <a:endParaRPr sz="1100">
              <a:latin typeface="Carlito"/>
              <a:cs typeface="Carlito"/>
            </a:endParaRPr>
          </a:p>
          <a:p>
            <a:pPr marL="241300" marR="5715" algn="just">
              <a:lnSpc>
                <a:spcPct val="109100"/>
              </a:lnSpc>
              <a:spcBef>
                <a:spcPts val="815"/>
              </a:spcBef>
            </a:pPr>
            <a:r>
              <a:rPr sz="1100" spc="-5" dirty="0">
                <a:latin typeface="Carlito"/>
                <a:cs typeface="Carlito"/>
              </a:rPr>
              <a:t>They correspond to all the data that can be filtered in the platform in order to enable  the grouping of candidates in fast and simple into appropriate</a:t>
            </a:r>
            <a:r>
              <a:rPr sz="1100" spc="10" dirty="0">
                <a:latin typeface="Carlito"/>
                <a:cs typeface="Carlito"/>
              </a:rPr>
              <a:t> </a:t>
            </a:r>
            <a:r>
              <a:rPr sz="1100" spc="-5" dirty="0">
                <a:latin typeface="Carlito"/>
                <a:cs typeface="Carlito"/>
              </a:rPr>
              <a:t>categories.</a:t>
            </a:r>
            <a:endParaRPr sz="1100">
              <a:latin typeface="Carlito"/>
              <a:cs typeface="Carlito"/>
            </a:endParaRPr>
          </a:p>
          <a:p>
            <a:pPr marL="241300" indent="-228600">
              <a:lnSpc>
                <a:spcPct val="100000"/>
              </a:lnSpc>
              <a:spcBef>
                <a:spcPts val="935"/>
              </a:spcBef>
              <a:buClr>
                <a:srgbClr val="4F81BD"/>
              </a:buClr>
              <a:buFont typeface="Wingdings"/>
              <a:buChar char=""/>
              <a:tabLst>
                <a:tab pos="241300" algn="l"/>
              </a:tabLst>
            </a:pPr>
            <a:r>
              <a:rPr sz="1100" spc="-5" dirty="0">
                <a:solidFill>
                  <a:srgbClr val="0070C0"/>
                </a:solidFill>
                <a:latin typeface="Carlito"/>
                <a:cs typeface="Carlito"/>
              </a:rPr>
              <a:t>Branding, communications,</a:t>
            </a:r>
            <a:r>
              <a:rPr sz="1100" spc="-10" dirty="0">
                <a:solidFill>
                  <a:srgbClr val="0070C0"/>
                </a:solidFill>
                <a:latin typeface="Carlito"/>
                <a:cs typeface="Carlito"/>
              </a:rPr>
              <a:t> </a:t>
            </a:r>
            <a:r>
              <a:rPr sz="1100" spc="-5" dirty="0">
                <a:solidFill>
                  <a:srgbClr val="0070C0"/>
                </a:solidFill>
                <a:latin typeface="Carlito"/>
                <a:cs typeface="Carlito"/>
              </a:rPr>
              <a:t>etc.</a:t>
            </a:r>
            <a:endParaRPr sz="1100">
              <a:latin typeface="Carlito"/>
              <a:cs typeface="Carlito"/>
            </a:endParaRPr>
          </a:p>
          <a:p>
            <a:pPr marL="241300" marR="6350" algn="just">
              <a:lnSpc>
                <a:spcPct val="110000"/>
              </a:lnSpc>
              <a:spcBef>
                <a:spcPts val="805"/>
              </a:spcBef>
            </a:pPr>
            <a:r>
              <a:rPr sz="1100" spc="-5" dirty="0">
                <a:latin typeface="Carlito"/>
                <a:cs typeface="Carlito"/>
              </a:rPr>
              <a:t>Configuration of the "look and feel" of the client (colors, logos, dictionary...), as well as  the communications of the projects (emails, notifications etc..) to the different  participants involved in</a:t>
            </a:r>
            <a:r>
              <a:rPr sz="1100" spc="-10" dirty="0">
                <a:latin typeface="Carlito"/>
                <a:cs typeface="Carlito"/>
              </a:rPr>
              <a:t> </a:t>
            </a:r>
            <a:r>
              <a:rPr sz="1100" spc="-5" dirty="0">
                <a:latin typeface="Carlito"/>
                <a:cs typeface="Carlito"/>
              </a:rPr>
              <a:t>them.</a:t>
            </a:r>
            <a:endParaRPr sz="1100">
              <a:latin typeface="Carlito"/>
              <a:cs typeface="Carlito"/>
            </a:endParaRPr>
          </a:p>
          <a:p>
            <a:pPr marL="241300" indent="-228600">
              <a:lnSpc>
                <a:spcPct val="100000"/>
              </a:lnSpc>
              <a:spcBef>
                <a:spcPts val="915"/>
              </a:spcBef>
              <a:buClr>
                <a:srgbClr val="4F81BD"/>
              </a:buClr>
              <a:buFont typeface="Wingdings"/>
              <a:buChar char=""/>
              <a:tabLst>
                <a:tab pos="241300" algn="l"/>
              </a:tabLst>
            </a:pPr>
            <a:r>
              <a:rPr sz="1100" spc="-5" dirty="0">
                <a:solidFill>
                  <a:srgbClr val="0070C0"/>
                </a:solidFill>
                <a:latin typeface="Carlito"/>
                <a:cs typeface="Carlito"/>
              </a:rPr>
              <a:t>Internal mobility</a:t>
            </a:r>
            <a:r>
              <a:rPr sz="1100" spc="-10" dirty="0">
                <a:solidFill>
                  <a:srgbClr val="0070C0"/>
                </a:solidFill>
                <a:latin typeface="Carlito"/>
                <a:cs typeface="Carlito"/>
              </a:rPr>
              <a:t> </a:t>
            </a:r>
            <a:r>
              <a:rPr sz="1100" spc="-5" dirty="0">
                <a:solidFill>
                  <a:srgbClr val="0070C0"/>
                </a:solidFill>
                <a:latin typeface="Carlito"/>
                <a:cs typeface="Carlito"/>
              </a:rPr>
              <a:t>preferences</a:t>
            </a:r>
            <a:endParaRPr sz="1100">
              <a:latin typeface="Carlito"/>
              <a:cs typeface="Carlito"/>
            </a:endParaRPr>
          </a:p>
          <a:p>
            <a:pPr marL="241300" marR="6350" algn="just">
              <a:lnSpc>
                <a:spcPct val="110000"/>
              </a:lnSpc>
              <a:spcBef>
                <a:spcPts val="800"/>
              </a:spcBef>
            </a:pPr>
            <a:r>
              <a:rPr sz="1100" spc="-5" dirty="0">
                <a:latin typeface="Carlito"/>
                <a:cs typeface="Carlito"/>
              </a:rPr>
              <a:t>This area will define all the internal mobility preferences that the customer wants to be  asked to his employees in order to collect qualitative information and enter it in the  platform to have it available at any time to be</a:t>
            </a:r>
            <a:r>
              <a:rPr sz="1100" dirty="0">
                <a:latin typeface="Carlito"/>
                <a:cs typeface="Carlito"/>
              </a:rPr>
              <a:t> </a:t>
            </a:r>
            <a:r>
              <a:rPr sz="1100" spc="-5" dirty="0">
                <a:latin typeface="Carlito"/>
                <a:cs typeface="Carlito"/>
              </a:rPr>
              <a:t>consulted.</a:t>
            </a:r>
            <a:endParaRPr sz="1100">
              <a:latin typeface="Carlito"/>
              <a:cs typeface="Carlito"/>
            </a:endParaRPr>
          </a:p>
          <a:p>
            <a:pPr marL="241300" indent="-228600">
              <a:lnSpc>
                <a:spcPct val="100000"/>
              </a:lnSpc>
              <a:spcBef>
                <a:spcPts val="915"/>
              </a:spcBef>
              <a:buClr>
                <a:srgbClr val="4F81BD"/>
              </a:buClr>
              <a:buFont typeface="Wingdings"/>
              <a:buChar char=""/>
              <a:tabLst>
                <a:tab pos="241300" algn="l"/>
              </a:tabLst>
            </a:pPr>
            <a:r>
              <a:rPr sz="1100" spc="-5" dirty="0">
                <a:solidFill>
                  <a:srgbClr val="0070C0"/>
                </a:solidFill>
                <a:latin typeface="Carlito"/>
                <a:cs typeface="Carlito"/>
              </a:rPr>
              <a:t>Tools</a:t>
            </a:r>
            <a:r>
              <a:rPr sz="1100" spc="-10" dirty="0">
                <a:solidFill>
                  <a:srgbClr val="0070C0"/>
                </a:solidFill>
                <a:latin typeface="Carlito"/>
                <a:cs typeface="Carlito"/>
              </a:rPr>
              <a:t> </a:t>
            </a:r>
            <a:r>
              <a:rPr sz="1100" spc="-5" dirty="0">
                <a:solidFill>
                  <a:srgbClr val="0070C0"/>
                </a:solidFill>
                <a:latin typeface="Carlito"/>
                <a:cs typeface="Carlito"/>
              </a:rPr>
              <a:t>integrations</a:t>
            </a:r>
            <a:endParaRPr sz="1100">
              <a:latin typeface="Carlito"/>
              <a:cs typeface="Carlito"/>
            </a:endParaRPr>
          </a:p>
          <a:p>
            <a:pPr marL="241300" marR="6985" algn="just">
              <a:lnSpc>
                <a:spcPct val="110900"/>
              </a:lnSpc>
              <a:spcBef>
                <a:spcPts val="790"/>
              </a:spcBef>
            </a:pPr>
            <a:r>
              <a:rPr sz="1100" spc="-5" dirty="0">
                <a:latin typeface="Carlito"/>
                <a:cs typeface="Carlito"/>
              </a:rPr>
              <a:t>This area will define all the tools that will be integrated within the platform, whether  they are our own or those of third parties.</a:t>
            </a:r>
            <a:endParaRPr sz="11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29777"/>
            <a:ext cx="5412105" cy="1607185"/>
          </a:xfrm>
          <a:prstGeom prst="rect">
            <a:avLst/>
          </a:prstGeom>
        </p:spPr>
        <p:txBody>
          <a:bodyPr vert="horz" wrap="square" lIns="0" tIns="76200" rIns="0" bIns="0" rtlCol="0">
            <a:spAutoFit/>
          </a:bodyPr>
          <a:lstStyle/>
          <a:p>
            <a:pPr marL="210820" indent="-198755">
              <a:lnSpc>
                <a:spcPct val="100000"/>
              </a:lnSpc>
              <a:spcBef>
                <a:spcPts val="600"/>
              </a:spcBef>
              <a:buAutoNum type="arabicPeriod" startAt="4"/>
              <a:tabLst>
                <a:tab pos="211454" algn="l"/>
              </a:tabLst>
            </a:pPr>
            <a:r>
              <a:rPr sz="1600" spc="-15" dirty="0">
                <a:solidFill>
                  <a:srgbClr val="2F5496"/>
                </a:solidFill>
                <a:latin typeface="Carlito"/>
                <a:cs typeface="Carlito"/>
              </a:rPr>
              <a:t>MANAGEMENT </a:t>
            </a:r>
            <a:r>
              <a:rPr sz="1600" spc="-10" dirty="0">
                <a:solidFill>
                  <a:srgbClr val="2F5496"/>
                </a:solidFill>
                <a:latin typeface="Carlito"/>
                <a:cs typeface="Carlito"/>
              </a:rPr>
              <a:t>(PROJECT</a:t>
            </a:r>
            <a:r>
              <a:rPr sz="1600" dirty="0">
                <a:solidFill>
                  <a:srgbClr val="2F5496"/>
                </a:solidFill>
                <a:latin typeface="Carlito"/>
                <a:cs typeface="Carlito"/>
              </a:rPr>
              <a:t> </a:t>
            </a:r>
            <a:r>
              <a:rPr sz="1600" spc="-20" dirty="0">
                <a:solidFill>
                  <a:srgbClr val="2F5496"/>
                </a:solidFill>
                <a:latin typeface="Carlito"/>
                <a:cs typeface="Carlito"/>
              </a:rPr>
              <a:t>MANAGER)</a:t>
            </a:r>
            <a:endParaRPr sz="1600">
              <a:latin typeface="Carlito"/>
              <a:cs typeface="Carlito"/>
            </a:endParaRPr>
          </a:p>
          <a:p>
            <a:pPr marL="257175" lvl="1" indent="-245110">
              <a:lnSpc>
                <a:spcPct val="100000"/>
              </a:lnSpc>
              <a:spcBef>
                <a:spcPts val="395"/>
              </a:spcBef>
              <a:buAutoNum type="arabicPeriod"/>
              <a:tabLst>
                <a:tab pos="257810" algn="l"/>
              </a:tabLst>
            </a:pPr>
            <a:r>
              <a:rPr sz="1300" spc="-15" dirty="0">
                <a:solidFill>
                  <a:srgbClr val="2F5496"/>
                </a:solidFill>
                <a:latin typeface="Carlito"/>
                <a:cs typeface="Carlito"/>
              </a:rPr>
              <a:t>CREATION </a:t>
            </a:r>
            <a:r>
              <a:rPr sz="1300" spc="-10" dirty="0">
                <a:solidFill>
                  <a:srgbClr val="2F5496"/>
                </a:solidFill>
                <a:latin typeface="Carlito"/>
                <a:cs typeface="Carlito"/>
              </a:rPr>
              <a:t>OF </a:t>
            </a:r>
            <a:r>
              <a:rPr sz="1300" spc="-25" dirty="0">
                <a:solidFill>
                  <a:srgbClr val="2F5496"/>
                </a:solidFill>
                <a:latin typeface="Carlito"/>
                <a:cs typeface="Carlito"/>
              </a:rPr>
              <a:t>A </a:t>
            </a:r>
            <a:r>
              <a:rPr sz="1300" spc="-10" dirty="0">
                <a:solidFill>
                  <a:srgbClr val="2F5496"/>
                </a:solidFill>
                <a:latin typeface="Carlito"/>
                <a:cs typeface="Carlito"/>
              </a:rPr>
              <a:t>NEW</a:t>
            </a:r>
            <a:r>
              <a:rPr sz="1300" spc="45" dirty="0">
                <a:solidFill>
                  <a:srgbClr val="2F5496"/>
                </a:solidFill>
                <a:latin typeface="Carlito"/>
                <a:cs typeface="Carlito"/>
              </a:rPr>
              <a:t> </a:t>
            </a:r>
            <a:r>
              <a:rPr sz="1300" spc="-10" dirty="0">
                <a:solidFill>
                  <a:srgbClr val="2F5496"/>
                </a:solidFill>
                <a:latin typeface="Carlito"/>
                <a:cs typeface="Carlito"/>
              </a:rPr>
              <a:t>PROJECT</a:t>
            </a:r>
            <a:endParaRPr sz="1300">
              <a:latin typeface="Carlito"/>
              <a:cs typeface="Carlito"/>
            </a:endParaRPr>
          </a:p>
          <a:p>
            <a:pPr marL="12700" marR="5080" algn="just">
              <a:lnSpc>
                <a:spcPct val="109100"/>
              </a:lnSpc>
              <a:spcBef>
                <a:spcPts val="60"/>
              </a:spcBef>
            </a:pPr>
            <a:r>
              <a:rPr sz="1100" spc="-5" dirty="0">
                <a:latin typeface="Carlito"/>
                <a:cs typeface="Carlito"/>
              </a:rPr>
              <a:t>To</a:t>
            </a:r>
            <a:r>
              <a:rPr sz="1100" spc="-50" dirty="0">
                <a:latin typeface="Carlito"/>
                <a:cs typeface="Carlito"/>
              </a:rPr>
              <a:t> </a:t>
            </a:r>
            <a:r>
              <a:rPr sz="1100" spc="-5" dirty="0">
                <a:latin typeface="Carlito"/>
                <a:cs typeface="Carlito"/>
              </a:rPr>
              <a:t>create</a:t>
            </a:r>
            <a:r>
              <a:rPr sz="1100" spc="-45" dirty="0">
                <a:latin typeface="Carlito"/>
                <a:cs typeface="Carlito"/>
              </a:rPr>
              <a:t> </a:t>
            </a:r>
            <a:r>
              <a:rPr sz="1100" dirty="0">
                <a:latin typeface="Carlito"/>
                <a:cs typeface="Carlito"/>
              </a:rPr>
              <a:t>a</a:t>
            </a:r>
            <a:r>
              <a:rPr sz="1100" spc="-50" dirty="0">
                <a:latin typeface="Carlito"/>
                <a:cs typeface="Carlito"/>
              </a:rPr>
              <a:t> </a:t>
            </a:r>
            <a:r>
              <a:rPr sz="1100" spc="-5" dirty="0">
                <a:latin typeface="Carlito"/>
                <a:cs typeface="Carlito"/>
              </a:rPr>
              <a:t>new</a:t>
            </a:r>
            <a:r>
              <a:rPr sz="1100" spc="-45" dirty="0">
                <a:latin typeface="Carlito"/>
                <a:cs typeface="Carlito"/>
              </a:rPr>
              <a:t> </a:t>
            </a:r>
            <a:r>
              <a:rPr sz="1100" spc="-5" dirty="0">
                <a:latin typeface="Carlito"/>
                <a:cs typeface="Carlito"/>
              </a:rPr>
              <a:t>project,</a:t>
            </a:r>
            <a:r>
              <a:rPr sz="1100" spc="-50" dirty="0">
                <a:latin typeface="Carlito"/>
                <a:cs typeface="Carlito"/>
              </a:rPr>
              <a:t> </a:t>
            </a:r>
            <a:r>
              <a:rPr sz="1100" spc="-5" dirty="0">
                <a:latin typeface="Carlito"/>
                <a:cs typeface="Carlito"/>
              </a:rPr>
              <a:t>we</a:t>
            </a:r>
            <a:r>
              <a:rPr sz="1100" spc="-45" dirty="0">
                <a:latin typeface="Carlito"/>
                <a:cs typeface="Carlito"/>
              </a:rPr>
              <a:t> </a:t>
            </a:r>
            <a:r>
              <a:rPr sz="1100" spc="-5" dirty="0">
                <a:latin typeface="Carlito"/>
                <a:cs typeface="Carlito"/>
              </a:rPr>
              <a:t>must</a:t>
            </a:r>
            <a:r>
              <a:rPr sz="1100" spc="-45" dirty="0">
                <a:latin typeface="Carlito"/>
                <a:cs typeface="Carlito"/>
              </a:rPr>
              <a:t> </a:t>
            </a:r>
            <a:r>
              <a:rPr sz="1100" spc="-5" dirty="0">
                <a:latin typeface="Carlito"/>
                <a:cs typeface="Carlito"/>
              </a:rPr>
              <a:t>have</a:t>
            </a:r>
            <a:r>
              <a:rPr sz="1100" spc="-50" dirty="0">
                <a:latin typeface="Carlito"/>
                <a:cs typeface="Carlito"/>
              </a:rPr>
              <a:t> </a:t>
            </a:r>
            <a:r>
              <a:rPr sz="1100" dirty="0">
                <a:latin typeface="Carlito"/>
                <a:cs typeface="Carlito"/>
              </a:rPr>
              <a:t>a</a:t>
            </a:r>
            <a:r>
              <a:rPr sz="1100" spc="-45" dirty="0">
                <a:latin typeface="Carlito"/>
                <a:cs typeface="Carlito"/>
              </a:rPr>
              <a:t> </a:t>
            </a:r>
            <a:r>
              <a:rPr sz="1100" spc="-5" dirty="0">
                <a:latin typeface="Carlito"/>
                <a:cs typeface="Carlito"/>
              </a:rPr>
              <a:t>"Project</a:t>
            </a:r>
            <a:r>
              <a:rPr sz="1100" spc="-50" dirty="0">
                <a:latin typeface="Carlito"/>
                <a:cs typeface="Carlito"/>
              </a:rPr>
              <a:t> </a:t>
            </a:r>
            <a:r>
              <a:rPr sz="1100" spc="-5" dirty="0">
                <a:latin typeface="Carlito"/>
                <a:cs typeface="Carlito"/>
              </a:rPr>
              <a:t>Manager"</a:t>
            </a:r>
            <a:r>
              <a:rPr sz="1100" spc="-45" dirty="0">
                <a:latin typeface="Carlito"/>
                <a:cs typeface="Carlito"/>
              </a:rPr>
              <a:t> </a:t>
            </a:r>
            <a:r>
              <a:rPr sz="1100" spc="-5" dirty="0">
                <a:latin typeface="Carlito"/>
                <a:cs typeface="Carlito"/>
              </a:rPr>
              <a:t>profile,</a:t>
            </a:r>
            <a:r>
              <a:rPr sz="1100" spc="-50" dirty="0">
                <a:latin typeface="Carlito"/>
                <a:cs typeface="Carlito"/>
              </a:rPr>
              <a:t> </a:t>
            </a:r>
            <a:r>
              <a:rPr sz="1100" spc="-5" dirty="0">
                <a:latin typeface="Carlito"/>
                <a:cs typeface="Carlito"/>
              </a:rPr>
              <a:t>within</a:t>
            </a:r>
            <a:r>
              <a:rPr sz="1100" spc="-45" dirty="0">
                <a:latin typeface="Carlito"/>
                <a:cs typeface="Carlito"/>
              </a:rPr>
              <a:t> </a:t>
            </a:r>
            <a:r>
              <a:rPr sz="1100" spc="-5" dirty="0">
                <a:latin typeface="Carlito"/>
                <a:cs typeface="Carlito"/>
              </a:rPr>
              <a:t>Panorama,</a:t>
            </a:r>
            <a:r>
              <a:rPr sz="1100" spc="-45" dirty="0">
                <a:latin typeface="Carlito"/>
                <a:cs typeface="Carlito"/>
              </a:rPr>
              <a:t> </a:t>
            </a:r>
            <a:r>
              <a:rPr sz="1100" spc="-5" dirty="0">
                <a:latin typeface="Carlito"/>
                <a:cs typeface="Carlito"/>
              </a:rPr>
              <a:t>previously  requested to the Panorama (The Key Talent) administrator.</a:t>
            </a:r>
            <a:endParaRPr sz="1100">
              <a:latin typeface="Carlito"/>
              <a:cs typeface="Carlito"/>
            </a:endParaRPr>
          </a:p>
          <a:p>
            <a:pPr marL="12700" marR="5715" algn="just">
              <a:lnSpc>
                <a:spcPct val="109100"/>
              </a:lnSpc>
              <a:spcBef>
                <a:spcPts val="815"/>
              </a:spcBef>
            </a:pPr>
            <a:r>
              <a:rPr sz="1100" spc="-5" dirty="0">
                <a:latin typeface="Carlito"/>
                <a:cs typeface="Carlito"/>
              </a:rPr>
              <a:t>To create </a:t>
            </a:r>
            <a:r>
              <a:rPr sz="1100" dirty="0">
                <a:latin typeface="Carlito"/>
                <a:cs typeface="Carlito"/>
              </a:rPr>
              <a:t>a </a:t>
            </a:r>
            <a:r>
              <a:rPr sz="1100" spc="-5" dirty="0">
                <a:latin typeface="Carlito"/>
                <a:cs typeface="Carlito"/>
              </a:rPr>
              <a:t>project in Panorama you just have to click on the plus side bar of the project area,  write in </a:t>
            </a:r>
            <a:r>
              <a:rPr sz="1100" dirty="0">
                <a:latin typeface="Carlito"/>
                <a:cs typeface="Carlito"/>
              </a:rPr>
              <a:t>a </a:t>
            </a:r>
            <a:r>
              <a:rPr sz="1100" spc="-5" dirty="0">
                <a:latin typeface="Carlito"/>
                <a:cs typeface="Carlito"/>
              </a:rPr>
              <a:t>name, </a:t>
            </a:r>
            <a:r>
              <a:rPr sz="1100" dirty="0">
                <a:latin typeface="Carlito"/>
                <a:cs typeface="Carlito"/>
              </a:rPr>
              <a:t>a </a:t>
            </a:r>
            <a:r>
              <a:rPr sz="1100" spc="-5" dirty="0">
                <a:latin typeface="Carlito"/>
                <a:cs typeface="Carlito"/>
              </a:rPr>
              <a:t>description, </a:t>
            </a:r>
            <a:r>
              <a:rPr sz="1100" dirty="0">
                <a:latin typeface="Carlito"/>
                <a:cs typeface="Carlito"/>
              </a:rPr>
              <a:t>a </a:t>
            </a:r>
            <a:r>
              <a:rPr sz="1100" spc="-5" dirty="0">
                <a:latin typeface="Carlito"/>
                <a:cs typeface="Carlito"/>
              </a:rPr>
              <a:t>start and end dates and click on the Create button in the next  screen:</a:t>
            </a:r>
            <a:endParaRPr sz="1100">
              <a:latin typeface="Carlito"/>
              <a:cs typeface="Carlito"/>
            </a:endParaRPr>
          </a:p>
        </p:txBody>
      </p:sp>
      <p:sp>
        <p:nvSpPr>
          <p:cNvPr id="3" name="object 3"/>
          <p:cNvSpPr txBox="1"/>
          <p:nvPr/>
        </p:nvSpPr>
        <p:spPr>
          <a:xfrm>
            <a:off x="901700" y="5203037"/>
            <a:ext cx="5412105" cy="1915160"/>
          </a:xfrm>
          <a:prstGeom prst="rect">
            <a:avLst/>
          </a:prstGeom>
        </p:spPr>
        <p:txBody>
          <a:bodyPr vert="horz" wrap="square" lIns="0" tIns="12700" rIns="0" bIns="0" rtlCol="0">
            <a:spAutoFit/>
          </a:bodyPr>
          <a:lstStyle/>
          <a:p>
            <a:pPr marL="12700" marR="5080" algn="just">
              <a:lnSpc>
                <a:spcPct val="109100"/>
              </a:lnSpc>
              <a:spcBef>
                <a:spcPts val="100"/>
              </a:spcBef>
            </a:pPr>
            <a:r>
              <a:rPr sz="1100" spc="-5" dirty="0">
                <a:latin typeface="Carlito"/>
                <a:cs typeface="Carlito"/>
              </a:rPr>
              <a:t>In Panorama </a:t>
            </a:r>
            <a:r>
              <a:rPr sz="1100" dirty="0">
                <a:latin typeface="Carlito"/>
                <a:cs typeface="Carlito"/>
              </a:rPr>
              <a:t>a </a:t>
            </a:r>
            <a:r>
              <a:rPr sz="1100" spc="-5" dirty="0">
                <a:latin typeface="Carlito"/>
                <a:cs typeface="Carlito"/>
              </a:rPr>
              <a:t>project is understood as </a:t>
            </a:r>
            <a:r>
              <a:rPr sz="1100" dirty="0">
                <a:latin typeface="Carlito"/>
                <a:cs typeface="Carlito"/>
              </a:rPr>
              <a:t>a </a:t>
            </a:r>
            <a:r>
              <a:rPr sz="1100" spc="-5" dirty="0">
                <a:latin typeface="Carlito"/>
                <a:cs typeface="Carlito"/>
              </a:rPr>
              <a:t>folder </a:t>
            </a:r>
            <a:r>
              <a:rPr sz="1100" dirty="0">
                <a:latin typeface="Carlito"/>
                <a:cs typeface="Carlito"/>
              </a:rPr>
              <a:t>where </a:t>
            </a:r>
            <a:r>
              <a:rPr sz="1100" spc="-5" dirty="0">
                <a:latin typeface="Carlito"/>
                <a:cs typeface="Carlito"/>
              </a:rPr>
              <a:t>all the information associated to the  participants involved in the project is gathered, where the quantitative and qualitative  information collected during the project process is found.</a:t>
            </a:r>
            <a:endParaRPr sz="1100">
              <a:latin typeface="Carlito"/>
              <a:cs typeface="Carlito"/>
            </a:endParaRPr>
          </a:p>
          <a:p>
            <a:pPr marL="12700" marR="5080" algn="just">
              <a:lnSpc>
                <a:spcPct val="110000"/>
              </a:lnSpc>
              <a:spcBef>
                <a:spcPts val="800"/>
              </a:spcBef>
            </a:pPr>
            <a:r>
              <a:rPr sz="1100" spc="-5" dirty="0">
                <a:latin typeface="Carlito"/>
                <a:cs typeface="Carlito"/>
              </a:rPr>
              <a:t>This information can be contrasted, classified, ordered or used according to each case in order  to carry out the necessary actions with each of the participants, invite them to new projects,  facilitate building processes, new vacancies in the company, etc.</a:t>
            </a:r>
            <a:endParaRPr sz="1100">
              <a:latin typeface="Carlito"/>
              <a:cs typeface="Carlito"/>
            </a:endParaRPr>
          </a:p>
          <a:p>
            <a:pPr marL="12700">
              <a:lnSpc>
                <a:spcPct val="100000"/>
              </a:lnSpc>
              <a:spcBef>
                <a:spcPts val="930"/>
              </a:spcBef>
            </a:pPr>
            <a:r>
              <a:rPr sz="1300" spc="-10" dirty="0">
                <a:solidFill>
                  <a:srgbClr val="2F5496"/>
                </a:solidFill>
                <a:latin typeface="Carlito"/>
                <a:cs typeface="Carlito"/>
              </a:rPr>
              <a:t>4.2 SETTING </a:t>
            </a:r>
            <a:r>
              <a:rPr sz="1300" spc="-15" dirty="0">
                <a:solidFill>
                  <a:srgbClr val="2F5496"/>
                </a:solidFill>
                <a:latin typeface="Carlito"/>
                <a:cs typeface="Carlito"/>
              </a:rPr>
              <a:t>UP</a:t>
            </a:r>
            <a:r>
              <a:rPr sz="1300" spc="15" dirty="0">
                <a:solidFill>
                  <a:srgbClr val="2F5496"/>
                </a:solidFill>
                <a:latin typeface="Carlito"/>
                <a:cs typeface="Carlito"/>
              </a:rPr>
              <a:t> </a:t>
            </a:r>
            <a:r>
              <a:rPr sz="1300" spc="-15" dirty="0">
                <a:solidFill>
                  <a:srgbClr val="2F5496"/>
                </a:solidFill>
                <a:latin typeface="Carlito"/>
                <a:cs typeface="Carlito"/>
              </a:rPr>
              <a:t>EVALUATION</a:t>
            </a:r>
            <a:endParaRPr sz="1300">
              <a:latin typeface="Carlito"/>
              <a:cs typeface="Carlito"/>
            </a:endParaRPr>
          </a:p>
          <a:p>
            <a:pPr marL="12700" marR="5080" algn="just">
              <a:lnSpc>
                <a:spcPct val="109100"/>
              </a:lnSpc>
              <a:spcBef>
                <a:spcPts val="30"/>
              </a:spcBef>
            </a:pPr>
            <a:r>
              <a:rPr sz="1100" spc="-5" dirty="0">
                <a:latin typeface="Carlito"/>
                <a:cs typeface="Carlito"/>
              </a:rPr>
              <a:t>To access the Configuration Area of </a:t>
            </a:r>
            <a:r>
              <a:rPr sz="1100" dirty="0">
                <a:latin typeface="Carlito"/>
                <a:cs typeface="Carlito"/>
              </a:rPr>
              <a:t>a </a:t>
            </a:r>
            <a:r>
              <a:rPr sz="1100" spc="-5" dirty="0">
                <a:latin typeface="Carlito"/>
                <a:cs typeface="Carlito"/>
              </a:rPr>
              <a:t>project we only need to click on the gear icon located in  the upper right corner of the Project control area as shown in the following</a:t>
            </a:r>
            <a:r>
              <a:rPr sz="1100" spc="35" dirty="0">
                <a:latin typeface="Carlito"/>
                <a:cs typeface="Carlito"/>
              </a:rPr>
              <a:t> </a:t>
            </a:r>
            <a:r>
              <a:rPr sz="1100" spc="-5" dirty="0">
                <a:latin typeface="Carlito"/>
                <a:cs typeface="Carlito"/>
              </a:rPr>
              <a:t>image:</a:t>
            </a:r>
            <a:endParaRPr sz="1100">
              <a:latin typeface="Carlito"/>
              <a:cs typeface="Carlito"/>
            </a:endParaRPr>
          </a:p>
        </p:txBody>
      </p:sp>
      <p:grpSp>
        <p:nvGrpSpPr>
          <p:cNvPr id="4" name="object 4"/>
          <p:cNvGrpSpPr/>
          <p:nvPr/>
        </p:nvGrpSpPr>
        <p:grpSpPr>
          <a:xfrm>
            <a:off x="923925" y="2557856"/>
            <a:ext cx="5419090" cy="2555875"/>
            <a:chOff x="923925" y="2557856"/>
            <a:chExt cx="5419090" cy="2555875"/>
          </a:xfrm>
        </p:grpSpPr>
        <p:sp>
          <p:nvSpPr>
            <p:cNvPr id="5" name="object 5"/>
            <p:cNvSpPr/>
            <p:nvPr/>
          </p:nvSpPr>
          <p:spPr>
            <a:xfrm>
              <a:off x="933449" y="2567381"/>
              <a:ext cx="5400040" cy="25368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2562618"/>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547973"/>
            <a:ext cx="5414010" cy="1442720"/>
          </a:xfrm>
          <a:prstGeom prst="rect">
            <a:avLst/>
          </a:prstGeom>
        </p:spPr>
        <p:txBody>
          <a:bodyPr vert="horz" wrap="square" lIns="0" tIns="12700" rIns="0" bIns="0" rtlCol="0">
            <a:spAutoFit/>
          </a:bodyPr>
          <a:lstStyle/>
          <a:p>
            <a:pPr marL="12700" marR="6350" algn="just">
              <a:lnSpc>
                <a:spcPct val="121800"/>
              </a:lnSpc>
              <a:spcBef>
                <a:spcPts val="100"/>
              </a:spcBef>
            </a:pPr>
            <a:r>
              <a:rPr sz="1100" spc="-5" dirty="0">
                <a:latin typeface="Carlito"/>
                <a:cs typeface="Carlito"/>
              </a:rPr>
              <a:t>After this we will enter the Configuration Area where we will select the scale on which we want  to measure the Project if this was not previously predefined in the client's configuration</a:t>
            </a:r>
            <a:r>
              <a:rPr sz="1100" spc="80" dirty="0">
                <a:latin typeface="Carlito"/>
                <a:cs typeface="Carlito"/>
              </a:rPr>
              <a:t> </a:t>
            </a:r>
            <a:r>
              <a:rPr sz="1100" spc="-5" dirty="0">
                <a:latin typeface="Carlito"/>
                <a:cs typeface="Carlito"/>
              </a:rPr>
              <a:t>area.</a:t>
            </a:r>
            <a:endParaRPr sz="1100">
              <a:latin typeface="Carlito"/>
              <a:cs typeface="Carlito"/>
            </a:endParaRPr>
          </a:p>
          <a:p>
            <a:pPr>
              <a:lnSpc>
                <a:spcPct val="100000"/>
              </a:lnSpc>
              <a:spcBef>
                <a:spcPts val="10"/>
              </a:spcBef>
            </a:pPr>
            <a:endParaRPr sz="1600">
              <a:latin typeface="Carlito"/>
              <a:cs typeface="Carlito"/>
            </a:endParaRPr>
          </a:p>
          <a:p>
            <a:pPr marL="829310" indent="-229235" algn="just">
              <a:lnSpc>
                <a:spcPct val="100000"/>
              </a:lnSpc>
              <a:buFont typeface="Wingdings"/>
              <a:buChar char=""/>
              <a:tabLst>
                <a:tab pos="829944" algn="l"/>
              </a:tabLst>
            </a:pPr>
            <a:r>
              <a:rPr sz="1200" spc="-5" dirty="0">
                <a:solidFill>
                  <a:srgbClr val="4F81BD"/>
                </a:solidFill>
                <a:latin typeface="Carlito"/>
                <a:cs typeface="Carlito"/>
              </a:rPr>
              <a:t>Journey sequence</a:t>
            </a:r>
            <a:endParaRPr sz="1200">
              <a:latin typeface="Carlito"/>
              <a:cs typeface="Carlito"/>
            </a:endParaRPr>
          </a:p>
          <a:p>
            <a:pPr marL="12700" marR="5080" algn="just">
              <a:lnSpc>
                <a:spcPct val="110000"/>
              </a:lnSpc>
              <a:spcBef>
                <a:spcPts val="185"/>
              </a:spcBef>
            </a:pPr>
            <a:r>
              <a:rPr sz="1100" spc="-5" dirty="0">
                <a:latin typeface="Carlito"/>
                <a:cs typeface="Carlito"/>
              </a:rPr>
              <a:t>These are the steps to follow in order to configure </a:t>
            </a:r>
            <a:r>
              <a:rPr sz="1100" dirty="0">
                <a:latin typeface="Carlito"/>
                <a:cs typeface="Carlito"/>
              </a:rPr>
              <a:t>a </a:t>
            </a:r>
            <a:r>
              <a:rPr sz="1100" spc="-5" dirty="0">
                <a:latin typeface="Carlito"/>
                <a:cs typeface="Carlito"/>
              </a:rPr>
              <a:t>Project before launching it, they are found  in</a:t>
            </a:r>
            <a:r>
              <a:rPr sz="1100" spc="-5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upper</a:t>
            </a:r>
            <a:r>
              <a:rPr sz="1100" spc="-45" dirty="0">
                <a:latin typeface="Carlito"/>
                <a:cs typeface="Carlito"/>
              </a:rPr>
              <a:t> </a:t>
            </a:r>
            <a:r>
              <a:rPr sz="1100" spc="-5" dirty="0">
                <a:latin typeface="Carlito"/>
                <a:cs typeface="Carlito"/>
              </a:rPr>
              <a:t>part</a:t>
            </a:r>
            <a:r>
              <a:rPr sz="1100" spc="-40" dirty="0">
                <a:latin typeface="Carlito"/>
                <a:cs typeface="Carlito"/>
              </a:rPr>
              <a:t> </a:t>
            </a:r>
            <a:r>
              <a:rPr sz="1100" spc="-5" dirty="0">
                <a:latin typeface="Carlito"/>
                <a:cs typeface="Carlito"/>
              </a:rPr>
              <a:t>of</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Project</a:t>
            </a:r>
            <a:r>
              <a:rPr sz="1100" spc="-45" dirty="0">
                <a:latin typeface="Carlito"/>
                <a:cs typeface="Carlito"/>
              </a:rPr>
              <a:t> </a:t>
            </a:r>
            <a:r>
              <a:rPr sz="1100" spc="-5" dirty="0">
                <a:latin typeface="Carlito"/>
                <a:cs typeface="Carlito"/>
              </a:rPr>
              <a:t>Setup</a:t>
            </a:r>
            <a:r>
              <a:rPr sz="1100" spc="-45" dirty="0">
                <a:latin typeface="Carlito"/>
                <a:cs typeface="Carlito"/>
              </a:rPr>
              <a:t> </a:t>
            </a:r>
            <a:r>
              <a:rPr sz="1100" spc="-5" dirty="0">
                <a:latin typeface="Carlito"/>
                <a:cs typeface="Carlito"/>
              </a:rPr>
              <a:t>screen</a:t>
            </a:r>
            <a:r>
              <a:rPr sz="1100" spc="-40" dirty="0">
                <a:latin typeface="Carlito"/>
                <a:cs typeface="Carlito"/>
              </a:rPr>
              <a:t> </a:t>
            </a:r>
            <a:r>
              <a:rPr sz="1100" spc="-5" dirty="0">
                <a:latin typeface="Carlito"/>
                <a:cs typeface="Carlito"/>
              </a:rPr>
              <a:t>as</a:t>
            </a:r>
            <a:r>
              <a:rPr sz="1100" spc="-45" dirty="0">
                <a:latin typeface="Carlito"/>
                <a:cs typeface="Carlito"/>
              </a:rPr>
              <a:t> </a:t>
            </a:r>
            <a:r>
              <a:rPr sz="1100" spc="-5" dirty="0">
                <a:latin typeface="Carlito"/>
                <a:cs typeface="Carlito"/>
              </a:rPr>
              <a:t>if</a:t>
            </a:r>
            <a:r>
              <a:rPr sz="1100" spc="-50" dirty="0">
                <a:latin typeface="Carlito"/>
                <a:cs typeface="Carlito"/>
              </a:rPr>
              <a:t> </a:t>
            </a:r>
            <a:r>
              <a:rPr sz="1100" spc="-5" dirty="0">
                <a:latin typeface="Carlito"/>
                <a:cs typeface="Carlito"/>
              </a:rPr>
              <a:t>they</a:t>
            </a:r>
            <a:r>
              <a:rPr sz="1100" spc="-45" dirty="0">
                <a:latin typeface="Carlito"/>
                <a:cs typeface="Carlito"/>
              </a:rPr>
              <a:t> </a:t>
            </a:r>
            <a:r>
              <a:rPr sz="1100" spc="-5" dirty="0">
                <a:latin typeface="Carlito"/>
                <a:cs typeface="Carlito"/>
              </a:rPr>
              <a:t>were</a:t>
            </a:r>
            <a:r>
              <a:rPr sz="1100" spc="-50" dirty="0">
                <a:latin typeface="Carlito"/>
                <a:cs typeface="Carlito"/>
              </a:rPr>
              <a:t> </a:t>
            </a:r>
            <a:r>
              <a:rPr sz="1100" dirty="0">
                <a:latin typeface="Carlito"/>
                <a:cs typeface="Carlito"/>
              </a:rPr>
              <a:t>a</a:t>
            </a:r>
            <a:r>
              <a:rPr sz="1100" spc="-45" dirty="0">
                <a:latin typeface="Carlito"/>
                <a:cs typeface="Carlito"/>
              </a:rPr>
              <a:t> </a:t>
            </a:r>
            <a:r>
              <a:rPr sz="1100" spc="-5" dirty="0">
                <a:latin typeface="Carlito"/>
                <a:cs typeface="Carlito"/>
              </a:rPr>
              <a:t>timeline,</a:t>
            </a:r>
            <a:r>
              <a:rPr sz="1100" spc="-40" dirty="0">
                <a:latin typeface="Carlito"/>
                <a:cs typeface="Carlito"/>
              </a:rPr>
              <a:t> </a:t>
            </a:r>
            <a:r>
              <a:rPr sz="1100" spc="-5" dirty="0">
                <a:latin typeface="Carlito"/>
                <a:cs typeface="Carlito"/>
              </a:rPr>
              <a:t>as</a:t>
            </a:r>
            <a:r>
              <a:rPr sz="1100" spc="-45" dirty="0">
                <a:latin typeface="Carlito"/>
                <a:cs typeface="Carlito"/>
              </a:rPr>
              <a:t> </a:t>
            </a:r>
            <a:r>
              <a:rPr sz="1100" spc="-5" dirty="0">
                <a:latin typeface="Carlito"/>
                <a:cs typeface="Carlito"/>
              </a:rPr>
              <a:t>shown</a:t>
            </a:r>
            <a:r>
              <a:rPr sz="1100" spc="-45" dirty="0">
                <a:latin typeface="Carlito"/>
                <a:cs typeface="Carlito"/>
              </a:rPr>
              <a:t> </a:t>
            </a:r>
            <a:r>
              <a:rPr sz="1100" spc="-5" dirty="0">
                <a:latin typeface="Carlito"/>
                <a:cs typeface="Carlito"/>
              </a:rPr>
              <a:t>in</a:t>
            </a:r>
            <a:r>
              <a:rPr sz="1100" spc="-4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following  screen.</a:t>
            </a:r>
            <a:endParaRPr sz="1100">
              <a:latin typeface="Carlito"/>
              <a:cs typeface="Carlito"/>
            </a:endParaRPr>
          </a:p>
        </p:txBody>
      </p:sp>
      <p:sp>
        <p:nvSpPr>
          <p:cNvPr id="3" name="object 3"/>
          <p:cNvSpPr txBox="1"/>
          <p:nvPr/>
        </p:nvSpPr>
        <p:spPr>
          <a:xfrm>
            <a:off x="1489963" y="7722461"/>
            <a:ext cx="4824095" cy="1670050"/>
          </a:xfrm>
          <a:prstGeom prst="rect">
            <a:avLst/>
          </a:prstGeom>
        </p:spPr>
        <p:txBody>
          <a:bodyPr vert="horz" wrap="square" lIns="0" tIns="59055" rIns="0" bIns="0" rtlCol="0">
            <a:spAutoFit/>
          </a:bodyPr>
          <a:lstStyle/>
          <a:p>
            <a:pPr marL="241300" indent="-228600" algn="just">
              <a:lnSpc>
                <a:spcPct val="100000"/>
              </a:lnSpc>
              <a:spcBef>
                <a:spcPts val="465"/>
              </a:spcBef>
              <a:buFont typeface="Wingdings"/>
              <a:buChar char=""/>
              <a:tabLst>
                <a:tab pos="241300" algn="l"/>
              </a:tabLst>
            </a:pPr>
            <a:r>
              <a:rPr sz="1200" spc="-5" dirty="0">
                <a:solidFill>
                  <a:srgbClr val="4F81BD"/>
                </a:solidFill>
                <a:latin typeface="Carlito"/>
                <a:cs typeface="Carlito"/>
              </a:rPr>
              <a:t>Project Type</a:t>
            </a:r>
            <a:r>
              <a:rPr sz="1200" spc="-10" dirty="0">
                <a:solidFill>
                  <a:srgbClr val="4F81BD"/>
                </a:solidFill>
                <a:latin typeface="Carlito"/>
                <a:cs typeface="Carlito"/>
              </a:rPr>
              <a:t> </a:t>
            </a:r>
            <a:r>
              <a:rPr sz="1200" spc="-5" dirty="0">
                <a:solidFill>
                  <a:srgbClr val="4F81BD"/>
                </a:solidFill>
                <a:latin typeface="Carlito"/>
                <a:cs typeface="Carlito"/>
              </a:rPr>
              <a:t>Selection</a:t>
            </a:r>
            <a:endParaRPr sz="1200">
              <a:latin typeface="Carlito"/>
              <a:cs typeface="Carlito"/>
            </a:endParaRPr>
          </a:p>
          <a:p>
            <a:pPr marL="241300" marR="5080" algn="just">
              <a:lnSpc>
                <a:spcPct val="109100"/>
              </a:lnSpc>
              <a:spcBef>
                <a:spcPts val="220"/>
              </a:spcBef>
            </a:pPr>
            <a:r>
              <a:rPr sz="1100" spc="-5" dirty="0">
                <a:latin typeface="Carlito"/>
                <a:cs typeface="Carlito"/>
              </a:rPr>
              <a:t>To select the type of project we want to create according to its sequence, we  must click on the icon that appears in the upper left corner of the matrix and  select one of the </a:t>
            </a:r>
            <a:r>
              <a:rPr sz="1100" dirty="0">
                <a:latin typeface="Carlito"/>
                <a:cs typeface="Carlito"/>
              </a:rPr>
              <a:t>3</a:t>
            </a:r>
            <a:r>
              <a:rPr sz="1100" spc="-10" dirty="0">
                <a:latin typeface="Carlito"/>
                <a:cs typeface="Carlito"/>
              </a:rPr>
              <a:t> </a:t>
            </a:r>
            <a:r>
              <a:rPr sz="1100" spc="-5" dirty="0">
                <a:latin typeface="Carlito"/>
                <a:cs typeface="Carlito"/>
              </a:rPr>
              <a:t>options:</a:t>
            </a:r>
            <a:endParaRPr sz="1100">
              <a:latin typeface="Carlito"/>
              <a:cs typeface="Carlito"/>
            </a:endParaRPr>
          </a:p>
          <a:p>
            <a:pPr marL="469900" marR="5080" indent="-228600" algn="just">
              <a:lnSpc>
                <a:spcPct val="109700"/>
              </a:lnSpc>
              <a:spcBef>
                <a:spcPts val="805"/>
              </a:spcBef>
            </a:pPr>
            <a:r>
              <a:rPr sz="1100" dirty="0">
                <a:solidFill>
                  <a:srgbClr val="4472C4"/>
                </a:solidFill>
                <a:latin typeface="Courier New"/>
                <a:cs typeface="Courier New"/>
              </a:rPr>
              <a:t>o </a:t>
            </a:r>
            <a:r>
              <a:rPr sz="1100" spc="-5" dirty="0">
                <a:solidFill>
                  <a:srgbClr val="0070C0"/>
                </a:solidFill>
                <a:latin typeface="Carlito"/>
                <a:cs typeface="Carlito"/>
              </a:rPr>
              <a:t>Sequential Projects </a:t>
            </a:r>
            <a:r>
              <a:rPr sz="1100" dirty="0">
                <a:latin typeface="Wingdings"/>
                <a:cs typeface="Wingdings"/>
              </a:rPr>
              <a:t></a:t>
            </a:r>
            <a:r>
              <a:rPr sz="1100" dirty="0">
                <a:latin typeface="Times New Roman"/>
                <a:cs typeface="Times New Roman"/>
              </a:rPr>
              <a:t> </a:t>
            </a:r>
            <a:r>
              <a:rPr sz="1100" spc="-5" dirty="0">
                <a:latin typeface="Carlito"/>
                <a:cs typeface="Carlito"/>
              </a:rPr>
              <a:t>These are the projects that follow the canonical  process of the Evaluation where one test after another is carried out in </a:t>
            </a:r>
            <a:r>
              <a:rPr sz="1100" dirty="0">
                <a:latin typeface="Carlito"/>
                <a:cs typeface="Carlito"/>
              </a:rPr>
              <a:t>a  </a:t>
            </a:r>
            <a:r>
              <a:rPr sz="1100" spc="-5" dirty="0">
                <a:latin typeface="Carlito"/>
                <a:cs typeface="Carlito"/>
              </a:rPr>
              <a:t>linear</a:t>
            </a:r>
            <a:r>
              <a:rPr sz="1100" spc="-55" dirty="0">
                <a:latin typeface="Carlito"/>
                <a:cs typeface="Carlito"/>
              </a:rPr>
              <a:t> </a:t>
            </a:r>
            <a:r>
              <a:rPr sz="1100" spc="-5" dirty="0">
                <a:latin typeface="Carlito"/>
                <a:cs typeface="Carlito"/>
              </a:rPr>
              <a:t>way,</a:t>
            </a:r>
            <a:r>
              <a:rPr sz="1100" spc="-55" dirty="0">
                <a:latin typeface="Carlito"/>
                <a:cs typeface="Carlito"/>
              </a:rPr>
              <a:t> </a:t>
            </a:r>
            <a:r>
              <a:rPr sz="1100" spc="-5" dirty="0">
                <a:latin typeface="Carlito"/>
                <a:cs typeface="Carlito"/>
              </a:rPr>
              <a:t>and</a:t>
            </a:r>
            <a:r>
              <a:rPr sz="1100" spc="-55" dirty="0">
                <a:latin typeface="Carlito"/>
                <a:cs typeface="Carlito"/>
              </a:rPr>
              <a:t> </a:t>
            </a:r>
            <a:r>
              <a:rPr sz="1100" spc="-5" dirty="0">
                <a:latin typeface="Carlito"/>
                <a:cs typeface="Carlito"/>
              </a:rPr>
              <a:t>where</a:t>
            </a:r>
            <a:r>
              <a:rPr sz="1100" spc="-5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participant</a:t>
            </a:r>
            <a:r>
              <a:rPr sz="1100" spc="-55" dirty="0">
                <a:latin typeface="Carlito"/>
                <a:cs typeface="Carlito"/>
              </a:rPr>
              <a:t> </a:t>
            </a:r>
            <a:r>
              <a:rPr sz="1100" spc="-5" dirty="0">
                <a:latin typeface="Carlito"/>
                <a:cs typeface="Carlito"/>
              </a:rPr>
              <a:t>will</a:t>
            </a:r>
            <a:r>
              <a:rPr sz="1100" spc="-55" dirty="0">
                <a:latin typeface="Carlito"/>
                <a:cs typeface="Carlito"/>
              </a:rPr>
              <a:t> </a:t>
            </a:r>
            <a:r>
              <a:rPr sz="1100" spc="-5" dirty="0">
                <a:latin typeface="Carlito"/>
                <a:cs typeface="Carlito"/>
              </a:rPr>
              <a:t>be</a:t>
            </a:r>
            <a:r>
              <a:rPr sz="1100" spc="-55" dirty="0">
                <a:latin typeface="Carlito"/>
                <a:cs typeface="Carlito"/>
              </a:rPr>
              <a:t> </a:t>
            </a:r>
            <a:r>
              <a:rPr sz="1100" spc="-5" dirty="0">
                <a:latin typeface="Carlito"/>
                <a:cs typeface="Carlito"/>
              </a:rPr>
              <a:t>able</a:t>
            </a:r>
            <a:r>
              <a:rPr sz="1100" spc="-55" dirty="0">
                <a:latin typeface="Carlito"/>
                <a:cs typeface="Carlito"/>
              </a:rPr>
              <a:t> </a:t>
            </a:r>
            <a:r>
              <a:rPr sz="1100" spc="-5" dirty="0">
                <a:latin typeface="Carlito"/>
                <a:cs typeface="Carlito"/>
              </a:rPr>
              <a:t>to</a:t>
            </a:r>
            <a:r>
              <a:rPr sz="1100" spc="-50" dirty="0">
                <a:latin typeface="Carlito"/>
                <a:cs typeface="Carlito"/>
              </a:rPr>
              <a:t> </a:t>
            </a:r>
            <a:r>
              <a:rPr sz="1100" spc="-5" dirty="0">
                <a:latin typeface="Carlito"/>
                <a:cs typeface="Carlito"/>
              </a:rPr>
              <a:t>know</a:t>
            </a:r>
            <a:r>
              <a:rPr sz="1100" spc="-55" dirty="0">
                <a:latin typeface="Carlito"/>
                <a:cs typeface="Carlito"/>
              </a:rPr>
              <a:t> </a:t>
            </a:r>
            <a:r>
              <a:rPr sz="1100" spc="-5" dirty="0">
                <a:latin typeface="Carlito"/>
                <a:cs typeface="Carlito"/>
              </a:rPr>
              <a:t>all</a:t>
            </a:r>
            <a:r>
              <a:rPr sz="1100" spc="-6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tests</a:t>
            </a:r>
            <a:r>
              <a:rPr sz="1100" spc="-55" dirty="0">
                <a:latin typeface="Carlito"/>
                <a:cs typeface="Carlito"/>
              </a:rPr>
              <a:t> </a:t>
            </a:r>
            <a:r>
              <a:rPr sz="1100" spc="-5" dirty="0">
                <a:latin typeface="Carlito"/>
                <a:cs typeface="Carlito"/>
              </a:rPr>
              <a:t>as</a:t>
            </a:r>
            <a:r>
              <a:rPr sz="1100" spc="-55" dirty="0">
                <a:latin typeface="Carlito"/>
                <a:cs typeface="Carlito"/>
              </a:rPr>
              <a:t> </a:t>
            </a:r>
            <a:r>
              <a:rPr sz="1100" spc="-5" dirty="0">
                <a:latin typeface="Carlito"/>
                <a:cs typeface="Carlito"/>
              </a:rPr>
              <a:t>soon  as he is</a:t>
            </a:r>
            <a:r>
              <a:rPr sz="1100" spc="-10" dirty="0">
                <a:latin typeface="Carlito"/>
                <a:cs typeface="Carlito"/>
              </a:rPr>
              <a:t> </a:t>
            </a:r>
            <a:r>
              <a:rPr sz="1100" spc="-5" dirty="0">
                <a:latin typeface="Carlito"/>
                <a:cs typeface="Carlito"/>
              </a:rPr>
              <a:t>invited.</a:t>
            </a:r>
            <a:endParaRPr sz="1100">
              <a:latin typeface="Carlito"/>
              <a:cs typeface="Carlito"/>
            </a:endParaRPr>
          </a:p>
        </p:txBody>
      </p:sp>
      <p:grpSp>
        <p:nvGrpSpPr>
          <p:cNvPr id="4" name="object 4"/>
          <p:cNvGrpSpPr/>
          <p:nvPr/>
        </p:nvGrpSpPr>
        <p:grpSpPr>
          <a:xfrm>
            <a:off x="923925" y="923925"/>
            <a:ext cx="5419090" cy="2555875"/>
            <a:chOff x="923925" y="923925"/>
            <a:chExt cx="5419090" cy="2555875"/>
          </a:xfrm>
        </p:grpSpPr>
        <p:sp>
          <p:nvSpPr>
            <p:cNvPr id="5" name="object 5"/>
            <p:cNvSpPr/>
            <p:nvPr/>
          </p:nvSpPr>
          <p:spPr>
            <a:xfrm>
              <a:off x="933449" y="933450"/>
              <a:ext cx="5400040" cy="25368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92868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7" name="object 7"/>
          <p:cNvGrpSpPr/>
          <p:nvPr/>
        </p:nvGrpSpPr>
        <p:grpSpPr>
          <a:xfrm>
            <a:off x="923925" y="5111394"/>
            <a:ext cx="5419090" cy="2555875"/>
            <a:chOff x="923925" y="5111394"/>
            <a:chExt cx="5419090" cy="2555875"/>
          </a:xfrm>
        </p:grpSpPr>
        <p:sp>
          <p:nvSpPr>
            <p:cNvPr id="8" name="object 8"/>
            <p:cNvSpPr/>
            <p:nvPr/>
          </p:nvSpPr>
          <p:spPr>
            <a:xfrm>
              <a:off x="933449" y="5120919"/>
              <a:ext cx="5400040" cy="25368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511615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a:t>
            </a:r>
          </a:p>
        </p:txBody>
      </p:sp>
      <p:sp>
        <p:nvSpPr>
          <p:cNvPr id="2" name="object 2"/>
          <p:cNvSpPr txBox="1"/>
          <p:nvPr/>
        </p:nvSpPr>
        <p:spPr>
          <a:xfrm>
            <a:off x="901700" y="854376"/>
            <a:ext cx="5406390" cy="8919210"/>
          </a:xfrm>
          <a:prstGeom prst="rect">
            <a:avLst/>
          </a:prstGeom>
        </p:spPr>
        <p:txBody>
          <a:bodyPr vert="horz" wrap="square" lIns="0" tIns="51435" rIns="0" bIns="0" rtlCol="0">
            <a:spAutoFit/>
          </a:bodyPr>
          <a:lstStyle/>
          <a:p>
            <a:pPr marL="12700">
              <a:lnSpc>
                <a:spcPct val="100000"/>
              </a:lnSpc>
              <a:spcBef>
                <a:spcPts val="405"/>
              </a:spcBef>
            </a:pPr>
            <a:r>
              <a:rPr sz="1600" spc="-15" dirty="0">
                <a:solidFill>
                  <a:srgbClr val="2F5496"/>
                </a:solidFill>
                <a:latin typeface="Carlito"/>
                <a:cs typeface="Carlito"/>
              </a:rPr>
              <a:t>INDEX</a:t>
            </a:r>
            <a:endParaRPr sz="1600">
              <a:latin typeface="Carlito"/>
              <a:cs typeface="Carlito"/>
            </a:endParaRPr>
          </a:p>
          <a:p>
            <a:pPr marR="5080" algn="r">
              <a:lnSpc>
                <a:spcPct val="100000"/>
              </a:lnSpc>
              <a:spcBef>
                <a:spcPts val="215"/>
              </a:spcBef>
            </a:pPr>
            <a:r>
              <a:rPr sz="1100" spc="-5" dirty="0">
                <a:latin typeface="Carlito"/>
                <a:cs typeface="Carlito"/>
              </a:rPr>
              <a:t>1. INTRODUCTION AND BASIC CONCEPTS</a:t>
            </a:r>
            <a:r>
              <a:rPr sz="1100" spc="35" dirty="0">
                <a:latin typeface="Carlito"/>
                <a:cs typeface="Carlito"/>
              </a:rPr>
              <a:t> </a:t>
            </a:r>
            <a:r>
              <a:rPr sz="1100" spc="-5" dirty="0">
                <a:latin typeface="Carlito"/>
                <a:cs typeface="Carlito"/>
              </a:rPr>
              <a:t>....................................................................................3</a:t>
            </a:r>
            <a:endParaRPr sz="1100">
              <a:latin typeface="Carlito"/>
              <a:cs typeface="Carlito"/>
            </a:endParaRPr>
          </a:p>
          <a:p>
            <a:pPr marR="5080" algn="r">
              <a:lnSpc>
                <a:spcPct val="100000"/>
              </a:lnSpc>
              <a:spcBef>
                <a:spcPts val="625"/>
              </a:spcBef>
            </a:pPr>
            <a:r>
              <a:rPr sz="1100" dirty="0">
                <a:latin typeface="Carlito"/>
                <a:cs typeface="Carlito"/>
              </a:rPr>
              <a:t>1.1</a:t>
            </a:r>
            <a:r>
              <a:rPr sz="1100" spc="110" dirty="0">
                <a:latin typeface="Carlito"/>
                <a:cs typeface="Carlito"/>
              </a:rPr>
              <a:t> </a:t>
            </a:r>
            <a:r>
              <a:rPr sz="1100" spc="-5" dirty="0">
                <a:latin typeface="Carlito"/>
                <a:cs typeface="Carlito"/>
              </a:rPr>
              <a:t>INTRODUCTION...................................................................................................................3</a:t>
            </a:r>
            <a:endParaRPr sz="1100">
              <a:latin typeface="Carlito"/>
              <a:cs typeface="Carlito"/>
            </a:endParaRPr>
          </a:p>
          <a:p>
            <a:pPr marR="5080" algn="r">
              <a:lnSpc>
                <a:spcPct val="100000"/>
              </a:lnSpc>
              <a:spcBef>
                <a:spcPts val="620"/>
              </a:spcBef>
            </a:pPr>
            <a:r>
              <a:rPr sz="1100" dirty="0">
                <a:latin typeface="Carlito"/>
                <a:cs typeface="Carlito"/>
              </a:rPr>
              <a:t>1.2 </a:t>
            </a:r>
            <a:r>
              <a:rPr sz="1100" spc="-5" dirty="0">
                <a:latin typeface="Carlito"/>
                <a:cs typeface="Carlito"/>
              </a:rPr>
              <a:t>BASIC CONCEPTS</a:t>
            </a:r>
            <a:r>
              <a:rPr sz="1100" spc="-110" dirty="0">
                <a:latin typeface="Carlito"/>
                <a:cs typeface="Carlito"/>
              </a:rPr>
              <a:t> </a:t>
            </a:r>
            <a:r>
              <a:rPr sz="1100" spc="-5" dirty="0">
                <a:latin typeface="Carlito"/>
                <a:cs typeface="Carlito"/>
              </a:rPr>
              <a:t>.................................................................................................................3</a:t>
            </a:r>
            <a:endParaRPr sz="1100">
              <a:latin typeface="Carlito"/>
              <a:cs typeface="Carlito"/>
            </a:endParaRPr>
          </a:p>
          <a:p>
            <a:pPr marR="5080" algn="r">
              <a:lnSpc>
                <a:spcPct val="100000"/>
              </a:lnSpc>
              <a:spcBef>
                <a:spcPts val="625"/>
              </a:spcBef>
            </a:pPr>
            <a:r>
              <a:rPr sz="1100" spc="-5" dirty="0">
                <a:latin typeface="Carlito"/>
                <a:cs typeface="Carlito"/>
              </a:rPr>
              <a:t>1.2.1 Panorama Modules</a:t>
            </a:r>
            <a:r>
              <a:rPr sz="1100" spc="-90" dirty="0">
                <a:latin typeface="Carlito"/>
                <a:cs typeface="Carlito"/>
              </a:rPr>
              <a:t> </a:t>
            </a:r>
            <a:r>
              <a:rPr sz="1100" spc="-5" dirty="0">
                <a:latin typeface="Carlito"/>
                <a:cs typeface="Carlito"/>
              </a:rPr>
              <a:t>......................................................................................................3</a:t>
            </a:r>
            <a:endParaRPr sz="1100">
              <a:latin typeface="Carlito"/>
              <a:cs typeface="Carlito"/>
            </a:endParaRPr>
          </a:p>
          <a:p>
            <a:pPr marR="5080" algn="r">
              <a:lnSpc>
                <a:spcPct val="100000"/>
              </a:lnSpc>
              <a:spcBef>
                <a:spcPts val="650"/>
              </a:spcBef>
            </a:pPr>
            <a:r>
              <a:rPr sz="1100" spc="-5" dirty="0">
                <a:latin typeface="Carlito"/>
                <a:cs typeface="Carlito"/>
              </a:rPr>
              <a:t>1.2.2 </a:t>
            </a:r>
            <a:r>
              <a:rPr sz="1100" dirty="0">
                <a:latin typeface="Carlito"/>
                <a:cs typeface="Carlito"/>
              </a:rPr>
              <a:t>A </a:t>
            </a:r>
            <a:r>
              <a:rPr sz="1100" spc="-5" dirty="0">
                <a:latin typeface="Carlito"/>
                <a:cs typeface="Carlito"/>
              </a:rPr>
              <a:t>Project in Panorama</a:t>
            </a:r>
            <a:r>
              <a:rPr sz="1100" spc="60" dirty="0">
                <a:latin typeface="Carlito"/>
                <a:cs typeface="Carlito"/>
              </a:rPr>
              <a:t> </a:t>
            </a:r>
            <a:r>
              <a:rPr sz="1100" spc="-5" dirty="0">
                <a:latin typeface="Carlito"/>
                <a:cs typeface="Carlito"/>
              </a:rPr>
              <a:t>.................................................................................................3</a:t>
            </a:r>
            <a:endParaRPr sz="1100">
              <a:latin typeface="Carlito"/>
              <a:cs typeface="Carlito"/>
            </a:endParaRPr>
          </a:p>
          <a:p>
            <a:pPr marR="5080" algn="r">
              <a:lnSpc>
                <a:spcPct val="100000"/>
              </a:lnSpc>
              <a:spcBef>
                <a:spcPts val="625"/>
              </a:spcBef>
            </a:pPr>
            <a:r>
              <a:rPr sz="1100" spc="-5" dirty="0">
                <a:latin typeface="Carlito"/>
                <a:cs typeface="Carlito"/>
              </a:rPr>
              <a:t>1.2.3 Participant's</a:t>
            </a:r>
            <a:r>
              <a:rPr sz="1100" spc="114" dirty="0">
                <a:latin typeface="Carlito"/>
                <a:cs typeface="Carlito"/>
              </a:rPr>
              <a:t> </a:t>
            </a:r>
            <a:r>
              <a:rPr sz="1100" spc="-5" dirty="0">
                <a:latin typeface="Carlito"/>
                <a:cs typeface="Carlito"/>
              </a:rPr>
              <a:t>Experience...............................................................................................4</a:t>
            </a:r>
            <a:endParaRPr sz="1100">
              <a:latin typeface="Carlito"/>
              <a:cs typeface="Carlito"/>
            </a:endParaRPr>
          </a:p>
          <a:p>
            <a:pPr marR="5080" algn="r">
              <a:lnSpc>
                <a:spcPct val="100000"/>
              </a:lnSpc>
              <a:spcBef>
                <a:spcPts val="620"/>
              </a:spcBef>
            </a:pPr>
            <a:r>
              <a:rPr sz="1100" spc="-5" dirty="0">
                <a:latin typeface="Carlito"/>
                <a:cs typeface="Carlito"/>
              </a:rPr>
              <a:t>1.2.4 Evaluation</a:t>
            </a:r>
            <a:r>
              <a:rPr sz="1100" spc="90" dirty="0">
                <a:latin typeface="Carlito"/>
                <a:cs typeface="Carlito"/>
              </a:rPr>
              <a:t> </a:t>
            </a:r>
            <a:r>
              <a:rPr sz="1100" spc="-5" dirty="0">
                <a:latin typeface="Carlito"/>
                <a:cs typeface="Carlito"/>
              </a:rPr>
              <a:t>Variables.....................................................................................................6</a:t>
            </a:r>
            <a:endParaRPr sz="1100">
              <a:latin typeface="Carlito"/>
              <a:cs typeface="Carlito"/>
            </a:endParaRPr>
          </a:p>
          <a:p>
            <a:pPr marR="5080" algn="r">
              <a:lnSpc>
                <a:spcPct val="100000"/>
              </a:lnSpc>
              <a:spcBef>
                <a:spcPts val="625"/>
              </a:spcBef>
            </a:pPr>
            <a:r>
              <a:rPr sz="1100" spc="-5" dirty="0">
                <a:latin typeface="Carlito"/>
                <a:cs typeface="Carlito"/>
              </a:rPr>
              <a:t>1.2.5 Evaluation Tools Market</a:t>
            </a:r>
            <a:r>
              <a:rPr sz="1100" spc="20" dirty="0">
                <a:latin typeface="Carlito"/>
                <a:cs typeface="Carlito"/>
              </a:rPr>
              <a:t> </a:t>
            </a:r>
            <a:r>
              <a:rPr sz="1100" spc="-5" dirty="0">
                <a:latin typeface="Carlito"/>
                <a:cs typeface="Carlito"/>
              </a:rPr>
              <a:t>..............................................................................................6</a:t>
            </a:r>
            <a:endParaRPr sz="1100">
              <a:latin typeface="Carlito"/>
              <a:cs typeface="Carlito"/>
            </a:endParaRPr>
          </a:p>
          <a:p>
            <a:pPr marL="292100" marR="5080" algn="r">
              <a:lnSpc>
                <a:spcPct val="147300"/>
              </a:lnSpc>
              <a:spcBef>
                <a:spcPts val="25"/>
              </a:spcBef>
            </a:pPr>
            <a:r>
              <a:rPr sz="1100" spc="-5" dirty="0">
                <a:latin typeface="Carlito"/>
                <a:cs typeface="Carlito"/>
              </a:rPr>
              <a:t>1.2.6 Professional/ Results Report and Comments</a:t>
            </a:r>
            <a:r>
              <a:rPr sz="1100" spc="80" dirty="0">
                <a:latin typeface="Carlito"/>
                <a:cs typeface="Carlito"/>
              </a:rPr>
              <a:t> </a:t>
            </a:r>
            <a:r>
              <a:rPr sz="1100" spc="-5" dirty="0">
                <a:latin typeface="Carlito"/>
                <a:cs typeface="Carlito"/>
              </a:rPr>
              <a:t>Report</a:t>
            </a:r>
            <a:r>
              <a:rPr sz="1100" spc="25" dirty="0">
                <a:latin typeface="Carlito"/>
                <a:cs typeface="Carlito"/>
              </a:rPr>
              <a:t> </a:t>
            </a:r>
            <a:r>
              <a:rPr sz="1100" spc="-5" dirty="0">
                <a:latin typeface="Carlito"/>
                <a:cs typeface="Carlito"/>
              </a:rPr>
              <a:t>..................................................7 </a:t>
            </a:r>
            <a:r>
              <a:rPr sz="1100" dirty="0">
                <a:latin typeface="Carlito"/>
                <a:cs typeface="Carlito"/>
              </a:rPr>
              <a:t> </a:t>
            </a:r>
            <a:r>
              <a:rPr sz="1100" spc="-5" dirty="0">
                <a:latin typeface="Carlito"/>
                <a:cs typeface="Carlito"/>
              </a:rPr>
              <a:t>1.2.7 Participants' data</a:t>
            </a:r>
            <a:r>
              <a:rPr sz="1100" spc="15" dirty="0">
                <a:latin typeface="Carlito"/>
                <a:cs typeface="Carlito"/>
              </a:rPr>
              <a:t> </a:t>
            </a:r>
            <a:r>
              <a:rPr sz="1100" spc="-5" dirty="0">
                <a:latin typeface="Carlito"/>
                <a:cs typeface="Carlito"/>
              </a:rPr>
              <a:t>.........................................................................................................8</a:t>
            </a:r>
            <a:endParaRPr sz="1100">
              <a:latin typeface="Carlito"/>
              <a:cs typeface="Carlito"/>
            </a:endParaRPr>
          </a:p>
          <a:p>
            <a:pPr marR="5080" algn="r">
              <a:lnSpc>
                <a:spcPct val="100000"/>
              </a:lnSpc>
              <a:spcBef>
                <a:spcPts val="625"/>
              </a:spcBef>
            </a:pPr>
            <a:r>
              <a:rPr sz="1100" spc="-5" dirty="0">
                <a:latin typeface="Carlito"/>
                <a:cs typeface="Carlito"/>
              </a:rPr>
              <a:t>2. ACCESS ROLES</a:t>
            </a:r>
            <a:r>
              <a:rPr sz="1100" spc="-45" dirty="0">
                <a:latin typeface="Carlito"/>
                <a:cs typeface="Carlito"/>
              </a:rPr>
              <a:t> </a:t>
            </a:r>
            <a:r>
              <a:rPr sz="1100" spc="-5" dirty="0">
                <a:latin typeface="Carlito"/>
                <a:cs typeface="Carlito"/>
              </a:rPr>
              <a:t>...........................................................................................................................9</a:t>
            </a:r>
            <a:endParaRPr sz="1100">
              <a:latin typeface="Carlito"/>
              <a:cs typeface="Carlito"/>
            </a:endParaRPr>
          </a:p>
          <a:p>
            <a:pPr marR="5080" algn="r">
              <a:lnSpc>
                <a:spcPct val="100000"/>
              </a:lnSpc>
              <a:spcBef>
                <a:spcPts val="625"/>
              </a:spcBef>
            </a:pPr>
            <a:r>
              <a:rPr sz="1100" spc="-5" dirty="0">
                <a:latin typeface="Carlito"/>
                <a:cs typeface="Carlito"/>
              </a:rPr>
              <a:t>3. ADMINISTRATION PANEL .......................................................................................................</a:t>
            </a:r>
            <a:r>
              <a:rPr sz="1100" spc="-60" dirty="0">
                <a:latin typeface="Carlito"/>
                <a:cs typeface="Carlito"/>
              </a:rPr>
              <a:t> </a:t>
            </a:r>
            <a:r>
              <a:rPr sz="1100" spc="-5" dirty="0">
                <a:latin typeface="Carlito"/>
                <a:cs typeface="Carlito"/>
              </a:rPr>
              <a:t>10</a:t>
            </a:r>
            <a:endParaRPr sz="1100">
              <a:latin typeface="Carlito"/>
              <a:cs typeface="Carlito"/>
            </a:endParaRPr>
          </a:p>
          <a:p>
            <a:pPr marR="5080" algn="r">
              <a:lnSpc>
                <a:spcPct val="100000"/>
              </a:lnSpc>
              <a:spcBef>
                <a:spcPts val="620"/>
              </a:spcBef>
            </a:pPr>
            <a:r>
              <a:rPr sz="1100" dirty="0">
                <a:latin typeface="Carlito"/>
                <a:cs typeface="Carlito"/>
              </a:rPr>
              <a:t>3.1 </a:t>
            </a:r>
            <a:r>
              <a:rPr sz="1100" spc="-5" dirty="0">
                <a:latin typeface="Carlito"/>
                <a:cs typeface="Carlito"/>
              </a:rPr>
              <a:t>VIEW OF THE ADMIN CLIENT ...........................................................................................</a:t>
            </a:r>
            <a:r>
              <a:rPr sz="1100" spc="50" dirty="0">
                <a:latin typeface="Carlito"/>
                <a:cs typeface="Carlito"/>
              </a:rPr>
              <a:t> </a:t>
            </a:r>
            <a:r>
              <a:rPr sz="1100" spc="-5" dirty="0">
                <a:latin typeface="Carlito"/>
                <a:cs typeface="Carlito"/>
              </a:rPr>
              <a:t>10</a:t>
            </a:r>
            <a:endParaRPr sz="1100">
              <a:latin typeface="Carlito"/>
              <a:cs typeface="Carlito"/>
            </a:endParaRPr>
          </a:p>
          <a:p>
            <a:pPr marR="5080" algn="r">
              <a:lnSpc>
                <a:spcPct val="100000"/>
              </a:lnSpc>
              <a:spcBef>
                <a:spcPts val="650"/>
              </a:spcBef>
            </a:pPr>
            <a:r>
              <a:rPr sz="1100" spc="-5" dirty="0">
                <a:latin typeface="Carlito"/>
                <a:cs typeface="Carlito"/>
              </a:rPr>
              <a:t>3.1.1 Business Settings.......................................................................................................</a:t>
            </a:r>
            <a:r>
              <a:rPr sz="1100" spc="125" dirty="0">
                <a:latin typeface="Carlito"/>
                <a:cs typeface="Carlito"/>
              </a:rPr>
              <a:t> </a:t>
            </a:r>
            <a:r>
              <a:rPr sz="1100" spc="-5" dirty="0">
                <a:latin typeface="Carlito"/>
                <a:cs typeface="Carlito"/>
              </a:rPr>
              <a:t>11</a:t>
            </a:r>
            <a:endParaRPr sz="1100">
              <a:latin typeface="Carlito"/>
              <a:cs typeface="Carlito"/>
            </a:endParaRPr>
          </a:p>
          <a:p>
            <a:pPr marR="5080" algn="r">
              <a:lnSpc>
                <a:spcPct val="100000"/>
              </a:lnSpc>
              <a:spcBef>
                <a:spcPts val="625"/>
              </a:spcBef>
            </a:pPr>
            <a:r>
              <a:rPr sz="1100" spc="-5" dirty="0">
                <a:latin typeface="Carlito"/>
                <a:cs typeface="Carlito"/>
              </a:rPr>
              <a:t>3.1.2 Assessment Settings .................................................................................................</a:t>
            </a:r>
            <a:r>
              <a:rPr sz="1100" spc="114" dirty="0">
                <a:latin typeface="Carlito"/>
                <a:cs typeface="Carlito"/>
              </a:rPr>
              <a:t> </a:t>
            </a:r>
            <a:r>
              <a:rPr sz="1100" spc="-5" dirty="0">
                <a:latin typeface="Carlito"/>
                <a:cs typeface="Carlito"/>
              </a:rPr>
              <a:t>12</a:t>
            </a:r>
            <a:endParaRPr sz="1100">
              <a:latin typeface="Carlito"/>
              <a:cs typeface="Carlito"/>
            </a:endParaRPr>
          </a:p>
          <a:p>
            <a:pPr marR="5080" algn="r">
              <a:lnSpc>
                <a:spcPct val="100000"/>
              </a:lnSpc>
              <a:spcBef>
                <a:spcPts val="625"/>
              </a:spcBef>
            </a:pPr>
            <a:r>
              <a:rPr sz="1100" spc="-5" dirty="0">
                <a:latin typeface="Carlito"/>
                <a:cs typeface="Carlito"/>
              </a:rPr>
              <a:t>3.1.3 Account Settings .......................................................................................................</a:t>
            </a:r>
            <a:r>
              <a:rPr sz="1100" spc="60" dirty="0">
                <a:latin typeface="Carlito"/>
                <a:cs typeface="Carlito"/>
              </a:rPr>
              <a:t> </a:t>
            </a:r>
            <a:r>
              <a:rPr sz="1100" spc="-5" dirty="0">
                <a:latin typeface="Carlito"/>
                <a:cs typeface="Carlito"/>
              </a:rPr>
              <a:t>15</a:t>
            </a:r>
            <a:endParaRPr sz="1100">
              <a:latin typeface="Carlito"/>
              <a:cs typeface="Carlito"/>
            </a:endParaRPr>
          </a:p>
          <a:p>
            <a:pPr marR="5080" algn="r">
              <a:lnSpc>
                <a:spcPct val="100000"/>
              </a:lnSpc>
              <a:spcBef>
                <a:spcPts val="620"/>
              </a:spcBef>
            </a:pPr>
            <a:r>
              <a:rPr sz="1100" dirty="0">
                <a:latin typeface="Carlito"/>
                <a:cs typeface="Carlito"/>
              </a:rPr>
              <a:t>3.2 </a:t>
            </a:r>
            <a:r>
              <a:rPr sz="1100" spc="-5" dirty="0">
                <a:latin typeface="Carlito"/>
                <a:cs typeface="Carlito"/>
              </a:rPr>
              <a:t>PROJECT MANAGER VIEW................................................................................................</a:t>
            </a:r>
            <a:r>
              <a:rPr sz="1100" spc="80" dirty="0">
                <a:latin typeface="Carlito"/>
                <a:cs typeface="Carlito"/>
              </a:rPr>
              <a:t> </a:t>
            </a:r>
            <a:r>
              <a:rPr sz="1100" spc="-5" dirty="0">
                <a:latin typeface="Carlito"/>
                <a:cs typeface="Carlito"/>
              </a:rPr>
              <a:t>15</a:t>
            </a:r>
            <a:endParaRPr sz="1100">
              <a:latin typeface="Carlito"/>
              <a:cs typeface="Carlito"/>
            </a:endParaRPr>
          </a:p>
          <a:p>
            <a:pPr marR="5080" algn="r">
              <a:lnSpc>
                <a:spcPct val="100000"/>
              </a:lnSpc>
              <a:spcBef>
                <a:spcPts val="625"/>
              </a:spcBef>
            </a:pPr>
            <a:r>
              <a:rPr sz="1100" dirty="0">
                <a:latin typeface="Carlito"/>
                <a:cs typeface="Carlito"/>
              </a:rPr>
              <a:t>3.3 </a:t>
            </a:r>
            <a:r>
              <a:rPr sz="1100" spc="-5" dirty="0">
                <a:latin typeface="Carlito"/>
                <a:cs typeface="Carlito"/>
              </a:rPr>
              <a:t>PLATFORM SET UP ...........................................................................................................</a:t>
            </a:r>
            <a:r>
              <a:rPr sz="1100" spc="35" dirty="0">
                <a:latin typeface="Carlito"/>
                <a:cs typeface="Carlito"/>
              </a:rPr>
              <a:t> </a:t>
            </a:r>
            <a:r>
              <a:rPr sz="1100" spc="-5" dirty="0">
                <a:latin typeface="Carlito"/>
                <a:cs typeface="Carlito"/>
              </a:rPr>
              <a:t>15</a:t>
            </a:r>
            <a:endParaRPr sz="1100">
              <a:latin typeface="Carlito"/>
              <a:cs typeface="Carlito"/>
            </a:endParaRPr>
          </a:p>
          <a:p>
            <a:pPr marR="5080" algn="r">
              <a:lnSpc>
                <a:spcPct val="100000"/>
              </a:lnSpc>
              <a:spcBef>
                <a:spcPts val="650"/>
              </a:spcBef>
            </a:pPr>
            <a:r>
              <a:rPr sz="1100" spc="-5" dirty="0">
                <a:latin typeface="Carlito"/>
                <a:cs typeface="Carlito"/>
              </a:rPr>
              <a:t>3.3.1 Creation of the Customer Account ...........................................................................</a:t>
            </a:r>
            <a:r>
              <a:rPr sz="1100" spc="85" dirty="0">
                <a:latin typeface="Carlito"/>
                <a:cs typeface="Carlito"/>
              </a:rPr>
              <a:t> </a:t>
            </a:r>
            <a:r>
              <a:rPr sz="1100" spc="-5" dirty="0">
                <a:latin typeface="Carlito"/>
                <a:cs typeface="Carlito"/>
              </a:rPr>
              <a:t>15</a:t>
            </a:r>
            <a:endParaRPr sz="1100">
              <a:latin typeface="Carlito"/>
              <a:cs typeface="Carlito"/>
            </a:endParaRPr>
          </a:p>
          <a:p>
            <a:pPr marL="292100" marR="5080" algn="just">
              <a:lnSpc>
                <a:spcPct val="147300"/>
              </a:lnSpc>
            </a:pPr>
            <a:r>
              <a:rPr sz="1100" spc="-5" dirty="0">
                <a:latin typeface="Carlito"/>
                <a:cs typeface="Carlito"/>
              </a:rPr>
              <a:t>3.3.2 Customer authorization </a:t>
            </a:r>
            <a:r>
              <a:rPr sz="1100" dirty="0">
                <a:latin typeface="Carlito"/>
                <a:cs typeface="Carlito"/>
              </a:rPr>
              <a:t>&amp; </a:t>
            </a:r>
            <a:r>
              <a:rPr sz="1100" spc="-5" dirty="0">
                <a:latin typeface="Carlito"/>
                <a:cs typeface="Carlito"/>
              </a:rPr>
              <a:t>delegated access (data protection regulation) .............. 15  3.3.3 New customer account request................................................................................ 15  3.3.4 Customizing Panorama for the customer .................................................................</a:t>
            </a:r>
            <a:r>
              <a:rPr sz="1100" spc="50" dirty="0">
                <a:latin typeface="Carlito"/>
                <a:cs typeface="Carlito"/>
              </a:rPr>
              <a:t> </a:t>
            </a:r>
            <a:r>
              <a:rPr sz="1100" spc="-5" dirty="0">
                <a:latin typeface="Carlito"/>
                <a:cs typeface="Carlito"/>
              </a:rPr>
              <a:t>15</a:t>
            </a:r>
            <a:endParaRPr sz="1100">
              <a:latin typeface="Carlito"/>
              <a:cs typeface="Carlito"/>
            </a:endParaRPr>
          </a:p>
          <a:p>
            <a:pPr marR="5080" algn="r">
              <a:lnSpc>
                <a:spcPct val="100000"/>
              </a:lnSpc>
              <a:spcBef>
                <a:spcPts val="620"/>
              </a:spcBef>
            </a:pPr>
            <a:r>
              <a:rPr sz="1100" spc="-5" dirty="0">
                <a:latin typeface="Carlito"/>
                <a:cs typeface="Carlito"/>
              </a:rPr>
              <a:t>4. MANAGEMENT (PROJECT MANAGER) ................................................................................... 17</a:t>
            </a:r>
            <a:endParaRPr sz="1100">
              <a:latin typeface="Carlito"/>
              <a:cs typeface="Carlito"/>
            </a:endParaRPr>
          </a:p>
          <a:p>
            <a:pPr marR="5080" algn="r">
              <a:lnSpc>
                <a:spcPct val="100000"/>
              </a:lnSpc>
              <a:spcBef>
                <a:spcPts val="650"/>
              </a:spcBef>
            </a:pPr>
            <a:r>
              <a:rPr sz="1100" dirty="0">
                <a:latin typeface="Carlito"/>
                <a:cs typeface="Carlito"/>
              </a:rPr>
              <a:t>4.1 </a:t>
            </a:r>
            <a:r>
              <a:rPr sz="1100" spc="-5" dirty="0">
                <a:latin typeface="Carlito"/>
                <a:cs typeface="Carlito"/>
              </a:rPr>
              <a:t>CREATION OF </a:t>
            </a:r>
            <a:r>
              <a:rPr sz="1100" dirty="0">
                <a:latin typeface="Carlito"/>
                <a:cs typeface="Carlito"/>
              </a:rPr>
              <a:t>A </a:t>
            </a:r>
            <a:r>
              <a:rPr sz="1100" spc="-5" dirty="0">
                <a:latin typeface="Carlito"/>
                <a:cs typeface="Carlito"/>
              </a:rPr>
              <a:t>NEW PROJECT ........................................................................................</a:t>
            </a:r>
            <a:r>
              <a:rPr sz="1100" spc="20" dirty="0">
                <a:latin typeface="Carlito"/>
                <a:cs typeface="Carlito"/>
              </a:rPr>
              <a:t> </a:t>
            </a:r>
            <a:r>
              <a:rPr sz="1100" spc="-5" dirty="0">
                <a:latin typeface="Carlito"/>
                <a:cs typeface="Carlito"/>
              </a:rPr>
              <a:t>17</a:t>
            </a:r>
            <a:endParaRPr sz="1100">
              <a:latin typeface="Carlito"/>
              <a:cs typeface="Carlito"/>
            </a:endParaRPr>
          </a:p>
          <a:p>
            <a:pPr marR="5080" algn="r">
              <a:lnSpc>
                <a:spcPct val="100000"/>
              </a:lnSpc>
              <a:spcBef>
                <a:spcPts val="625"/>
              </a:spcBef>
            </a:pPr>
            <a:r>
              <a:rPr sz="1100" dirty="0">
                <a:latin typeface="Carlito"/>
                <a:cs typeface="Carlito"/>
              </a:rPr>
              <a:t>4.2 </a:t>
            </a:r>
            <a:r>
              <a:rPr sz="1100" spc="-5" dirty="0">
                <a:latin typeface="Carlito"/>
                <a:cs typeface="Carlito"/>
              </a:rPr>
              <a:t>SETTING UP EVALUATION ................................................................................................</a:t>
            </a:r>
            <a:r>
              <a:rPr sz="1100" spc="-10" dirty="0">
                <a:latin typeface="Carlito"/>
                <a:cs typeface="Carlito"/>
              </a:rPr>
              <a:t> </a:t>
            </a:r>
            <a:r>
              <a:rPr sz="1100" spc="-5" dirty="0">
                <a:latin typeface="Carlito"/>
                <a:cs typeface="Carlito"/>
              </a:rPr>
              <a:t>17</a:t>
            </a:r>
            <a:endParaRPr sz="1100">
              <a:latin typeface="Carlito"/>
              <a:cs typeface="Carlito"/>
            </a:endParaRPr>
          </a:p>
          <a:p>
            <a:pPr marL="292100" marR="5080" algn="r">
              <a:lnSpc>
                <a:spcPct val="147300"/>
              </a:lnSpc>
            </a:pPr>
            <a:r>
              <a:rPr sz="1100" spc="-5" dirty="0">
                <a:latin typeface="Carlito"/>
                <a:cs typeface="Carlito"/>
              </a:rPr>
              <a:t>4.2.1 Tool Configuration and Relationship with</a:t>
            </a:r>
            <a:r>
              <a:rPr sz="1100" spc="110" dirty="0">
                <a:latin typeface="Carlito"/>
                <a:cs typeface="Carlito"/>
              </a:rPr>
              <a:t> </a:t>
            </a:r>
            <a:r>
              <a:rPr sz="1100" spc="-5" dirty="0">
                <a:latin typeface="Carlito"/>
                <a:cs typeface="Carlito"/>
              </a:rPr>
              <a:t>Variables.................................................</a:t>
            </a:r>
            <a:r>
              <a:rPr sz="1100" spc="45" dirty="0">
                <a:latin typeface="Carlito"/>
                <a:cs typeface="Carlito"/>
              </a:rPr>
              <a:t> </a:t>
            </a:r>
            <a:r>
              <a:rPr sz="1100" spc="-5" dirty="0">
                <a:latin typeface="Carlito"/>
                <a:cs typeface="Carlito"/>
              </a:rPr>
              <a:t>22  4.2.2 Weight allocation ......................................................................................................</a:t>
            </a:r>
            <a:r>
              <a:rPr sz="1100" spc="-40" dirty="0">
                <a:latin typeface="Carlito"/>
                <a:cs typeface="Carlito"/>
              </a:rPr>
              <a:t> </a:t>
            </a:r>
            <a:r>
              <a:rPr sz="1100" spc="-5" dirty="0">
                <a:latin typeface="Carlito"/>
                <a:cs typeface="Carlito"/>
              </a:rPr>
              <a:t>22</a:t>
            </a:r>
            <a:endParaRPr sz="1100">
              <a:latin typeface="Carlito"/>
              <a:cs typeface="Carlito"/>
            </a:endParaRPr>
          </a:p>
          <a:p>
            <a:pPr marR="5080" algn="r">
              <a:lnSpc>
                <a:spcPct val="100000"/>
              </a:lnSpc>
              <a:spcBef>
                <a:spcPts val="645"/>
              </a:spcBef>
            </a:pPr>
            <a:r>
              <a:rPr sz="1100" dirty="0">
                <a:latin typeface="Carlito"/>
                <a:cs typeface="Carlito"/>
              </a:rPr>
              <a:t>4.3 </a:t>
            </a:r>
            <a:r>
              <a:rPr sz="1100" spc="-5" dirty="0">
                <a:latin typeface="Carlito"/>
                <a:cs typeface="Carlito"/>
              </a:rPr>
              <a:t>CREATING THE REFERENCE PROFILE ................................................................................</a:t>
            </a:r>
            <a:r>
              <a:rPr sz="1100" spc="-50" dirty="0">
                <a:latin typeface="Carlito"/>
                <a:cs typeface="Carlito"/>
              </a:rPr>
              <a:t> </a:t>
            </a:r>
            <a:r>
              <a:rPr sz="1100" spc="-5" dirty="0">
                <a:latin typeface="Carlito"/>
                <a:cs typeface="Carlito"/>
              </a:rPr>
              <a:t>23</a:t>
            </a:r>
            <a:endParaRPr sz="1100">
              <a:latin typeface="Carlito"/>
              <a:cs typeface="Carlito"/>
            </a:endParaRPr>
          </a:p>
          <a:p>
            <a:pPr marR="5080" algn="r">
              <a:lnSpc>
                <a:spcPct val="100000"/>
              </a:lnSpc>
              <a:spcBef>
                <a:spcPts val="625"/>
              </a:spcBef>
            </a:pPr>
            <a:r>
              <a:rPr sz="1100" dirty="0">
                <a:latin typeface="Carlito"/>
                <a:cs typeface="Carlito"/>
              </a:rPr>
              <a:t>4.4 </a:t>
            </a:r>
            <a:r>
              <a:rPr sz="1100" spc="-5" dirty="0">
                <a:latin typeface="Carlito"/>
                <a:cs typeface="Carlito"/>
              </a:rPr>
              <a:t>LANDING PAGE.................................................................................................................</a:t>
            </a:r>
            <a:r>
              <a:rPr sz="1100" spc="80" dirty="0">
                <a:latin typeface="Carlito"/>
                <a:cs typeface="Carlito"/>
              </a:rPr>
              <a:t> </a:t>
            </a:r>
            <a:r>
              <a:rPr sz="1100" spc="-5" dirty="0">
                <a:latin typeface="Carlito"/>
                <a:cs typeface="Carlito"/>
              </a:rPr>
              <a:t>24</a:t>
            </a:r>
            <a:endParaRPr sz="1100">
              <a:latin typeface="Carlito"/>
              <a:cs typeface="Carlito"/>
            </a:endParaRPr>
          </a:p>
          <a:p>
            <a:pPr marR="5080" algn="r">
              <a:lnSpc>
                <a:spcPct val="100000"/>
              </a:lnSpc>
              <a:spcBef>
                <a:spcPts val="625"/>
              </a:spcBef>
            </a:pPr>
            <a:r>
              <a:rPr sz="1100" dirty="0">
                <a:latin typeface="Carlito"/>
                <a:cs typeface="Carlito"/>
              </a:rPr>
              <a:t>4.5 </a:t>
            </a:r>
            <a:r>
              <a:rPr sz="1100" spc="-5" dirty="0">
                <a:latin typeface="Carlito"/>
                <a:cs typeface="Carlito"/>
              </a:rPr>
              <a:t>COMMUNICATION ...........................................................................................................</a:t>
            </a:r>
            <a:r>
              <a:rPr sz="1100" spc="-10" dirty="0">
                <a:latin typeface="Carlito"/>
                <a:cs typeface="Carlito"/>
              </a:rPr>
              <a:t> </a:t>
            </a:r>
            <a:r>
              <a:rPr sz="1100" spc="-5" dirty="0">
                <a:latin typeface="Carlito"/>
                <a:cs typeface="Carlito"/>
              </a:rPr>
              <a:t>26</a:t>
            </a:r>
            <a:endParaRPr sz="1100">
              <a:latin typeface="Carlito"/>
              <a:cs typeface="Carlito"/>
            </a:endParaRPr>
          </a:p>
          <a:p>
            <a:pPr marR="5080" algn="r">
              <a:lnSpc>
                <a:spcPct val="100000"/>
              </a:lnSpc>
              <a:spcBef>
                <a:spcPts val="625"/>
              </a:spcBef>
            </a:pPr>
            <a:r>
              <a:rPr sz="1100" dirty="0">
                <a:latin typeface="Carlito"/>
                <a:cs typeface="Carlito"/>
              </a:rPr>
              <a:t>4.6 </a:t>
            </a:r>
            <a:r>
              <a:rPr sz="1100" spc="-5" dirty="0">
                <a:latin typeface="Carlito"/>
                <a:cs typeface="Carlito"/>
              </a:rPr>
              <a:t>REPORT ............................................................................................................................</a:t>
            </a:r>
            <a:r>
              <a:rPr sz="1100" spc="60" dirty="0">
                <a:latin typeface="Carlito"/>
                <a:cs typeface="Carlito"/>
              </a:rPr>
              <a:t> </a:t>
            </a:r>
            <a:r>
              <a:rPr sz="1100" spc="-5" dirty="0">
                <a:latin typeface="Carlito"/>
                <a:cs typeface="Carlito"/>
              </a:rPr>
              <a:t>26</a:t>
            </a:r>
            <a:endParaRPr sz="1100">
              <a:latin typeface="Carlito"/>
              <a:cs typeface="Carlito"/>
            </a:endParaRPr>
          </a:p>
          <a:p>
            <a:pPr marR="5080" algn="r">
              <a:lnSpc>
                <a:spcPct val="100000"/>
              </a:lnSpc>
              <a:spcBef>
                <a:spcPts val="625"/>
              </a:spcBef>
            </a:pPr>
            <a:r>
              <a:rPr sz="1100" spc="-5" dirty="0">
                <a:latin typeface="Carlito"/>
                <a:cs typeface="Carlito"/>
              </a:rPr>
              <a:t>4.6.1 PARTICIPANT'S REPORT ............................................................................................</a:t>
            </a:r>
            <a:r>
              <a:rPr sz="1100" spc="105" dirty="0">
                <a:latin typeface="Carlito"/>
                <a:cs typeface="Carlito"/>
              </a:rPr>
              <a:t> </a:t>
            </a:r>
            <a:r>
              <a:rPr sz="1100" spc="-5" dirty="0">
                <a:latin typeface="Carlito"/>
                <a:cs typeface="Carlito"/>
              </a:rPr>
              <a:t>27</a:t>
            </a:r>
            <a:endParaRPr sz="1100">
              <a:latin typeface="Carlito"/>
              <a:cs typeface="Carlito"/>
            </a:endParaRPr>
          </a:p>
          <a:p>
            <a:pPr marR="5080" algn="r">
              <a:lnSpc>
                <a:spcPct val="100000"/>
              </a:lnSpc>
              <a:spcBef>
                <a:spcPts val="645"/>
              </a:spcBef>
            </a:pPr>
            <a:r>
              <a:rPr sz="1100" spc="-5" dirty="0">
                <a:latin typeface="Carlito"/>
                <a:cs typeface="Carlito"/>
              </a:rPr>
              <a:t>4.6.2 Feedback report ........................................................................................................</a:t>
            </a:r>
            <a:r>
              <a:rPr sz="1100" spc="-65" dirty="0">
                <a:latin typeface="Carlito"/>
                <a:cs typeface="Carlito"/>
              </a:rPr>
              <a:t> </a:t>
            </a:r>
            <a:r>
              <a:rPr sz="1100" spc="-5" dirty="0">
                <a:latin typeface="Carlito"/>
                <a:cs typeface="Carlito"/>
              </a:rPr>
              <a:t>28</a:t>
            </a:r>
            <a:endParaRPr sz="1100">
              <a:latin typeface="Carlito"/>
              <a:cs typeface="Carlito"/>
            </a:endParaRPr>
          </a:p>
          <a:p>
            <a:pPr marR="5080" algn="r">
              <a:lnSpc>
                <a:spcPct val="100000"/>
              </a:lnSpc>
              <a:spcBef>
                <a:spcPts val="625"/>
              </a:spcBef>
            </a:pPr>
            <a:r>
              <a:rPr sz="1100" dirty="0">
                <a:latin typeface="Carlito"/>
                <a:cs typeface="Carlito"/>
              </a:rPr>
              <a:t>4.7 </a:t>
            </a:r>
            <a:r>
              <a:rPr sz="1100" spc="-5" dirty="0">
                <a:latin typeface="Carlito"/>
                <a:cs typeface="Carlito"/>
              </a:rPr>
              <a:t>OVERVIEW........................................................................................................................</a:t>
            </a:r>
            <a:r>
              <a:rPr sz="1100" spc="70" dirty="0">
                <a:latin typeface="Carlito"/>
                <a:cs typeface="Carlito"/>
              </a:rPr>
              <a:t> </a:t>
            </a:r>
            <a:r>
              <a:rPr sz="1100" spc="-5" dirty="0">
                <a:latin typeface="Carlito"/>
                <a:cs typeface="Carlito"/>
              </a:rPr>
              <a:t>29</a:t>
            </a:r>
            <a:endParaRPr sz="1100">
              <a:latin typeface="Carlito"/>
              <a:cs typeface="Carlito"/>
            </a:endParaRPr>
          </a:p>
          <a:p>
            <a:pPr marR="5080" algn="r">
              <a:lnSpc>
                <a:spcPct val="100000"/>
              </a:lnSpc>
              <a:spcBef>
                <a:spcPts val="625"/>
              </a:spcBef>
            </a:pPr>
            <a:r>
              <a:rPr sz="1100" dirty="0">
                <a:latin typeface="Carlito"/>
                <a:cs typeface="Carlito"/>
              </a:rPr>
              <a:t>4.8 </a:t>
            </a:r>
            <a:r>
              <a:rPr sz="1100" spc="-5" dirty="0">
                <a:latin typeface="Carlito"/>
                <a:cs typeface="Carlito"/>
              </a:rPr>
              <a:t>ADDING PARTICIPANTS ....................................................................................................</a:t>
            </a:r>
            <a:r>
              <a:rPr sz="1100" spc="-55" dirty="0">
                <a:latin typeface="Carlito"/>
                <a:cs typeface="Carlito"/>
              </a:rPr>
              <a:t> </a:t>
            </a:r>
            <a:r>
              <a:rPr sz="1100" spc="-5" dirty="0">
                <a:latin typeface="Carlito"/>
                <a:cs typeface="Carlito"/>
              </a:rPr>
              <a:t>30</a:t>
            </a:r>
            <a:endParaRPr sz="11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8945" y="880973"/>
            <a:ext cx="4596765" cy="946150"/>
          </a:xfrm>
          <a:prstGeom prst="rect">
            <a:avLst/>
          </a:prstGeom>
        </p:spPr>
        <p:txBody>
          <a:bodyPr vert="horz" wrap="square" lIns="0" tIns="10795" rIns="0" bIns="0" rtlCol="0">
            <a:spAutoFit/>
          </a:bodyPr>
          <a:lstStyle/>
          <a:p>
            <a:pPr marL="241300" marR="5080" indent="-228600" algn="just">
              <a:lnSpc>
                <a:spcPct val="110000"/>
              </a:lnSpc>
              <a:spcBef>
                <a:spcPts val="85"/>
              </a:spcBef>
              <a:buClr>
                <a:srgbClr val="4472C4"/>
              </a:buClr>
              <a:buFont typeface="Courier New"/>
              <a:buChar char="o"/>
              <a:tabLst>
                <a:tab pos="241300" algn="l"/>
              </a:tabLst>
            </a:pPr>
            <a:r>
              <a:rPr sz="1100" spc="-5" dirty="0">
                <a:solidFill>
                  <a:srgbClr val="0070C0"/>
                </a:solidFill>
                <a:latin typeface="Carlito"/>
                <a:cs typeface="Carlito"/>
              </a:rPr>
              <a:t>Hidden Sequential Projects </a:t>
            </a:r>
            <a:r>
              <a:rPr sz="1100" dirty="0">
                <a:latin typeface="Wingdings"/>
                <a:cs typeface="Wingdings"/>
              </a:rPr>
              <a:t></a:t>
            </a:r>
            <a:r>
              <a:rPr sz="1100" dirty="0">
                <a:latin typeface="Times New Roman"/>
                <a:cs typeface="Times New Roman"/>
              </a:rPr>
              <a:t> </a:t>
            </a:r>
            <a:r>
              <a:rPr sz="1100" spc="-5" dirty="0">
                <a:latin typeface="Carlito"/>
                <a:cs typeface="Carlito"/>
              </a:rPr>
              <a:t>They are of the same nature as Sequential  Projects,</a:t>
            </a:r>
            <a:r>
              <a:rPr sz="1100" spc="-5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only</a:t>
            </a:r>
            <a:r>
              <a:rPr sz="1100" spc="-55" dirty="0">
                <a:latin typeface="Carlito"/>
                <a:cs typeface="Carlito"/>
              </a:rPr>
              <a:t> </a:t>
            </a:r>
            <a:r>
              <a:rPr sz="1100" spc="-5" dirty="0">
                <a:latin typeface="Carlito"/>
                <a:cs typeface="Carlito"/>
              </a:rPr>
              <a:t>difference</a:t>
            </a:r>
            <a:r>
              <a:rPr sz="1100" spc="-55" dirty="0">
                <a:latin typeface="Carlito"/>
                <a:cs typeface="Carlito"/>
              </a:rPr>
              <a:t> </a:t>
            </a:r>
            <a:r>
              <a:rPr sz="1100" spc="-5" dirty="0">
                <a:latin typeface="Carlito"/>
                <a:cs typeface="Carlito"/>
              </a:rPr>
              <a:t>being</a:t>
            </a:r>
            <a:r>
              <a:rPr sz="1100" spc="-50" dirty="0">
                <a:latin typeface="Carlito"/>
                <a:cs typeface="Carlito"/>
              </a:rPr>
              <a:t> </a:t>
            </a:r>
            <a:r>
              <a:rPr sz="1100" spc="-5" dirty="0">
                <a:latin typeface="Carlito"/>
                <a:cs typeface="Carlito"/>
              </a:rPr>
              <a:t>that</a:t>
            </a:r>
            <a:r>
              <a:rPr sz="1100" spc="-5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participant</a:t>
            </a:r>
            <a:r>
              <a:rPr sz="1100" spc="-55" dirty="0">
                <a:latin typeface="Carlito"/>
                <a:cs typeface="Carlito"/>
              </a:rPr>
              <a:t> </a:t>
            </a:r>
            <a:r>
              <a:rPr sz="1100" spc="-5" dirty="0">
                <a:latin typeface="Carlito"/>
                <a:cs typeface="Carlito"/>
              </a:rPr>
              <a:t>does</a:t>
            </a:r>
            <a:r>
              <a:rPr sz="1100" spc="-50" dirty="0">
                <a:latin typeface="Carlito"/>
                <a:cs typeface="Carlito"/>
              </a:rPr>
              <a:t> </a:t>
            </a:r>
            <a:r>
              <a:rPr sz="1100" spc="-5" dirty="0">
                <a:latin typeface="Carlito"/>
                <a:cs typeface="Carlito"/>
              </a:rPr>
              <a:t>not</a:t>
            </a:r>
            <a:r>
              <a:rPr sz="1100" spc="-55" dirty="0">
                <a:latin typeface="Carlito"/>
                <a:cs typeface="Carlito"/>
              </a:rPr>
              <a:t> </a:t>
            </a:r>
            <a:r>
              <a:rPr sz="1100" spc="-5" dirty="0">
                <a:latin typeface="Carlito"/>
                <a:cs typeface="Carlito"/>
              </a:rPr>
              <a:t>know</a:t>
            </a:r>
            <a:r>
              <a:rPr sz="1100" spc="-60" dirty="0">
                <a:latin typeface="Carlito"/>
                <a:cs typeface="Carlito"/>
              </a:rPr>
              <a:t> </a:t>
            </a:r>
            <a:r>
              <a:rPr sz="1100" spc="-5" dirty="0">
                <a:latin typeface="Carlito"/>
                <a:cs typeface="Carlito"/>
              </a:rPr>
              <a:t>his</a:t>
            </a:r>
            <a:r>
              <a:rPr sz="1100" spc="-55" dirty="0">
                <a:latin typeface="Carlito"/>
                <a:cs typeface="Carlito"/>
              </a:rPr>
              <a:t> </a:t>
            </a:r>
            <a:r>
              <a:rPr sz="1100" spc="-5" dirty="0">
                <a:latin typeface="Carlito"/>
                <a:cs typeface="Carlito"/>
              </a:rPr>
              <a:t>next  test until he has finished the previous one.</a:t>
            </a:r>
            <a:endParaRPr sz="1100">
              <a:latin typeface="Carlito"/>
              <a:cs typeface="Carlito"/>
            </a:endParaRPr>
          </a:p>
          <a:p>
            <a:pPr marL="241300" marR="6985" indent="-228600" algn="just">
              <a:lnSpc>
                <a:spcPts val="1460"/>
              </a:lnSpc>
              <a:spcBef>
                <a:spcPts val="55"/>
              </a:spcBef>
              <a:buClr>
                <a:srgbClr val="4472C4"/>
              </a:buClr>
              <a:buFont typeface="Courier New"/>
              <a:buChar char="o"/>
              <a:tabLst>
                <a:tab pos="241300" algn="l"/>
              </a:tabLst>
            </a:pPr>
            <a:r>
              <a:rPr sz="1100" spc="-5" dirty="0">
                <a:solidFill>
                  <a:srgbClr val="0070C0"/>
                </a:solidFill>
                <a:latin typeface="Carlito"/>
                <a:cs typeface="Carlito"/>
              </a:rPr>
              <a:t>Free Projects </a:t>
            </a:r>
            <a:r>
              <a:rPr sz="1100" dirty="0">
                <a:latin typeface="Wingdings"/>
                <a:cs typeface="Wingdings"/>
              </a:rPr>
              <a:t></a:t>
            </a:r>
            <a:r>
              <a:rPr sz="1100" dirty="0">
                <a:latin typeface="Times New Roman"/>
                <a:cs typeface="Times New Roman"/>
              </a:rPr>
              <a:t> </a:t>
            </a:r>
            <a:r>
              <a:rPr sz="1100" spc="-5" dirty="0">
                <a:latin typeface="Carlito"/>
                <a:cs typeface="Carlito"/>
              </a:rPr>
              <a:t>These are those projects that the participant sees his whole  "journey" and can do the tests in the order he considers</a:t>
            </a:r>
            <a:r>
              <a:rPr sz="1100" spc="20" dirty="0">
                <a:latin typeface="Carlito"/>
                <a:cs typeface="Carlito"/>
              </a:rPr>
              <a:t> </a:t>
            </a:r>
            <a:r>
              <a:rPr sz="1100" spc="-5" dirty="0">
                <a:latin typeface="Carlito"/>
                <a:cs typeface="Carlito"/>
              </a:rPr>
              <a:t>appropriate.</a:t>
            </a:r>
            <a:endParaRPr sz="1100">
              <a:latin typeface="Carlito"/>
              <a:cs typeface="Carlito"/>
            </a:endParaRPr>
          </a:p>
        </p:txBody>
      </p:sp>
      <p:sp>
        <p:nvSpPr>
          <p:cNvPr id="3" name="object 3"/>
          <p:cNvSpPr txBox="1"/>
          <p:nvPr/>
        </p:nvSpPr>
        <p:spPr>
          <a:xfrm>
            <a:off x="1490344" y="4888483"/>
            <a:ext cx="4827905" cy="1217930"/>
          </a:xfrm>
          <a:prstGeom prst="rect">
            <a:avLst/>
          </a:prstGeom>
        </p:spPr>
        <p:txBody>
          <a:bodyPr vert="horz" wrap="square" lIns="0" tIns="13335" rIns="0" bIns="0" rtlCol="0">
            <a:spAutoFit/>
          </a:bodyPr>
          <a:lstStyle/>
          <a:p>
            <a:pPr marL="241300" indent="-228600">
              <a:lnSpc>
                <a:spcPct val="100000"/>
              </a:lnSpc>
              <a:spcBef>
                <a:spcPts val="105"/>
              </a:spcBef>
              <a:buClr>
                <a:srgbClr val="4F81BD"/>
              </a:buClr>
              <a:buFont typeface="Wingdings"/>
              <a:buChar char=""/>
              <a:tabLst>
                <a:tab pos="241300" algn="l"/>
              </a:tabLst>
            </a:pPr>
            <a:r>
              <a:rPr sz="1100" spc="-5" dirty="0">
                <a:solidFill>
                  <a:srgbClr val="0070C0"/>
                </a:solidFill>
                <a:latin typeface="Carlito"/>
                <a:cs typeface="Carlito"/>
              </a:rPr>
              <a:t>Variables to be</a:t>
            </a:r>
            <a:r>
              <a:rPr sz="1100" spc="-10" dirty="0">
                <a:solidFill>
                  <a:srgbClr val="0070C0"/>
                </a:solidFill>
                <a:latin typeface="Carlito"/>
                <a:cs typeface="Carlito"/>
              </a:rPr>
              <a:t> </a:t>
            </a:r>
            <a:r>
              <a:rPr sz="1100" spc="-5" dirty="0">
                <a:solidFill>
                  <a:srgbClr val="0070C0"/>
                </a:solidFill>
                <a:latin typeface="Carlito"/>
                <a:cs typeface="Carlito"/>
              </a:rPr>
              <a:t>evaluated</a:t>
            </a:r>
            <a:endParaRPr sz="1100">
              <a:latin typeface="Carlito"/>
              <a:cs typeface="Carlito"/>
            </a:endParaRPr>
          </a:p>
          <a:p>
            <a:pPr marL="241300" marR="5080" algn="just">
              <a:lnSpc>
                <a:spcPct val="110000"/>
              </a:lnSpc>
              <a:spcBef>
                <a:spcPts val="800"/>
              </a:spcBef>
            </a:pPr>
            <a:r>
              <a:rPr sz="1100" spc="-5" dirty="0">
                <a:latin typeface="Carlito"/>
                <a:cs typeface="Carlito"/>
              </a:rPr>
              <a:t>These are all those variables (skills, abilities, knowledge, values,) that we want to  measure within </a:t>
            </a:r>
            <a:r>
              <a:rPr sz="1100" dirty="0">
                <a:latin typeface="Carlito"/>
                <a:cs typeface="Carlito"/>
              </a:rPr>
              <a:t>a </a:t>
            </a:r>
            <a:r>
              <a:rPr sz="1100" spc="-5" dirty="0">
                <a:latin typeface="Carlito"/>
                <a:cs typeface="Carlito"/>
              </a:rPr>
              <a:t>project. To add them we only have to click on the plus, which  appears</a:t>
            </a:r>
            <a:r>
              <a:rPr sz="1100" spc="-2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upper</a:t>
            </a:r>
            <a:r>
              <a:rPr sz="1100" spc="-20" dirty="0">
                <a:latin typeface="Carlito"/>
                <a:cs typeface="Carlito"/>
              </a:rPr>
              <a:t> </a:t>
            </a:r>
            <a:r>
              <a:rPr sz="1100" spc="-5" dirty="0">
                <a:latin typeface="Carlito"/>
                <a:cs typeface="Carlito"/>
              </a:rPr>
              <a:t>left</a:t>
            </a:r>
            <a:r>
              <a:rPr sz="1100" spc="-20" dirty="0">
                <a:latin typeface="Carlito"/>
                <a:cs typeface="Carlito"/>
              </a:rPr>
              <a:t> </a:t>
            </a:r>
            <a:r>
              <a:rPr sz="1100" spc="-5" dirty="0">
                <a:latin typeface="Carlito"/>
                <a:cs typeface="Carlito"/>
              </a:rPr>
              <a:t>corner</a:t>
            </a:r>
            <a:r>
              <a:rPr sz="1100" spc="-15" dirty="0">
                <a:latin typeface="Carlito"/>
                <a:cs typeface="Carlito"/>
              </a:rPr>
              <a:t> </a:t>
            </a:r>
            <a:r>
              <a:rPr sz="1100" spc="-5" dirty="0">
                <a:latin typeface="Carlito"/>
                <a:cs typeface="Carlito"/>
              </a:rPr>
              <a:t>of</a:t>
            </a:r>
            <a:r>
              <a:rPr sz="1100" spc="-20" dirty="0">
                <a:latin typeface="Carlito"/>
                <a:cs typeface="Carlito"/>
              </a:rPr>
              <a:t> </a:t>
            </a:r>
            <a:r>
              <a:rPr sz="1100" spc="-5" dirty="0">
                <a:latin typeface="Carlito"/>
                <a:cs typeface="Carlito"/>
              </a:rPr>
              <a:t>the</a:t>
            </a:r>
            <a:r>
              <a:rPr sz="1100" spc="-15" dirty="0">
                <a:latin typeface="Carlito"/>
                <a:cs typeface="Carlito"/>
              </a:rPr>
              <a:t> </a:t>
            </a:r>
            <a:r>
              <a:rPr sz="1100" spc="-5" dirty="0">
                <a:latin typeface="Carlito"/>
                <a:cs typeface="Carlito"/>
              </a:rPr>
              <a:t>matrix</a:t>
            </a:r>
            <a:r>
              <a:rPr sz="1100" spc="-20" dirty="0">
                <a:latin typeface="Carlito"/>
                <a:cs typeface="Carlito"/>
              </a:rPr>
              <a:t> </a:t>
            </a:r>
            <a:r>
              <a:rPr sz="1100" spc="-5" dirty="0">
                <a:latin typeface="Carlito"/>
                <a:cs typeface="Carlito"/>
              </a:rPr>
              <a:t>and</a:t>
            </a:r>
            <a:r>
              <a:rPr sz="1100" spc="-25" dirty="0">
                <a:latin typeface="Carlito"/>
                <a:cs typeface="Carlito"/>
              </a:rPr>
              <a:t> </a:t>
            </a:r>
            <a:r>
              <a:rPr sz="1100" spc="-5" dirty="0">
                <a:latin typeface="Carlito"/>
                <a:cs typeface="Carlito"/>
              </a:rPr>
              <a:t>add</a:t>
            </a:r>
            <a:r>
              <a:rPr sz="1100" spc="-20" dirty="0">
                <a:latin typeface="Carlito"/>
                <a:cs typeface="Carlito"/>
              </a:rPr>
              <a:t> </a:t>
            </a:r>
            <a:r>
              <a:rPr sz="1100" spc="-5" dirty="0">
                <a:latin typeface="Carlito"/>
                <a:cs typeface="Carlito"/>
              </a:rPr>
              <a:t>them</a:t>
            </a:r>
            <a:r>
              <a:rPr sz="1100" spc="-20" dirty="0">
                <a:latin typeface="Carlito"/>
                <a:cs typeface="Carlito"/>
              </a:rPr>
              <a:t> </a:t>
            </a:r>
            <a:r>
              <a:rPr sz="1100" spc="-5" dirty="0">
                <a:latin typeface="Carlito"/>
                <a:cs typeface="Carlito"/>
              </a:rPr>
              <a:t>directly</a:t>
            </a:r>
            <a:r>
              <a:rPr sz="1100" spc="-20" dirty="0">
                <a:latin typeface="Carlito"/>
                <a:cs typeface="Carlito"/>
              </a:rPr>
              <a:t> </a:t>
            </a:r>
            <a:r>
              <a:rPr sz="1100" spc="-5" dirty="0">
                <a:latin typeface="Carlito"/>
                <a:cs typeface="Carlito"/>
              </a:rPr>
              <a:t>as</a:t>
            </a:r>
            <a:r>
              <a:rPr sz="1100" spc="-20" dirty="0">
                <a:latin typeface="Carlito"/>
                <a:cs typeface="Carlito"/>
              </a:rPr>
              <a:t> </a:t>
            </a:r>
            <a:r>
              <a:rPr sz="1100" spc="-5" dirty="0">
                <a:latin typeface="Carlito"/>
                <a:cs typeface="Carlito"/>
              </a:rPr>
              <a:t>they</a:t>
            </a:r>
            <a:r>
              <a:rPr sz="1100" spc="-20" dirty="0">
                <a:latin typeface="Carlito"/>
                <a:cs typeface="Carlito"/>
              </a:rPr>
              <a:t> </a:t>
            </a:r>
            <a:r>
              <a:rPr sz="1100" spc="-5" dirty="0">
                <a:latin typeface="Carlito"/>
                <a:cs typeface="Carlito"/>
              </a:rPr>
              <a:t>were  previously</a:t>
            </a:r>
            <a:r>
              <a:rPr sz="1100" spc="-50" dirty="0">
                <a:latin typeface="Carlito"/>
                <a:cs typeface="Carlito"/>
              </a:rPr>
              <a:t> </a:t>
            </a:r>
            <a:r>
              <a:rPr sz="1100" spc="-5" dirty="0">
                <a:latin typeface="Carlito"/>
                <a:cs typeface="Carlito"/>
              </a:rPr>
              <a:t>predefined</a:t>
            </a:r>
            <a:r>
              <a:rPr sz="1100" spc="-45" dirty="0">
                <a:latin typeface="Carlito"/>
                <a:cs typeface="Carlito"/>
              </a:rPr>
              <a:t> </a:t>
            </a:r>
            <a:r>
              <a:rPr sz="1100" spc="-5" dirty="0">
                <a:latin typeface="Carlito"/>
                <a:cs typeface="Carlito"/>
              </a:rPr>
              <a:t>within</a:t>
            </a:r>
            <a:r>
              <a:rPr sz="1100" spc="-50"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Administration</a:t>
            </a:r>
            <a:r>
              <a:rPr sz="1100" spc="-45" dirty="0">
                <a:latin typeface="Carlito"/>
                <a:cs typeface="Carlito"/>
              </a:rPr>
              <a:t> </a:t>
            </a:r>
            <a:r>
              <a:rPr sz="1100" spc="-5" dirty="0">
                <a:latin typeface="Carlito"/>
                <a:cs typeface="Carlito"/>
              </a:rPr>
              <a:t>Panel,</a:t>
            </a:r>
            <a:r>
              <a:rPr sz="1100" spc="-50" dirty="0">
                <a:latin typeface="Carlito"/>
                <a:cs typeface="Carlito"/>
              </a:rPr>
              <a:t> </a:t>
            </a:r>
            <a:r>
              <a:rPr sz="1100" spc="-5" dirty="0">
                <a:latin typeface="Carlito"/>
                <a:cs typeface="Carlito"/>
              </a:rPr>
              <a:t>either</a:t>
            </a:r>
            <a:r>
              <a:rPr sz="1100" spc="-45" dirty="0">
                <a:latin typeface="Carlito"/>
                <a:cs typeface="Carlito"/>
              </a:rPr>
              <a:t> </a:t>
            </a:r>
            <a:r>
              <a:rPr sz="1100" spc="-5" dirty="0">
                <a:latin typeface="Carlito"/>
                <a:cs typeface="Carlito"/>
              </a:rPr>
              <a:t>by</a:t>
            </a:r>
            <a:r>
              <a:rPr sz="1100" spc="-4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Client</a:t>
            </a:r>
            <a:r>
              <a:rPr sz="1100" spc="-45" dirty="0">
                <a:latin typeface="Carlito"/>
                <a:cs typeface="Carlito"/>
              </a:rPr>
              <a:t> </a:t>
            </a:r>
            <a:r>
              <a:rPr sz="1100" spc="-5" dirty="0">
                <a:latin typeface="Carlito"/>
                <a:cs typeface="Carlito"/>
              </a:rPr>
              <a:t>Admin  or by the Project</a:t>
            </a:r>
            <a:r>
              <a:rPr sz="1100" spc="-10" dirty="0">
                <a:latin typeface="Carlito"/>
                <a:cs typeface="Carlito"/>
              </a:rPr>
              <a:t> </a:t>
            </a:r>
            <a:r>
              <a:rPr sz="1100" spc="-5" dirty="0">
                <a:latin typeface="Carlito"/>
                <a:cs typeface="Carlito"/>
              </a:rPr>
              <a:t>Manager.</a:t>
            </a:r>
            <a:endParaRPr sz="1100">
              <a:latin typeface="Carlito"/>
              <a:cs typeface="Carlito"/>
            </a:endParaRPr>
          </a:p>
        </p:txBody>
      </p:sp>
      <p:grpSp>
        <p:nvGrpSpPr>
          <p:cNvPr id="4" name="object 4"/>
          <p:cNvGrpSpPr/>
          <p:nvPr/>
        </p:nvGrpSpPr>
        <p:grpSpPr>
          <a:xfrm>
            <a:off x="923925" y="1945690"/>
            <a:ext cx="5419090" cy="2555875"/>
            <a:chOff x="923925" y="1945690"/>
            <a:chExt cx="5419090" cy="2555875"/>
          </a:xfrm>
        </p:grpSpPr>
        <p:sp>
          <p:nvSpPr>
            <p:cNvPr id="5" name="object 5"/>
            <p:cNvSpPr/>
            <p:nvPr/>
          </p:nvSpPr>
          <p:spPr>
            <a:xfrm>
              <a:off x="933449" y="1955215"/>
              <a:ext cx="5400040" cy="25368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1950453"/>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7" name="object 7"/>
          <p:cNvGrpSpPr/>
          <p:nvPr/>
        </p:nvGrpSpPr>
        <p:grpSpPr>
          <a:xfrm>
            <a:off x="923925" y="6225565"/>
            <a:ext cx="5419090" cy="2555875"/>
            <a:chOff x="923925" y="6225565"/>
            <a:chExt cx="5419090" cy="2555875"/>
          </a:xfrm>
        </p:grpSpPr>
        <p:sp>
          <p:nvSpPr>
            <p:cNvPr id="8" name="object 8"/>
            <p:cNvSpPr/>
            <p:nvPr/>
          </p:nvSpPr>
          <p:spPr>
            <a:xfrm>
              <a:off x="933449" y="6235090"/>
              <a:ext cx="5400040" cy="25368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623032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10" name="object 10"/>
          <p:cNvGrpSpPr/>
          <p:nvPr/>
        </p:nvGrpSpPr>
        <p:grpSpPr>
          <a:xfrm>
            <a:off x="1400175" y="9220390"/>
            <a:ext cx="4658995" cy="981710"/>
            <a:chOff x="1400175" y="9220390"/>
            <a:chExt cx="4658995" cy="981710"/>
          </a:xfrm>
        </p:grpSpPr>
        <p:sp>
          <p:nvSpPr>
            <p:cNvPr id="11" name="object 11"/>
            <p:cNvSpPr/>
            <p:nvPr/>
          </p:nvSpPr>
          <p:spPr>
            <a:xfrm>
              <a:off x="1412875" y="9233090"/>
              <a:ext cx="4633595" cy="956310"/>
            </a:xfrm>
            <a:custGeom>
              <a:avLst/>
              <a:gdLst/>
              <a:ahLst/>
              <a:cxnLst/>
              <a:rect l="l" t="t" r="r" b="b"/>
              <a:pathLst>
                <a:path w="4633595" h="956309">
                  <a:moveTo>
                    <a:pt x="4474210" y="0"/>
                  </a:moveTo>
                  <a:lnTo>
                    <a:pt x="159384" y="0"/>
                  </a:lnTo>
                  <a:lnTo>
                    <a:pt x="109007" y="8125"/>
                  </a:lnTo>
                  <a:lnTo>
                    <a:pt x="65255" y="30752"/>
                  </a:lnTo>
                  <a:lnTo>
                    <a:pt x="30752" y="65255"/>
                  </a:lnTo>
                  <a:lnTo>
                    <a:pt x="8125" y="109007"/>
                  </a:lnTo>
                  <a:lnTo>
                    <a:pt x="0" y="159385"/>
                  </a:lnTo>
                  <a:lnTo>
                    <a:pt x="0" y="796916"/>
                  </a:lnTo>
                  <a:lnTo>
                    <a:pt x="8125" y="847295"/>
                  </a:lnTo>
                  <a:lnTo>
                    <a:pt x="30752" y="891049"/>
                  </a:lnTo>
                  <a:lnTo>
                    <a:pt x="65255" y="925552"/>
                  </a:lnTo>
                  <a:lnTo>
                    <a:pt x="109007" y="948179"/>
                  </a:lnTo>
                  <a:lnTo>
                    <a:pt x="159384" y="956304"/>
                  </a:lnTo>
                  <a:lnTo>
                    <a:pt x="4474210" y="956304"/>
                  </a:lnTo>
                  <a:lnTo>
                    <a:pt x="4524587" y="948179"/>
                  </a:lnTo>
                  <a:lnTo>
                    <a:pt x="4568339" y="925552"/>
                  </a:lnTo>
                  <a:lnTo>
                    <a:pt x="4602842" y="891049"/>
                  </a:lnTo>
                  <a:lnTo>
                    <a:pt x="4625469" y="847295"/>
                  </a:lnTo>
                  <a:lnTo>
                    <a:pt x="4633595" y="796916"/>
                  </a:lnTo>
                  <a:lnTo>
                    <a:pt x="4633595" y="159385"/>
                  </a:lnTo>
                  <a:lnTo>
                    <a:pt x="4625469" y="109007"/>
                  </a:lnTo>
                  <a:lnTo>
                    <a:pt x="4602842" y="65255"/>
                  </a:lnTo>
                  <a:lnTo>
                    <a:pt x="4568339" y="30752"/>
                  </a:lnTo>
                  <a:lnTo>
                    <a:pt x="4524587" y="8125"/>
                  </a:lnTo>
                  <a:lnTo>
                    <a:pt x="4474210" y="0"/>
                  </a:lnTo>
                  <a:close/>
                </a:path>
              </a:pathLst>
            </a:custGeom>
            <a:solidFill>
              <a:srgbClr val="FFFFFF"/>
            </a:solidFill>
          </p:spPr>
          <p:txBody>
            <a:bodyPr wrap="square" lIns="0" tIns="0" rIns="0" bIns="0" rtlCol="0"/>
            <a:lstStyle/>
            <a:p>
              <a:endParaRPr/>
            </a:p>
          </p:txBody>
        </p:sp>
        <p:sp>
          <p:nvSpPr>
            <p:cNvPr id="12" name="object 12"/>
            <p:cNvSpPr/>
            <p:nvPr/>
          </p:nvSpPr>
          <p:spPr>
            <a:xfrm>
              <a:off x="1412875" y="9233090"/>
              <a:ext cx="4633595" cy="956310"/>
            </a:xfrm>
            <a:custGeom>
              <a:avLst/>
              <a:gdLst/>
              <a:ahLst/>
              <a:cxnLst/>
              <a:rect l="l" t="t" r="r" b="b"/>
              <a:pathLst>
                <a:path w="4633595" h="956309">
                  <a:moveTo>
                    <a:pt x="0" y="159389"/>
                  </a:moveTo>
                  <a:lnTo>
                    <a:pt x="8125" y="109009"/>
                  </a:lnTo>
                  <a:lnTo>
                    <a:pt x="30752" y="65256"/>
                  </a:lnTo>
                  <a:lnTo>
                    <a:pt x="65255" y="30752"/>
                  </a:lnTo>
                  <a:lnTo>
                    <a:pt x="109009" y="8125"/>
                  </a:lnTo>
                  <a:lnTo>
                    <a:pt x="159389" y="0"/>
                  </a:lnTo>
                  <a:lnTo>
                    <a:pt x="4474212" y="0"/>
                  </a:lnTo>
                  <a:lnTo>
                    <a:pt x="4524587" y="8125"/>
                  </a:lnTo>
                  <a:lnTo>
                    <a:pt x="4568339" y="30752"/>
                  </a:lnTo>
                  <a:lnTo>
                    <a:pt x="4602840" y="65256"/>
                  </a:lnTo>
                  <a:lnTo>
                    <a:pt x="4625467" y="109009"/>
                  </a:lnTo>
                  <a:lnTo>
                    <a:pt x="4633592" y="159389"/>
                  </a:lnTo>
                  <a:lnTo>
                    <a:pt x="4633592" y="796921"/>
                  </a:lnTo>
                  <a:lnTo>
                    <a:pt x="4625467" y="847300"/>
                  </a:lnTo>
                  <a:lnTo>
                    <a:pt x="4602840" y="891054"/>
                  </a:lnTo>
                  <a:lnTo>
                    <a:pt x="4568339" y="925557"/>
                  </a:lnTo>
                  <a:lnTo>
                    <a:pt x="4524587" y="948184"/>
                  </a:lnTo>
                  <a:lnTo>
                    <a:pt x="4474212" y="956310"/>
                  </a:lnTo>
                  <a:lnTo>
                    <a:pt x="159389" y="956310"/>
                  </a:lnTo>
                  <a:lnTo>
                    <a:pt x="109009" y="948184"/>
                  </a:lnTo>
                  <a:lnTo>
                    <a:pt x="65255" y="925557"/>
                  </a:lnTo>
                  <a:lnTo>
                    <a:pt x="30752" y="891054"/>
                  </a:lnTo>
                  <a:lnTo>
                    <a:pt x="8125" y="847300"/>
                  </a:lnTo>
                  <a:lnTo>
                    <a:pt x="0" y="796921"/>
                  </a:lnTo>
                  <a:lnTo>
                    <a:pt x="0" y="159389"/>
                  </a:lnTo>
                  <a:close/>
                </a:path>
              </a:pathLst>
            </a:custGeom>
            <a:ln w="25400">
              <a:solidFill>
                <a:srgbClr val="C00000"/>
              </a:solidFill>
            </a:ln>
          </p:spPr>
          <p:txBody>
            <a:bodyPr wrap="square" lIns="0" tIns="0" rIns="0" bIns="0" rtlCol="0"/>
            <a:lstStyle/>
            <a:p>
              <a:endParaRPr/>
            </a:p>
          </p:txBody>
        </p:sp>
      </p:grpSp>
      <p:sp>
        <p:nvSpPr>
          <p:cNvPr id="13" name="object 13"/>
          <p:cNvSpPr txBox="1"/>
          <p:nvPr/>
        </p:nvSpPr>
        <p:spPr>
          <a:xfrm>
            <a:off x="1550924" y="9351365"/>
            <a:ext cx="4357370" cy="577215"/>
          </a:xfrm>
          <a:prstGeom prst="rect">
            <a:avLst/>
          </a:prstGeom>
        </p:spPr>
        <p:txBody>
          <a:bodyPr vert="horz" wrap="square" lIns="0" tIns="10795" rIns="0" bIns="0" rtlCol="0">
            <a:spAutoFit/>
          </a:bodyPr>
          <a:lstStyle/>
          <a:p>
            <a:pPr marL="12700" marR="5080" algn="just">
              <a:lnSpc>
                <a:spcPct val="110000"/>
              </a:lnSpc>
              <a:spcBef>
                <a:spcPts val="85"/>
              </a:spcBef>
            </a:pPr>
            <a:r>
              <a:rPr sz="1100" spc="-5" dirty="0">
                <a:solidFill>
                  <a:srgbClr val="FF0000"/>
                </a:solidFill>
                <a:latin typeface="Carlito"/>
                <a:cs typeface="Carlito"/>
              </a:rPr>
              <a:t>¡IMPORTANT! </a:t>
            </a:r>
            <a:r>
              <a:rPr sz="1100" spc="-5" dirty="0">
                <a:latin typeface="Carlito"/>
                <a:cs typeface="Carlito"/>
              </a:rPr>
              <a:t>You must take into consideration that you will view </a:t>
            </a:r>
            <a:r>
              <a:rPr sz="1100" b="1" spc="-5" dirty="0">
                <a:latin typeface="Carlito"/>
                <a:cs typeface="Carlito"/>
              </a:rPr>
              <a:t>the  variables</a:t>
            </a:r>
            <a:r>
              <a:rPr sz="1100" b="1" spc="-40" dirty="0">
                <a:latin typeface="Carlito"/>
                <a:cs typeface="Carlito"/>
              </a:rPr>
              <a:t> </a:t>
            </a:r>
            <a:r>
              <a:rPr sz="1100" spc="-5" dirty="0">
                <a:latin typeface="Carlito"/>
                <a:cs typeface="Carlito"/>
              </a:rPr>
              <a:t>previously</a:t>
            </a:r>
            <a:r>
              <a:rPr sz="1100" spc="-45" dirty="0">
                <a:latin typeface="Carlito"/>
                <a:cs typeface="Carlito"/>
              </a:rPr>
              <a:t> </a:t>
            </a:r>
            <a:r>
              <a:rPr sz="1100" spc="-5" dirty="0">
                <a:latin typeface="Carlito"/>
                <a:cs typeface="Carlito"/>
              </a:rPr>
              <a:t>defined</a:t>
            </a:r>
            <a:r>
              <a:rPr sz="1100" spc="-40" dirty="0">
                <a:latin typeface="Carlito"/>
                <a:cs typeface="Carlito"/>
              </a:rPr>
              <a:t> </a:t>
            </a:r>
            <a:r>
              <a:rPr sz="1100" spc="-5" dirty="0">
                <a:latin typeface="Carlito"/>
                <a:cs typeface="Carlito"/>
              </a:rPr>
              <a:t>in</a:t>
            </a:r>
            <a:r>
              <a:rPr sz="1100" spc="-45" dirty="0">
                <a:latin typeface="Carlito"/>
                <a:cs typeface="Carlito"/>
              </a:rPr>
              <a:t> </a:t>
            </a:r>
            <a:r>
              <a:rPr sz="1100" spc="-5" dirty="0">
                <a:latin typeface="Carlito"/>
                <a:cs typeface="Carlito"/>
              </a:rPr>
              <a:t>the</a:t>
            </a:r>
            <a:r>
              <a:rPr sz="1100" spc="-35" dirty="0">
                <a:latin typeface="Carlito"/>
                <a:cs typeface="Carlito"/>
              </a:rPr>
              <a:t> </a:t>
            </a:r>
            <a:r>
              <a:rPr sz="1100" b="1" spc="-5" dirty="0">
                <a:latin typeface="Carlito"/>
                <a:cs typeface="Carlito"/>
              </a:rPr>
              <a:t>Administration</a:t>
            </a:r>
            <a:r>
              <a:rPr sz="1100" b="1" spc="-40" dirty="0">
                <a:latin typeface="Carlito"/>
                <a:cs typeface="Carlito"/>
              </a:rPr>
              <a:t> </a:t>
            </a:r>
            <a:r>
              <a:rPr sz="1100" b="1" spc="-5" dirty="0">
                <a:latin typeface="Carlito"/>
                <a:cs typeface="Carlito"/>
              </a:rPr>
              <a:t>Panel,</a:t>
            </a:r>
            <a:r>
              <a:rPr sz="1100" b="1" spc="-45" dirty="0">
                <a:latin typeface="Carlito"/>
                <a:cs typeface="Carlito"/>
              </a:rPr>
              <a:t> </a:t>
            </a:r>
            <a:r>
              <a:rPr sz="1100" spc="-5" dirty="0">
                <a:latin typeface="Carlito"/>
                <a:cs typeface="Carlito"/>
              </a:rPr>
              <a:t>either</a:t>
            </a:r>
            <a:r>
              <a:rPr sz="1100" spc="-35" dirty="0">
                <a:latin typeface="Carlito"/>
                <a:cs typeface="Carlito"/>
              </a:rPr>
              <a:t> </a:t>
            </a:r>
            <a:r>
              <a:rPr sz="1100" spc="-5" dirty="0">
                <a:latin typeface="Carlito"/>
                <a:cs typeface="Carlito"/>
              </a:rPr>
              <a:t>by</a:t>
            </a:r>
            <a:r>
              <a:rPr sz="1100" spc="-45" dirty="0">
                <a:latin typeface="Carlito"/>
                <a:cs typeface="Carlito"/>
              </a:rPr>
              <a:t> </a:t>
            </a:r>
            <a:r>
              <a:rPr sz="1100" spc="-5" dirty="0">
                <a:latin typeface="Carlito"/>
                <a:cs typeface="Carlito"/>
              </a:rPr>
              <a:t>the</a:t>
            </a:r>
            <a:r>
              <a:rPr sz="1100" spc="-45" dirty="0">
                <a:latin typeface="Carlito"/>
                <a:cs typeface="Carlito"/>
              </a:rPr>
              <a:t> </a:t>
            </a:r>
            <a:r>
              <a:rPr sz="1100" b="1" spc="-5" dirty="0">
                <a:latin typeface="Carlito"/>
                <a:cs typeface="Carlito"/>
              </a:rPr>
              <a:t>Client  Admin </a:t>
            </a:r>
            <a:r>
              <a:rPr sz="1100" spc="-5" dirty="0">
                <a:latin typeface="Carlito"/>
                <a:cs typeface="Carlito"/>
              </a:rPr>
              <a:t>or the </a:t>
            </a:r>
            <a:r>
              <a:rPr sz="1100" b="1" spc="-5" dirty="0">
                <a:latin typeface="Carlito"/>
                <a:cs typeface="Carlito"/>
              </a:rPr>
              <a:t>Project</a:t>
            </a:r>
            <a:r>
              <a:rPr sz="1100" b="1" spc="-10" dirty="0">
                <a:latin typeface="Carlito"/>
                <a:cs typeface="Carlito"/>
              </a:rPr>
              <a:t> </a:t>
            </a:r>
            <a:r>
              <a:rPr sz="1100" b="1" spc="-5" dirty="0">
                <a:latin typeface="Carlito"/>
                <a:cs typeface="Carlito"/>
              </a:rPr>
              <a:t>Manager.</a:t>
            </a:r>
            <a:endParaRPr sz="1100">
              <a:latin typeface="Carlito"/>
              <a:cs typeface="Carlito"/>
            </a:endParaRPr>
          </a:p>
        </p:txBody>
      </p:sp>
      <p:grpSp>
        <p:nvGrpSpPr>
          <p:cNvPr id="14" name="object 14"/>
          <p:cNvGrpSpPr/>
          <p:nvPr/>
        </p:nvGrpSpPr>
        <p:grpSpPr>
          <a:xfrm>
            <a:off x="666113" y="8958135"/>
            <a:ext cx="863600" cy="863600"/>
            <a:chOff x="666113" y="8958135"/>
            <a:chExt cx="863600" cy="863600"/>
          </a:xfrm>
        </p:grpSpPr>
        <p:sp>
          <p:nvSpPr>
            <p:cNvPr id="15" name="object 15"/>
            <p:cNvSpPr/>
            <p:nvPr/>
          </p:nvSpPr>
          <p:spPr>
            <a:xfrm>
              <a:off x="666113" y="8958135"/>
              <a:ext cx="863600" cy="863600"/>
            </a:xfrm>
            <a:custGeom>
              <a:avLst/>
              <a:gdLst/>
              <a:ahLst/>
              <a:cxnLst/>
              <a:rect l="l" t="t" r="r" b="b"/>
              <a:pathLst>
                <a:path w="863600" h="863600">
                  <a:moveTo>
                    <a:pt x="431800" y="0"/>
                  </a:moveTo>
                  <a:lnTo>
                    <a:pt x="384750" y="2533"/>
                  </a:lnTo>
                  <a:lnTo>
                    <a:pt x="339168" y="9959"/>
                  </a:lnTo>
                  <a:lnTo>
                    <a:pt x="295317" y="22013"/>
                  </a:lnTo>
                  <a:lnTo>
                    <a:pt x="253461" y="38431"/>
                  </a:lnTo>
                  <a:lnTo>
                    <a:pt x="213862" y="58952"/>
                  </a:lnTo>
                  <a:lnTo>
                    <a:pt x="176784" y="83311"/>
                  </a:lnTo>
                  <a:lnTo>
                    <a:pt x="142491" y="111244"/>
                  </a:lnTo>
                  <a:lnTo>
                    <a:pt x="111246" y="142489"/>
                  </a:lnTo>
                  <a:lnTo>
                    <a:pt x="83312" y="176782"/>
                  </a:lnTo>
                  <a:lnTo>
                    <a:pt x="58953" y="213860"/>
                  </a:lnTo>
                  <a:lnTo>
                    <a:pt x="38432" y="253459"/>
                  </a:lnTo>
                  <a:lnTo>
                    <a:pt x="22013" y="295316"/>
                  </a:lnTo>
                  <a:lnTo>
                    <a:pt x="9959" y="339167"/>
                  </a:lnTo>
                  <a:lnTo>
                    <a:pt x="2533" y="384749"/>
                  </a:lnTo>
                  <a:lnTo>
                    <a:pt x="0" y="431799"/>
                  </a:lnTo>
                  <a:lnTo>
                    <a:pt x="2533" y="478848"/>
                  </a:lnTo>
                  <a:lnTo>
                    <a:pt x="9959" y="524429"/>
                  </a:lnTo>
                  <a:lnTo>
                    <a:pt x="22013" y="568280"/>
                  </a:lnTo>
                  <a:lnTo>
                    <a:pt x="38432" y="610136"/>
                  </a:lnTo>
                  <a:lnTo>
                    <a:pt x="58953" y="649735"/>
                  </a:lnTo>
                  <a:lnTo>
                    <a:pt x="83312" y="686812"/>
                  </a:lnTo>
                  <a:lnTo>
                    <a:pt x="111246" y="721105"/>
                  </a:lnTo>
                  <a:lnTo>
                    <a:pt x="142491" y="752350"/>
                  </a:lnTo>
                  <a:lnTo>
                    <a:pt x="176784" y="780284"/>
                  </a:lnTo>
                  <a:lnTo>
                    <a:pt x="213862" y="804643"/>
                  </a:lnTo>
                  <a:lnTo>
                    <a:pt x="253461" y="825163"/>
                  </a:lnTo>
                  <a:lnTo>
                    <a:pt x="295317" y="841582"/>
                  </a:lnTo>
                  <a:lnTo>
                    <a:pt x="339168" y="853636"/>
                  </a:lnTo>
                  <a:lnTo>
                    <a:pt x="384750" y="861062"/>
                  </a:lnTo>
                  <a:lnTo>
                    <a:pt x="431800" y="863596"/>
                  </a:lnTo>
                  <a:lnTo>
                    <a:pt x="478850" y="861062"/>
                  </a:lnTo>
                  <a:lnTo>
                    <a:pt x="524432" y="853636"/>
                  </a:lnTo>
                  <a:lnTo>
                    <a:pt x="568284" y="841582"/>
                  </a:lnTo>
                  <a:lnTo>
                    <a:pt x="610141" y="825163"/>
                  </a:lnTo>
                  <a:lnTo>
                    <a:pt x="649740" y="804643"/>
                  </a:lnTo>
                  <a:lnTo>
                    <a:pt x="686818" y="780284"/>
                  </a:lnTo>
                  <a:lnTo>
                    <a:pt x="721111" y="752350"/>
                  </a:lnTo>
                  <a:lnTo>
                    <a:pt x="752356" y="721105"/>
                  </a:lnTo>
                  <a:lnTo>
                    <a:pt x="780290" y="686812"/>
                  </a:lnTo>
                  <a:lnTo>
                    <a:pt x="804648" y="649735"/>
                  </a:lnTo>
                  <a:lnTo>
                    <a:pt x="825169" y="610136"/>
                  </a:lnTo>
                  <a:lnTo>
                    <a:pt x="841588" y="568280"/>
                  </a:lnTo>
                  <a:lnTo>
                    <a:pt x="853642" y="524429"/>
                  </a:lnTo>
                  <a:lnTo>
                    <a:pt x="861067" y="478848"/>
                  </a:lnTo>
                  <a:lnTo>
                    <a:pt x="863601" y="431799"/>
                  </a:lnTo>
                  <a:lnTo>
                    <a:pt x="861067" y="384749"/>
                  </a:lnTo>
                  <a:lnTo>
                    <a:pt x="853642" y="339167"/>
                  </a:lnTo>
                  <a:lnTo>
                    <a:pt x="841588" y="295316"/>
                  </a:lnTo>
                  <a:lnTo>
                    <a:pt x="825169" y="253459"/>
                  </a:lnTo>
                  <a:lnTo>
                    <a:pt x="804648" y="213860"/>
                  </a:lnTo>
                  <a:lnTo>
                    <a:pt x="780290" y="176782"/>
                  </a:lnTo>
                  <a:lnTo>
                    <a:pt x="752356" y="142489"/>
                  </a:lnTo>
                  <a:lnTo>
                    <a:pt x="721111" y="111244"/>
                  </a:lnTo>
                  <a:lnTo>
                    <a:pt x="686818" y="83311"/>
                  </a:lnTo>
                  <a:lnTo>
                    <a:pt x="649740" y="58952"/>
                  </a:lnTo>
                  <a:lnTo>
                    <a:pt x="610141" y="38431"/>
                  </a:lnTo>
                  <a:lnTo>
                    <a:pt x="568284" y="22013"/>
                  </a:lnTo>
                  <a:lnTo>
                    <a:pt x="524432" y="9959"/>
                  </a:lnTo>
                  <a:lnTo>
                    <a:pt x="478850" y="2533"/>
                  </a:lnTo>
                  <a:lnTo>
                    <a:pt x="431800" y="0"/>
                  </a:lnTo>
                  <a:close/>
                </a:path>
              </a:pathLst>
            </a:custGeom>
            <a:solidFill>
              <a:srgbClr val="C80F2E"/>
            </a:solidFill>
          </p:spPr>
          <p:txBody>
            <a:bodyPr wrap="square" lIns="0" tIns="0" rIns="0" bIns="0" rtlCol="0"/>
            <a:lstStyle/>
            <a:p>
              <a:endParaRPr/>
            </a:p>
          </p:txBody>
        </p:sp>
        <p:sp>
          <p:nvSpPr>
            <p:cNvPr id="16" name="object 16"/>
            <p:cNvSpPr/>
            <p:nvPr/>
          </p:nvSpPr>
          <p:spPr>
            <a:xfrm>
              <a:off x="804672" y="9073895"/>
              <a:ext cx="719328" cy="646176"/>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833170" y="9102356"/>
              <a:ext cx="529590" cy="466090"/>
            </a:xfrm>
            <a:custGeom>
              <a:avLst/>
              <a:gdLst/>
              <a:ahLst/>
              <a:cxnLst/>
              <a:rect l="l" t="t" r="r" b="b"/>
              <a:pathLst>
                <a:path w="529590" h="466090">
                  <a:moveTo>
                    <a:pt x="529564" y="441604"/>
                  </a:moveTo>
                  <a:lnTo>
                    <a:pt x="524332" y="426300"/>
                  </a:lnTo>
                  <a:lnTo>
                    <a:pt x="287540" y="16256"/>
                  </a:lnTo>
                  <a:lnTo>
                    <a:pt x="276910" y="4064"/>
                  </a:lnTo>
                  <a:lnTo>
                    <a:pt x="264782" y="0"/>
                  </a:lnTo>
                  <a:lnTo>
                    <a:pt x="252653" y="4064"/>
                  </a:lnTo>
                  <a:lnTo>
                    <a:pt x="242023" y="16256"/>
                  </a:lnTo>
                  <a:lnTo>
                    <a:pt x="5232" y="426300"/>
                  </a:lnTo>
                  <a:lnTo>
                    <a:pt x="0" y="441604"/>
                  </a:lnTo>
                  <a:lnTo>
                    <a:pt x="2540" y="454152"/>
                  </a:lnTo>
                  <a:lnTo>
                    <a:pt x="12128" y="462622"/>
                  </a:lnTo>
                  <a:lnTo>
                    <a:pt x="27990" y="465734"/>
                  </a:lnTo>
                  <a:lnTo>
                    <a:pt x="501573" y="465734"/>
                  </a:lnTo>
                  <a:lnTo>
                    <a:pt x="517436" y="462622"/>
                  </a:lnTo>
                  <a:lnTo>
                    <a:pt x="527011" y="454152"/>
                  </a:lnTo>
                  <a:lnTo>
                    <a:pt x="529564" y="441604"/>
                  </a:lnTo>
                  <a:close/>
                </a:path>
              </a:pathLst>
            </a:custGeom>
            <a:solidFill>
              <a:srgbClr val="F8AD35"/>
            </a:solidFill>
          </p:spPr>
          <p:txBody>
            <a:bodyPr wrap="square" lIns="0" tIns="0" rIns="0" bIns="0" rtlCol="0"/>
            <a:lstStyle/>
            <a:p>
              <a:endParaRPr/>
            </a:p>
          </p:txBody>
        </p:sp>
        <p:sp>
          <p:nvSpPr>
            <p:cNvPr id="18" name="object 18"/>
            <p:cNvSpPr/>
            <p:nvPr/>
          </p:nvSpPr>
          <p:spPr>
            <a:xfrm>
              <a:off x="1072694" y="9257017"/>
              <a:ext cx="50800" cy="233045"/>
            </a:xfrm>
            <a:custGeom>
              <a:avLst/>
              <a:gdLst/>
              <a:ahLst/>
              <a:cxnLst/>
              <a:rect l="l" t="t" r="r" b="b"/>
              <a:pathLst>
                <a:path w="50800" h="233045">
                  <a:moveTo>
                    <a:pt x="32849" y="0"/>
                  </a:moveTo>
                  <a:lnTo>
                    <a:pt x="17508" y="0"/>
                  </a:lnTo>
                  <a:lnTo>
                    <a:pt x="11422" y="2412"/>
                  </a:lnTo>
                  <a:lnTo>
                    <a:pt x="6836" y="7175"/>
                  </a:lnTo>
                  <a:lnTo>
                    <a:pt x="2250" y="12001"/>
                  </a:lnTo>
                  <a:lnTo>
                    <a:pt x="29" y="17678"/>
                  </a:lnTo>
                  <a:lnTo>
                    <a:pt x="0" y="24434"/>
                  </a:lnTo>
                  <a:lnTo>
                    <a:pt x="171" y="30185"/>
                  </a:lnTo>
                  <a:lnTo>
                    <a:pt x="4222" y="68073"/>
                  </a:lnTo>
                  <a:lnTo>
                    <a:pt x="12018" y="125771"/>
                  </a:lnTo>
                  <a:lnTo>
                    <a:pt x="13818" y="139669"/>
                  </a:lnTo>
                  <a:lnTo>
                    <a:pt x="15337" y="152160"/>
                  </a:lnTo>
                  <a:lnTo>
                    <a:pt x="16591" y="163245"/>
                  </a:lnTo>
                  <a:lnTo>
                    <a:pt x="33849" y="163245"/>
                  </a:lnTo>
                  <a:lnTo>
                    <a:pt x="35067" y="152160"/>
                  </a:lnTo>
                  <a:lnTo>
                    <a:pt x="36590" y="139669"/>
                  </a:lnTo>
                  <a:lnTo>
                    <a:pt x="38410" y="125771"/>
                  </a:lnTo>
                  <a:lnTo>
                    <a:pt x="42648" y="95086"/>
                  </a:lnTo>
                  <a:lnTo>
                    <a:pt x="44542" y="80956"/>
                  </a:lnTo>
                  <a:lnTo>
                    <a:pt x="49680" y="37436"/>
                  </a:lnTo>
                  <a:lnTo>
                    <a:pt x="50358" y="24434"/>
                  </a:lnTo>
                  <a:lnTo>
                    <a:pt x="50358" y="17678"/>
                  </a:lnTo>
                  <a:lnTo>
                    <a:pt x="48106" y="11925"/>
                  </a:lnTo>
                  <a:lnTo>
                    <a:pt x="38935" y="2412"/>
                  </a:lnTo>
                  <a:lnTo>
                    <a:pt x="32849" y="0"/>
                  </a:lnTo>
                  <a:close/>
                </a:path>
                <a:path w="50800" h="233045">
                  <a:moveTo>
                    <a:pt x="32015" y="183757"/>
                  </a:moveTo>
                  <a:lnTo>
                    <a:pt x="18425" y="183757"/>
                  </a:lnTo>
                  <a:lnTo>
                    <a:pt x="12589" y="186175"/>
                  </a:lnTo>
                  <a:lnTo>
                    <a:pt x="3084" y="195680"/>
                  </a:lnTo>
                  <a:lnTo>
                    <a:pt x="666" y="201433"/>
                  </a:lnTo>
                  <a:lnTo>
                    <a:pt x="700" y="215106"/>
                  </a:lnTo>
                  <a:lnTo>
                    <a:pt x="3084" y="220859"/>
                  </a:lnTo>
                  <a:lnTo>
                    <a:pt x="12589" y="230364"/>
                  </a:lnTo>
                  <a:lnTo>
                    <a:pt x="18425" y="232782"/>
                  </a:lnTo>
                  <a:lnTo>
                    <a:pt x="31931" y="232782"/>
                  </a:lnTo>
                  <a:lnTo>
                    <a:pt x="37768" y="230364"/>
                  </a:lnTo>
                  <a:lnTo>
                    <a:pt x="47273" y="220859"/>
                  </a:lnTo>
                  <a:lnTo>
                    <a:pt x="49691" y="215106"/>
                  </a:lnTo>
                  <a:lnTo>
                    <a:pt x="49657" y="201433"/>
                  </a:lnTo>
                  <a:lnTo>
                    <a:pt x="47273" y="195680"/>
                  </a:lnTo>
                  <a:lnTo>
                    <a:pt x="37768" y="186175"/>
                  </a:lnTo>
                  <a:lnTo>
                    <a:pt x="32015" y="183757"/>
                  </a:lnTo>
                  <a:close/>
                </a:path>
              </a:pathLst>
            </a:custGeom>
            <a:solidFill>
              <a:srgbClr val="444444"/>
            </a:solidFill>
          </p:spPr>
          <p:txBody>
            <a:bodyPr wrap="square" lIns="0" tIns="0" rIns="0" bIns="0" rtlCol="0"/>
            <a:lstStyle/>
            <a:p>
              <a:endParaRPr/>
            </a:p>
          </p:txBody>
        </p:sp>
      </p:grpSp>
      <p:sp>
        <p:nvSpPr>
          <p:cNvPr id="19" name="object 1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0344" y="3583939"/>
            <a:ext cx="4824730" cy="2052955"/>
          </a:xfrm>
          <a:prstGeom prst="rect">
            <a:avLst/>
          </a:prstGeom>
        </p:spPr>
        <p:txBody>
          <a:bodyPr vert="horz" wrap="square" lIns="0" tIns="12700" rIns="0" bIns="0" rtlCol="0">
            <a:spAutoFit/>
          </a:bodyPr>
          <a:lstStyle/>
          <a:p>
            <a:pPr marL="241300" indent="-228600">
              <a:lnSpc>
                <a:spcPct val="100000"/>
              </a:lnSpc>
              <a:spcBef>
                <a:spcPts val="100"/>
              </a:spcBef>
              <a:buClr>
                <a:srgbClr val="4F81BD"/>
              </a:buClr>
              <a:buFont typeface="Wingdings"/>
              <a:buChar char=""/>
              <a:tabLst>
                <a:tab pos="241300" algn="l"/>
              </a:tabLst>
            </a:pPr>
            <a:r>
              <a:rPr sz="1100" spc="-5" dirty="0">
                <a:solidFill>
                  <a:srgbClr val="0070C0"/>
                </a:solidFill>
                <a:latin typeface="Carlito"/>
                <a:cs typeface="Carlito"/>
              </a:rPr>
              <a:t>Evaluation</a:t>
            </a:r>
            <a:r>
              <a:rPr sz="1100" spc="-10" dirty="0">
                <a:solidFill>
                  <a:srgbClr val="0070C0"/>
                </a:solidFill>
                <a:latin typeface="Carlito"/>
                <a:cs typeface="Carlito"/>
              </a:rPr>
              <a:t> </a:t>
            </a:r>
            <a:r>
              <a:rPr sz="1100" spc="-5" dirty="0">
                <a:solidFill>
                  <a:srgbClr val="0070C0"/>
                </a:solidFill>
                <a:latin typeface="Carlito"/>
                <a:cs typeface="Carlito"/>
              </a:rPr>
              <a:t>Tools</a:t>
            </a:r>
            <a:endParaRPr sz="1100">
              <a:latin typeface="Carlito"/>
              <a:cs typeface="Carlito"/>
            </a:endParaRPr>
          </a:p>
          <a:p>
            <a:pPr marL="241300" marR="5080" algn="just">
              <a:lnSpc>
                <a:spcPct val="110000"/>
              </a:lnSpc>
              <a:spcBef>
                <a:spcPts val="785"/>
              </a:spcBef>
            </a:pPr>
            <a:r>
              <a:rPr sz="1100" spc="-5" dirty="0">
                <a:latin typeface="Carlito"/>
                <a:cs typeface="Carlito"/>
              </a:rPr>
              <a:t>These are all the tools, that belong to the client, AON or third parties, that are  integrated within the platform and that serve to evaluate each of the variables  that we have previously selected for our project. To access and select them, just  click</a:t>
            </a:r>
            <a:r>
              <a:rPr sz="1100" spc="-40" dirty="0">
                <a:latin typeface="Carlito"/>
                <a:cs typeface="Carlito"/>
              </a:rPr>
              <a:t> </a:t>
            </a:r>
            <a:r>
              <a:rPr sz="1100" spc="-5" dirty="0">
                <a:latin typeface="Carlito"/>
                <a:cs typeface="Carlito"/>
              </a:rPr>
              <a:t>on</a:t>
            </a:r>
            <a:r>
              <a:rPr sz="1100" spc="-40"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More</a:t>
            </a:r>
            <a:r>
              <a:rPr sz="1100" spc="-45" dirty="0">
                <a:latin typeface="Carlito"/>
                <a:cs typeface="Carlito"/>
              </a:rPr>
              <a:t> </a:t>
            </a:r>
            <a:r>
              <a:rPr sz="1100" spc="-5" dirty="0">
                <a:latin typeface="Carlito"/>
                <a:cs typeface="Carlito"/>
              </a:rPr>
              <a:t>button</a:t>
            </a:r>
            <a:r>
              <a:rPr sz="1100" spc="-40" dirty="0">
                <a:latin typeface="Carlito"/>
                <a:cs typeface="Carlito"/>
              </a:rPr>
              <a:t> </a:t>
            </a:r>
            <a:r>
              <a:rPr sz="1100" spc="-5" dirty="0">
                <a:latin typeface="Carlito"/>
                <a:cs typeface="Carlito"/>
              </a:rPr>
              <a:t>in</a:t>
            </a:r>
            <a:r>
              <a:rPr sz="1100" spc="-40"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upper</a:t>
            </a:r>
            <a:r>
              <a:rPr sz="1100" spc="-40" dirty="0">
                <a:latin typeface="Carlito"/>
                <a:cs typeface="Carlito"/>
              </a:rPr>
              <a:t> </a:t>
            </a:r>
            <a:r>
              <a:rPr sz="1100" spc="-5" dirty="0">
                <a:latin typeface="Carlito"/>
                <a:cs typeface="Carlito"/>
              </a:rPr>
              <a:t>left</a:t>
            </a:r>
            <a:r>
              <a:rPr sz="1100" spc="-35" dirty="0">
                <a:latin typeface="Carlito"/>
                <a:cs typeface="Carlito"/>
              </a:rPr>
              <a:t> </a:t>
            </a:r>
            <a:r>
              <a:rPr sz="1100" spc="-5" dirty="0">
                <a:latin typeface="Carlito"/>
                <a:cs typeface="Carlito"/>
              </a:rPr>
              <a:t>corner</a:t>
            </a:r>
            <a:r>
              <a:rPr sz="1100" spc="-40" dirty="0">
                <a:latin typeface="Carlito"/>
                <a:cs typeface="Carlito"/>
              </a:rPr>
              <a:t> </a:t>
            </a:r>
            <a:r>
              <a:rPr sz="1100" spc="-5" dirty="0">
                <a:latin typeface="Carlito"/>
                <a:cs typeface="Carlito"/>
              </a:rPr>
              <a:t>of</a:t>
            </a:r>
            <a:r>
              <a:rPr sz="1100" spc="-40"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matrix,</a:t>
            </a:r>
            <a:r>
              <a:rPr sz="1100" spc="-40" dirty="0">
                <a:latin typeface="Carlito"/>
                <a:cs typeface="Carlito"/>
              </a:rPr>
              <a:t> </a:t>
            </a:r>
            <a:r>
              <a:rPr sz="1100" spc="-5" dirty="0">
                <a:latin typeface="Carlito"/>
                <a:cs typeface="Carlito"/>
              </a:rPr>
              <a:t>and</a:t>
            </a:r>
            <a:r>
              <a:rPr sz="1100" spc="-40" dirty="0">
                <a:latin typeface="Carlito"/>
                <a:cs typeface="Carlito"/>
              </a:rPr>
              <a:t> </a:t>
            </a:r>
            <a:r>
              <a:rPr sz="1100" dirty="0">
                <a:latin typeface="Carlito"/>
                <a:cs typeface="Carlito"/>
              </a:rPr>
              <a:t>a</a:t>
            </a:r>
            <a:r>
              <a:rPr sz="1100" spc="-40" dirty="0">
                <a:latin typeface="Carlito"/>
                <a:cs typeface="Carlito"/>
              </a:rPr>
              <a:t> </a:t>
            </a:r>
            <a:r>
              <a:rPr sz="1100" spc="-5" dirty="0">
                <a:latin typeface="Carlito"/>
                <a:cs typeface="Carlito"/>
              </a:rPr>
              <a:t>marketplace  will open where you can select each of the desired tools, as shown</a:t>
            </a:r>
            <a:r>
              <a:rPr sz="1100" spc="30" dirty="0">
                <a:latin typeface="Carlito"/>
                <a:cs typeface="Carlito"/>
              </a:rPr>
              <a:t> </a:t>
            </a:r>
            <a:r>
              <a:rPr sz="1100" spc="-5" dirty="0">
                <a:latin typeface="Carlito"/>
                <a:cs typeface="Carlito"/>
              </a:rPr>
              <a:t>below.</a:t>
            </a:r>
            <a:endParaRPr sz="1100">
              <a:latin typeface="Carlito"/>
              <a:cs typeface="Carlito"/>
            </a:endParaRPr>
          </a:p>
          <a:p>
            <a:pPr marL="241300" marR="5715" algn="just">
              <a:lnSpc>
                <a:spcPct val="110300"/>
              </a:lnSpc>
              <a:spcBef>
                <a:spcPts val="775"/>
              </a:spcBef>
            </a:pPr>
            <a:r>
              <a:rPr sz="1100" dirty="0">
                <a:latin typeface="Carlito"/>
                <a:cs typeface="Carlito"/>
              </a:rPr>
              <a:t>We </a:t>
            </a:r>
            <a:r>
              <a:rPr sz="1100" spc="-5" dirty="0">
                <a:latin typeface="Carlito"/>
                <a:cs typeface="Carlito"/>
              </a:rPr>
              <a:t>have to take into account that for each tool to be well configured it has to be  correctly</a:t>
            </a:r>
            <a:r>
              <a:rPr sz="1100" spc="-40" dirty="0">
                <a:latin typeface="Carlito"/>
                <a:cs typeface="Carlito"/>
              </a:rPr>
              <a:t> </a:t>
            </a:r>
            <a:r>
              <a:rPr sz="1100" spc="-5" dirty="0">
                <a:latin typeface="Carlito"/>
                <a:cs typeface="Carlito"/>
              </a:rPr>
              <a:t>configured</a:t>
            </a:r>
            <a:r>
              <a:rPr sz="1100" spc="-45" dirty="0">
                <a:latin typeface="Carlito"/>
                <a:cs typeface="Carlito"/>
              </a:rPr>
              <a:t> </a:t>
            </a:r>
            <a:r>
              <a:rPr sz="1100" spc="-5" dirty="0">
                <a:latin typeface="Carlito"/>
                <a:cs typeface="Carlito"/>
              </a:rPr>
              <a:t>and</a:t>
            </a:r>
            <a:r>
              <a:rPr sz="1100" spc="-35" dirty="0">
                <a:latin typeface="Carlito"/>
                <a:cs typeface="Carlito"/>
              </a:rPr>
              <a:t> </a:t>
            </a:r>
            <a:r>
              <a:rPr sz="1100" spc="-5" dirty="0">
                <a:latin typeface="Carlito"/>
                <a:cs typeface="Carlito"/>
              </a:rPr>
              <a:t>mapped</a:t>
            </a:r>
            <a:r>
              <a:rPr sz="1100" spc="-45" dirty="0">
                <a:latin typeface="Carlito"/>
                <a:cs typeface="Carlito"/>
              </a:rPr>
              <a:t> </a:t>
            </a:r>
            <a:r>
              <a:rPr sz="1100" spc="-5" dirty="0">
                <a:latin typeface="Carlito"/>
                <a:cs typeface="Carlito"/>
              </a:rPr>
              <a:t>in</a:t>
            </a:r>
            <a:r>
              <a:rPr sz="1100" spc="-40"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Administration</a:t>
            </a:r>
            <a:r>
              <a:rPr sz="1100" spc="-45" dirty="0">
                <a:latin typeface="Carlito"/>
                <a:cs typeface="Carlito"/>
              </a:rPr>
              <a:t> </a:t>
            </a:r>
            <a:r>
              <a:rPr sz="1100" spc="-5" dirty="0">
                <a:latin typeface="Carlito"/>
                <a:cs typeface="Carlito"/>
              </a:rPr>
              <a:t>Panel,</a:t>
            </a:r>
            <a:r>
              <a:rPr sz="1100" spc="-35" dirty="0">
                <a:latin typeface="Carlito"/>
                <a:cs typeface="Carlito"/>
              </a:rPr>
              <a:t> </a:t>
            </a:r>
            <a:r>
              <a:rPr sz="1100" spc="-5" dirty="0">
                <a:latin typeface="Carlito"/>
                <a:cs typeface="Carlito"/>
              </a:rPr>
              <a:t>otherwise</a:t>
            </a:r>
            <a:r>
              <a:rPr sz="1100" spc="-45" dirty="0">
                <a:latin typeface="Carlito"/>
                <a:cs typeface="Carlito"/>
              </a:rPr>
              <a:t> </a:t>
            </a:r>
            <a:r>
              <a:rPr sz="1100" spc="-5" dirty="0">
                <a:latin typeface="Carlito"/>
                <a:cs typeface="Carlito"/>
              </a:rPr>
              <a:t>its</a:t>
            </a:r>
            <a:r>
              <a:rPr sz="1100" spc="-35" dirty="0">
                <a:latin typeface="Carlito"/>
                <a:cs typeface="Carlito"/>
              </a:rPr>
              <a:t> </a:t>
            </a:r>
            <a:r>
              <a:rPr sz="1100" spc="-5" dirty="0">
                <a:latin typeface="Carlito"/>
                <a:cs typeface="Carlito"/>
              </a:rPr>
              <a:t>name  will appear in orange in the matrix and we will have to access to this panel to  configure it for the selected</a:t>
            </a:r>
            <a:r>
              <a:rPr sz="1100" spc="-10" dirty="0">
                <a:latin typeface="Carlito"/>
                <a:cs typeface="Carlito"/>
              </a:rPr>
              <a:t> </a:t>
            </a:r>
            <a:r>
              <a:rPr sz="1100" spc="-5" dirty="0">
                <a:latin typeface="Carlito"/>
                <a:cs typeface="Carlito"/>
              </a:rPr>
              <a:t>variable.</a:t>
            </a:r>
            <a:endParaRPr sz="1100">
              <a:latin typeface="Carlito"/>
              <a:cs typeface="Carlito"/>
            </a:endParaRPr>
          </a:p>
        </p:txBody>
      </p:sp>
      <p:grpSp>
        <p:nvGrpSpPr>
          <p:cNvPr id="3" name="object 3"/>
          <p:cNvGrpSpPr/>
          <p:nvPr/>
        </p:nvGrpSpPr>
        <p:grpSpPr>
          <a:xfrm>
            <a:off x="923925" y="923925"/>
            <a:ext cx="5419090" cy="2555875"/>
            <a:chOff x="923925" y="923925"/>
            <a:chExt cx="5419090" cy="2555875"/>
          </a:xfrm>
        </p:grpSpPr>
        <p:sp>
          <p:nvSpPr>
            <p:cNvPr id="4" name="object 4"/>
            <p:cNvSpPr/>
            <p:nvPr/>
          </p:nvSpPr>
          <p:spPr>
            <a:xfrm>
              <a:off x="933449" y="933450"/>
              <a:ext cx="5400040" cy="25368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sp>
        <p:nvSpPr>
          <p:cNvPr id="6" name="object 6"/>
          <p:cNvSpPr/>
          <p:nvPr/>
        </p:nvSpPr>
        <p:spPr>
          <a:xfrm>
            <a:off x="1612900" y="6108839"/>
            <a:ext cx="4859020" cy="1151890"/>
          </a:xfrm>
          <a:custGeom>
            <a:avLst/>
            <a:gdLst/>
            <a:ahLst/>
            <a:cxnLst/>
            <a:rect l="l" t="t" r="r" b="b"/>
            <a:pathLst>
              <a:path w="4859020" h="1151890">
                <a:moveTo>
                  <a:pt x="0" y="191986"/>
                </a:moveTo>
                <a:lnTo>
                  <a:pt x="5070" y="147965"/>
                </a:lnTo>
                <a:lnTo>
                  <a:pt x="19513" y="107555"/>
                </a:lnTo>
                <a:lnTo>
                  <a:pt x="42177" y="71908"/>
                </a:lnTo>
                <a:lnTo>
                  <a:pt x="71908" y="42177"/>
                </a:lnTo>
                <a:lnTo>
                  <a:pt x="107555" y="19513"/>
                </a:lnTo>
                <a:lnTo>
                  <a:pt x="147965" y="5070"/>
                </a:lnTo>
                <a:lnTo>
                  <a:pt x="191986" y="0"/>
                </a:lnTo>
                <a:lnTo>
                  <a:pt x="4667042" y="0"/>
                </a:lnTo>
                <a:lnTo>
                  <a:pt x="4711059" y="5070"/>
                </a:lnTo>
                <a:lnTo>
                  <a:pt x="4751467" y="19513"/>
                </a:lnTo>
                <a:lnTo>
                  <a:pt x="4787113" y="42177"/>
                </a:lnTo>
                <a:lnTo>
                  <a:pt x="4816844" y="71908"/>
                </a:lnTo>
                <a:lnTo>
                  <a:pt x="4839508" y="107555"/>
                </a:lnTo>
                <a:lnTo>
                  <a:pt x="4853952" y="147965"/>
                </a:lnTo>
                <a:lnTo>
                  <a:pt x="4859022" y="191986"/>
                </a:lnTo>
                <a:lnTo>
                  <a:pt x="4859022" y="959904"/>
                </a:lnTo>
                <a:lnTo>
                  <a:pt x="4853952" y="1003926"/>
                </a:lnTo>
                <a:lnTo>
                  <a:pt x="4839508" y="1044337"/>
                </a:lnTo>
                <a:lnTo>
                  <a:pt x="4816844" y="1079984"/>
                </a:lnTo>
                <a:lnTo>
                  <a:pt x="4787113" y="1109715"/>
                </a:lnTo>
                <a:lnTo>
                  <a:pt x="4751467" y="1132377"/>
                </a:lnTo>
                <a:lnTo>
                  <a:pt x="4711059" y="1146820"/>
                </a:lnTo>
                <a:lnTo>
                  <a:pt x="4667042" y="1151890"/>
                </a:lnTo>
                <a:lnTo>
                  <a:pt x="191986" y="1151890"/>
                </a:lnTo>
                <a:lnTo>
                  <a:pt x="147965" y="1146820"/>
                </a:lnTo>
                <a:lnTo>
                  <a:pt x="107555" y="1132377"/>
                </a:lnTo>
                <a:lnTo>
                  <a:pt x="71908" y="1109715"/>
                </a:lnTo>
                <a:lnTo>
                  <a:pt x="42177" y="1079984"/>
                </a:lnTo>
                <a:lnTo>
                  <a:pt x="19513" y="1044337"/>
                </a:lnTo>
                <a:lnTo>
                  <a:pt x="5070" y="1003926"/>
                </a:lnTo>
                <a:lnTo>
                  <a:pt x="0" y="959904"/>
                </a:lnTo>
                <a:lnTo>
                  <a:pt x="0" y="191986"/>
                </a:lnTo>
                <a:close/>
              </a:path>
            </a:pathLst>
          </a:custGeom>
          <a:ln w="25400">
            <a:solidFill>
              <a:srgbClr val="C00000"/>
            </a:solidFill>
          </a:ln>
        </p:spPr>
        <p:txBody>
          <a:bodyPr wrap="square" lIns="0" tIns="0" rIns="0" bIns="0" rtlCol="0"/>
          <a:lstStyle/>
          <a:p>
            <a:endParaRPr/>
          </a:p>
        </p:txBody>
      </p:sp>
      <p:sp>
        <p:nvSpPr>
          <p:cNvPr id="7" name="object 7"/>
          <p:cNvSpPr txBox="1"/>
          <p:nvPr/>
        </p:nvSpPr>
        <p:spPr>
          <a:xfrm>
            <a:off x="1761235" y="6190589"/>
            <a:ext cx="4563745" cy="942975"/>
          </a:xfrm>
          <a:prstGeom prst="rect">
            <a:avLst/>
          </a:prstGeom>
        </p:spPr>
        <p:txBody>
          <a:bodyPr vert="horz" wrap="square" lIns="0" tIns="11430" rIns="0" bIns="0" rtlCol="0">
            <a:spAutoFit/>
          </a:bodyPr>
          <a:lstStyle/>
          <a:p>
            <a:pPr marL="12700" marR="5080" algn="just">
              <a:lnSpc>
                <a:spcPct val="109500"/>
              </a:lnSpc>
              <a:spcBef>
                <a:spcPts val="90"/>
              </a:spcBef>
            </a:pPr>
            <a:r>
              <a:rPr sz="1100" spc="-5" dirty="0">
                <a:solidFill>
                  <a:srgbClr val="FF0000"/>
                </a:solidFill>
                <a:latin typeface="Carlito"/>
                <a:cs typeface="Carlito"/>
              </a:rPr>
              <a:t>¡IMPORTANT! </a:t>
            </a:r>
            <a:r>
              <a:rPr sz="1100" spc="-5" dirty="0">
                <a:latin typeface="Carlito"/>
                <a:cs typeface="Carlito"/>
              </a:rPr>
              <a:t>You must take into consideration that in order to properly set up  Panorama, the </a:t>
            </a:r>
            <a:r>
              <a:rPr sz="1100" b="1" spc="-5" dirty="0">
                <a:latin typeface="Carlito"/>
                <a:cs typeface="Carlito"/>
              </a:rPr>
              <a:t>Administration Panel </a:t>
            </a:r>
            <a:r>
              <a:rPr sz="1100" spc="-5" dirty="0">
                <a:latin typeface="Carlito"/>
                <a:cs typeface="Carlito"/>
              </a:rPr>
              <a:t>must be previously configured correctly, in  terms of configuration and mapping. If not the consequence of this will be the  name appearing in </a:t>
            </a:r>
            <a:r>
              <a:rPr sz="1100" spc="-5" dirty="0">
                <a:solidFill>
                  <a:srgbClr val="FFC000"/>
                </a:solidFill>
                <a:latin typeface="Carlito"/>
                <a:cs typeface="Carlito"/>
              </a:rPr>
              <a:t>orange writing</a:t>
            </a:r>
            <a:r>
              <a:rPr sz="1100" spc="-5" dirty="0">
                <a:latin typeface="Carlito"/>
                <a:cs typeface="Carlito"/>
              </a:rPr>
              <a:t>, this will mean the Client Admin or Project  Manager will have to go back and reconfigure.</a:t>
            </a:r>
            <a:endParaRPr sz="1100">
              <a:latin typeface="Carlito"/>
              <a:cs typeface="Carlito"/>
            </a:endParaRPr>
          </a:p>
        </p:txBody>
      </p:sp>
      <p:grpSp>
        <p:nvGrpSpPr>
          <p:cNvPr id="8" name="object 8"/>
          <p:cNvGrpSpPr/>
          <p:nvPr/>
        </p:nvGrpSpPr>
        <p:grpSpPr>
          <a:xfrm>
            <a:off x="861696" y="5889244"/>
            <a:ext cx="863600" cy="863600"/>
            <a:chOff x="861696" y="5889244"/>
            <a:chExt cx="863600" cy="863600"/>
          </a:xfrm>
        </p:grpSpPr>
        <p:sp>
          <p:nvSpPr>
            <p:cNvPr id="9" name="object 9"/>
            <p:cNvSpPr/>
            <p:nvPr/>
          </p:nvSpPr>
          <p:spPr>
            <a:xfrm>
              <a:off x="861696" y="5889244"/>
              <a:ext cx="863600" cy="863600"/>
            </a:xfrm>
            <a:custGeom>
              <a:avLst/>
              <a:gdLst/>
              <a:ahLst/>
              <a:cxnLst/>
              <a:rect l="l" t="t" r="r" b="b"/>
              <a:pathLst>
                <a:path w="863600" h="863600">
                  <a:moveTo>
                    <a:pt x="431798" y="0"/>
                  </a:moveTo>
                  <a:lnTo>
                    <a:pt x="384749" y="2533"/>
                  </a:lnTo>
                  <a:lnTo>
                    <a:pt x="339167" y="9959"/>
                  </a:lnTo>
                  <a:lnTo>
                    <a:pt x="295317" y="22014"/>
                  </a:lnTo>
                  <a:lnTo>
                    <a:pt x="253460" y="38433"/>
                  </a:lnTo>
                  <a:lnTo>
                    <a:pt x="213861" y="58955"/>
                  </a:lnTo>
                  <a:lnTo>
                    <a:pt x="176784" y="83314"/>
                  </a:lnTo>
                  <a:lnTo>
                    <a:pt x="142491" y="111249"/>
                  </a:lnTo>
                  <a:lnTo>
                    <a:pt x="111245" y="142494"/>
                  </a:lnTo>
                  <a:lnTo>
                    <a:pt x="83312" y="176788"/>
                  </a:lnTo>
                  <a:lnTo>
                    <a:pt x="58953" y="213866"/>
                  </a:lnTo>
                  <a:lnTo>
                    <a:pt x="38432" y="253464"/>
                  </a:lnTo>
                  <a:lnTo>
                    <a:pt x="22013" y="295321"/>
                  </a:lnTo>
                  <a:lnTo>
                    <a:pt x="9959" y="339171"/>
                  </a:lnTo>
                  <a:lnTo>
                    <a:pt x="2533" y="384752"/>
                  </a:lnTo>
                  <a:lnTo>
                    <a:pt x="0" y="431800"/>
                  </a:lnTo>
                  <a:lnTo>
                    <a:pt x="2533" y="478850"/>
                  </a:lnTo>
                  <a:lnTo>
                    <a:pt x="9959" y="524432"/>
                  </a:lnTo>
                  <a:lnTo>
                    <a:pt x="22013" y="568283"/>
                  </a:lnTo>
                  <a:lnTo>
                    <a:pt x="38432" y="610140"/>
                  </a:lnTo>
                  <a:lnTo>
                    <a:pt x="58953" y="649739"/>
                  </a:lnTo>
                  <a:lnTo>
                    <a:pt x="83312" y="686817"/>
                  </a:lnTo>
                  <a:lnTo>
                    <a:pt x="111245" y="721110"/>
                  </a:lnTo>
                  <a:lnTo>
                    <a:pt x="142491" y="752355"/>
                  </a:lnTo>
                  <a:lnTo>
                    <a:pt x="176784" y="780288"/>
                  </a:lnTo>
                  <a:lnTo>
                    <a:pt x="213861" y="804647"/>
                  </a:lnTo>
                  <a:lnTo>
                    <a:pt x="253460" y="825168"/>
                  </a:lnTo>
                  <a:lnTo>
                    <a:pt x="295317" y="841586"/>
                  </a:lnTo>
                  <a:lnTo>
                    <a:pt x="339167" y="853640"/>
                  </a:lnTo>
                  <a:lnTo>
                    <a:pt x="384749" y="861066"/>
                  </a:lnTo>
                  <a:lnTo>
                    <a:pt x="431798" y="863600"/>
                  </a:lnTo>
                  <a:lnTo>
                    <a:pt x="478848" y="861066"/>
                  </a:lnTo>
                  <a:lnTo>
                    <a:pt x="524431" y="853640"/>
                  </a:lnTo>
                  <a:lnTo>
                    <a:pt x="568282" y="841586"/>
                  </a:lnTo>
                  <a:lnTo>
                    <a:pt x="610139" y="825168"/>
                  </a:lnTo>
                  <a:lnTo>
                    <a:pt x="649738" y="804647"/>
                  </a:lnTo>
                  <a:lnTo>
                    <a:pt x="686815" y="780288"/>
                  </a:lnTo>
                  <a:lnTo>
                    <a:pt x="721108" y="752355"/>
                  </a:lnTo>
                  <a:lnTo>
                    <a:pt x="752353" y="721110"/>
                  </a:lnTo>
                  <a:lnTo>
                    <a:pt x="780287" y="686817"/>
                  </a:lnTo>
                  <a:lnTo>
                    <a:pt x="804646" y="649739"/>
                  </a:lnTo>
                  <a:lnTo>
                    <a:pt x="825166" y="610140"/>
                  </a:lnTo>
                  <a:lnTo>
                    <a:pt x="841585" y="568283"/>
                  </a:lnTo>
                  <a:lnTo>
                    <a:pt x="853639" y="524432"/>
                  </a:lnTo>
                  <a:lnTo>
                    <a:pt x="861065" y="478850"/>
                  </a:lnTo>
                  <a:lnTo>
                    <a:pt x="863598" y="431800"/>
                  </a:lnTo>
                  <a:lnTo>
                    <a:pt x="861065" y="384752"/>
                  </a:lnTo>
                  <a:lnTo>
                    <a:pt x="853639" y="339171"/>
                  </a:lnTo>
                  <a:lnTo>
                    <a:pt x="841585" y="295321"/>
                  </a:lnTo>
                  <a:lnTo>
                    <a:pt x="825166" y="253464"/>
                  </a:lnTo>
                  <a:lnTo>
                    <a:pt x="804646" y="213866"/>
                  </a:lnTo>
                  <a:lnTo>
                    <a:pt x="780287" y="176788"/>
                  </a:lnTo>
                  <a:lnTo>
                    <a:pt x="752353" y="142494"/>
                  </a:lnTo>
                  <a:lnTo>
                    <a:pt x="721108" y="111249"/>
                  </a:lnTo>
                  <a:lnTo>
                    <a:pt x="686815" y="83314"/>
                  </a:lnTo>
                  <a:lnTo>
                    <a:pt x="649738" y="58955"/>
                  </a:lnTo>
                  <a:lnTo>
                    <a:pt x="610139" y="38433"/>
                  </a:lnTo>
                  <a:lnTo>
                    <a:pt x="568282" y="22014"/>
                  </a:lnTo>
                  <a:lnTo>
                    <a:pt x="524431" y="9959"/>
                  </a:lnTo>
                  <a:lnTo>
                    <a:pt x="478848" y="2533"/>
                  </a:lnTo>
                  <a:lnTo>
                    <a:pt x="431798" y="0"/>
                  </a:lnTo>
                  <a:close/>
                </a:path>
              </a:pathLst>
            </a:custGeom>
            <a:solidFill>
              <a:srgbClr val="C80F2E"/>
            </a:solidFill>
          </p:spPr>
          <p:txBody>
            <a:bodyPr wrap="square" lIns="0" tIns="0" rIns="0" bIns="0" rtlCol="0"/>
            <a:lstStyle/>
            <a:p>
              <a:endParaRPr/>
            </a:p>
          </p:txBody>
        </p:sp>
        <p:sp>
          <p:nvSpPr>
            <p:cNvPr id="10" name="object 10"/>
            <p:cNvSpPr/>
            <p:nvPr/>
          </p:nvSpPr>
          <p:spPr>
            <a:xfrm>
              <a:off x="999743" y="6004560"/>
              <a:ext cx="719328" cy="64617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028750" y="6033477"/>
              <a:ext cx="529590" cy="466090"/>
            </a:xfrm>
            <a:custGeom>
              <a:avLst/>
              <a:gdLst/>
              <a:ahLst/>
              <a:cxnLst/>
              <a:rect l="l" t="t" r="r" b="b"/>
              <a:pathLst>
                <a:path w="529590" h="466089">
                  <a:moveTo>
                    <a:pt x="529564" y="441604"/>
                  </a:moveTo>
                  <a:lnTo>
                    <a:pt x="524332" y="426288"/>
                  </a:lnTo>
                  <a:lnTo>
                    <a:pt x="287553" y="16256"/>
                  </a:lnTo>
                  <a:lnTo>
                    <a:pt x="276910" y="4064"/>
                  </a:lnTo>
                  <a:lnTo>
                    <a:pt x="264782" y="0"/>
                  </a:lnTo>
                  <a:lnTo>
                    <a:pt x="252653" y="4064"/>
                  </a:lnTo>
                  <a:lnTo>
                    <a:pt x="242023" y="16256"/>
                  </a:lnTo>
                  <a:lnTo>
                    <a:pt x="5232" y="426288"/>
                  </a:lnTo>
                  <a:lnTo>
                    <a:pt x="0" y="441604"/>
                  </a:lnTo>
                  <a:lnTo>
                    <a:pt x="2552" y="454139"/>
                  </a:lnTo>
                  <a:lnTo>
                    <a:pt x="12128" y="462610"/>
                  </a:lnTo>
                  <a:lnTo>
                    <a:pt x="28003" y="465721"/>
                  </a:lnTo>
                  <a:lnTo>
                    <a:pt x="501573" y="465721"/>
                  </a:lnTo>
                  <a:lnTo>
                    <a:pt x="517436" y="462610"/>
                  </a:lnTo>
                  <a:lnTo>
                    <a:pt x="527011" y="454139"/>
                  </a:lnTo>
                  <a:lnTo>
                    <a:pt x="529564" y="441604"/>
                  </a:lnTo>
                  <a:close/>
                </a:path>
              </a:pathLst>
            </a:custGeom>
            <a:solidFill>
              <a:srgbClr val="F8AD35"/>
            </a:solidFill>
          </p:spPr>
          <p:txBody>
            <a:bodyPr wrap="square" lIns="0" tIns="0" rIns="0" bIns="0" rtlCol="0"/>
            <a:lstStyle/>
            <a:p>
              <a:endParaRPr/>
            </a:p>
          </p:txBody>
        </p:sp>
        <p:sp>
          <p:nvSpPr>
            <p:cNvPr id="12" name="object 12"/>
            <p:cNvSpPr/>
            <p:nvPr/>
          </p:nvSpPr>
          <p:spPr>
            <a:xfrm>
              <a:off x="1268275" y="6188138"/>
              <a:ext cx="50800" cy="233045"/>
            </a:xfrm>
            <a:custGeom>
              <a:avLst/>
              <a:gdLst/>
              <a:ahLst/>
              <a:cxnLst/>
              <a:rect l="l" t="t" r="r" b="b"/>
              <a:pathLst>
                <a:path w="50800" h="233045">
                  <a:moveTo>
                    <a:pt x="32852" y="0"/>
                  </a:moveTo>
                  <a:lnTo>
                    <a:pt x="17510" y="0"/>
                  </a:lnTo>
                  <a:lnTo>
                    <a:pt x="11427" y="2412"/>
                  </a:lnTo>
                  <a:lnTo>
                    <a:pt x="6842" y="7162"/>
                  </a:lnTo>
                  <a:lnTo>
                    <a:pt x="2258" y="12001"/>
                  </a:lnTo>
                  <a:lnTo>
                    <a:pt x="34" y="17665"/>
                  </a:lnTo>
                  <a:lnTo>
                    <a:pt x="0" y="24422"/>
                  </a:lnTo>
                  <a:lnTo>
                    <a:pt x="171" y="30174"/>
                  </a:lnTo>
                  <a:lnTo>
                    <a:pt x="4222" y="68066"/>
                  </a:lnTo>
                  <a:lnTo>
                    <a:pt x="12017" y="125771"/>
                  </a:lnTo>
                  <a:lnTo>
                    <a:pt x="13818" y="139669"/>
                  </a:lnTo>
                  <a:lnTo>
                    <a:pt x="15338" y="152160"/>
                  </a:lnTo>
                  <a:lnTo>
                    <a:pt x="16596" y="163245"/>
                  </a:lnTo>
                  <a:lnTo>
                    <a:pt x="33855" y="163245"/>
                  </a:lnTo>
                  <a:lnTo>
                    <a:pt x="35068" y="152160"/>
                  </a:lnTo>
                  <a:lnTo>
                    <a:pt x="36589" y="139669"/>
                  </a:lnTo>
                  <a:lnTo>
                    <a:pt x="38409" y="125771"/>
                  </a:lnTo>
                  <a:lnTo>
                    <a:pt x="42649" y="95079"/>
                  </a:lnTo>
                  <a:lnTo>
                    <a:pt x="44542" y="80946"/>
                  </a:lnTo>
                  <a:lnTo>
                    <a:pt x="49676" y="37430"/>
                  </a:lnTo>
                  <a:lnTo>
                    <a:pt x="50352" y="24422"/>
                  </a:lnTo>
                  <a:lnTo>
                    <a:pt x="50352" y="17665"/>
                  </a:lnTo>
                  <a:lnTo>
                    <a:pt x="48105" y="11912"/>
                  </a:lnTo>
                  <a:lnTo>
                    <a:pt x="38935" y="2412"/>
                  </a:lnTo>
                  <a:lnTo>
                    <a:pt x="32852" y="0"/>
                  </a:lnTo>
                  <a:close/>
                </a:path>
                <a:path w="50800" h="233045">
                  <a:moveTo>
                    <a:pt x="32014" y="183756"/>
                  </a:moveTo>
                  <a:lnTo>
                    <a:pt x="18425" y="183756"/>
                  </a:lnTo>
                  <a:lnTo>
                    <a:pt x="12583" y="186169"/>
                  </a:lnTo>
                  <a:lnTo>
                    <a:pt x="3083" y="195668"/>
                  </a:lnTo>
                  <a:lnTo>
                    <a:pt x="668" y="201422"/>
                  </a:lnTo>
                  <a:lnTo>
                    <a:pt x="699" y="215099"/>
                  </a:lnTo>
                  <a:lnTo>
                    <a:pt x="3083" y="220852"/>
                  </a:lnTo>
                  <a:lnTo>
                    <a:pt x="12583" y="230352"/>
                  </a:lnTo>
                  <a:lnTo>
                    <a:pt x="18425" y="232778"/>
                  </a:lnTo>
                  <a:lnTo>
                    <a:pt x="31937" y="232778"/>
                  </a:lnTo>
                  <a:lnTo>
                    <a:pt x="37767" y="230352"/>
                  </a:lnTo>
                  <a:lnTo>
                    <a:pt x="47279" y="220852"/>
                  </a:lnTo>
                  <a:lnTo>
                    <a:pt x="49692" y="215099"/>
                  </a:lnTo>
                  <a:lnTo>
                    <a:pt x="49655" y="201422"/>
                  </a:lnTo>
                  <a:lnTo>
                    <a:pt x="47279" y="195668"/>
                  </a:lnTo>
                  <a:lnTo>
                    <a:pt x="37767" y="186169"/>
                  </a:lnTo>
                  <a:lnTo>
                    <a:pt x="32014" y="183756"/>
                  </a:lnTo>
                  <a:close/>
                </a:path>
              </a:pathLst>
            </a:custGeom>
            <a:solidFill>
              <a:srgbClr val="444444"/>
            </a:solidFill>
          </p:spPr>
          <p:txBody>
            <a:bodyPr wrap="square" lIns="0" tIns="0" rIns="0" bIns="0" rtlCol="0"/>
            <a:lstStyle/>
            <a:p>
              <a:endParaRPr/>
            </a:p>
          </p:txBody>
        </p:sp>
      </p:grpSp>
      <p:sp>
        <p:nvSpPr>
          <p:cNvPr id="13" name="object 1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0344" y="5449315"/>
            <a:ext cx="4824095" cy="1031875"/>
          </a:xfrm>
          <a:prstGeom prst="rect">
            <a:avLst/>
          </a:prstGeom>
        </p:spPr>
        <p:txBody>
          <a:bodyPr vert="horz" wrap="square" lIns="0" tIns="13335" rIns="0" bIns="0" rtlCol="0">
            <a:spAutoFit/>
          </a:bodyPr>
          <a:lstStyle/>
          <a:p>
            <a:pPr marL="241300" indent="-228600">
              <a:lnSpc>
                <a:spcPct val="100000"/>
              </a:lnSpc>
              <a:spcBef>
                <a:spcPts val="105"/>
              </a:spcBef>
              <a:buClr>
                <a:srgbClr val="4F81BD"/>
              </a:buClr>
              <a:buFont typeface="Wingdings"/>
              <a:buChar char=""/>
              <a:tabLst>
                <a:tab pos="241300" algn="l"/>
              </a:tabLst>
            </a:pPr>
            <a:r>
              <a:rPr sz="1100" spc="-5" dirty="0">
                <a:solidFill>
                  <a:srgbClr val="0070C0"/>
                </a:solidFill>
                <a:latin typeface="Carlito"/>
                <a:cs typeface="Carlito"/>
              </a:rPr>
              <a:t>Free</a:t>
            </a:r>
            <a:r>
              <a:rPr sz="1100" spc="-10" dirty="0">
                <a:solidFill>
                  <a:srgbClr val="0070C0"/>
                </a:solidFill>
                <a:latin typeface="Carlito"/>
                <a:cs typeface="Carlito"/>
              </a:rPr>
              <a:t> </a:t>
            </a:r>
            <a:r>
              <a:rPr sz="1100" spc="-5" dirty="0">
                <a:solidFill>
                  <a:srgbClr val="0070C0"/>
                </a:solidFill>
                <a:latin typeface="Carlito"/>
                <a:cs typeface="Carlito"/>
              </a:rPr>
              <a:t>Forms</a:t>
            </a:r>
            <a:endParaRPr sz="1100">
              <a:latin typeface="Carlito"/>
              <a:cs typeface="Carlito"/>
            </a:endParaRPr>
          </a:p>
          <a:p>
            <a:pPr marL="241300" marR="5080" algn="just">
              <a:lnSpc>
                <a:spcPct val="109700"/>
              </a:lnSpc>
              <a:spcBef>
                <a:spcPts val="805"/>
              </a:spcBef>
            </a:pPr>
            <a:r>
              <a:rPr sz="1100" spc="-5" dirty="0">
                <a:latin typeface="Carlito"/>
                <a:cs typeface="Carlito"/>
              </a:rPr>
              <a:t>It is </a:t>
            </a:r>
            <a:r>
              <a:rPr sz="1100" dirty="0">
                <a:latin typeface="Carlito"/>
                <a:cs typeface="Carlito"/>
              </a:rPr>
              <a:t>a </a:t>
            </a:r>
            <a:r>
              <a:rPr sz="1100" spc="-5" dirty="0">
                <a:latin typeface="Carlito"/>
                <a:cs typeface="Carlito"/>
              </a:rPr>
              <a:t>tool that collects qualitative data from the participants, with this tool we  can</a:t>
            </a:r>
            <a:r>
              <a:rPr sz="1100" spc="-45" dirty="0">
                <a:latin typeface="Carlito"/>
                <a:cs typeface="Carlito"/>
              </a:rPr>
              <a:t> </a:t>
            </a:r>
            <a:r>
              <a:rPr sz="1100" spc="-5" dirty="0">
                <a:latin typeface="Carlito"/>
                <a:cs typeface="Carlito"/>
              </a:rPr>
              <a:t>ask</a:t>
            </a:r>
            <a:r>
              <a:rPr sz="1100" spc="-45" dirty="0">
                <a:latin typeface="Carlito"/>
                <a:cs typeface="Carlito"/>
              </a:rPr>
              <a:t> </a:t>
            </a:r>
            <a:r>
              <a:rPr sz="1100" spc="-5" dirty="0">
                <a:latin typeface="Carlito"/>
                <a:cs typeface="Carlito"/>
              </a:rPr>
              <a:t>them</a:t>
            </a:r>
            <a:r>
              <a:rPr sz="1100" spc="-45" dirty="0">
                <a:latin typeface="Carlito"/>
                <a:cs typeface="Carlito"/>
              </a:rPr>
              <a:t> </a:t>
            </a:r>
            <a:r>
              <a:rPr sz="1100" spc="-5" dirty="0">
                <a:latin typeface="Carlito"/>
                <a:cs typeface="Carlito"/>
              </a:rPr>
              <a:t>questions</a:t>
            </a:r>
            <a:r>
              <a:rPr sz="1100" spc="-40" dirty="0">
                <a:latin typeface="Carlito"/>
                <a:cs typeface="Carlito"/>
              </a:rPr>
              <a:t> </a:t>
            </a:r>
            <a:r>
              <a:rPr sz="1100" spc="-5" dirty="0">
                <a:latin typeface="Carlito"/>
                <a:cs typeface="Carlito"/>
              </a:rPr>
              <a:t>to</a:t>
            </a:r>
            <a:r>
              <a:rPr sz="1100" spc="-45" dirty="0">
                <a:latin typeface="Carlito"/>
                <a:cs typeface="Carlito"/>
              </a:rPr>
              <a:t> </a:t>
            </a:r>
            <a:r>
              <a:rPr sz="1100" spc="-5" dirty="0">
                <a:latin typeface="Carlito"/>
                <a:cs typeface="Carlito"/>
              </a:rPr>
              <a:t>find</a:t>
            </a:r>
            <a:r>
              <a:rPr sz="1100" spc="-45" dirty="0">
                <a:latin typeface="Carlito"/>
                <a:cs typeface="Carlito"/>
              </a:rPr>
              <a:t> </a:t>
            </a:r>
            <a:r>
              <a:rPr sz="1100" spc="-5" dirty="0">
                <a:latin typeface="Carlito"/>
                <a:cs typeface="Carlito"/>
              </a:rPr>
              <a:t>out</a:t>
            </a:r>
            <a:r>
              <a:rPr sz="1100" spc="-40" dirty="0">
                <a:latin typeface="Carlito"/>
                <a:cs typeface="Carlito"/>
              </a:rPr>
              <a:t> </a:t>
            </a:r>
            <a:r>
              <a:rPr sz="1100" spc="-5" dirty="0">
                <a:latin typeface="Carlito"/>
                <a:cs typeface="Carlito"/>
              </a:rPr>
              <a:t>their</a:t>
            </a:r>
            <a:r>
              <a:rPr sz="1100" spc="-45" dirty="0">
                <a:latin typeface="Carlito"/>
                <a:cs typeface="Carlito"/>
              </a:rPr>
              <a:t> </a:t>
            </a:r>
            <a:r>
              <a:rPr sz="1100" spc="-5" dirty="0">
                <a:latin typeface="Carlito"/>
                <a:cs typeface="Carlito"/>
              </a:rPr>
              <a:t>preferences</a:t>
            </a:r>
            <a:r>
              <a:rPr sz="1100" spc="-45" dirty="0">
                <a:latin typeface="Carlito"/>
                <a:cs typeface="Carlito"/>
              </a:rPr>
              <a:t> </a:t>
            </a:r>
            <a:r>
              <a:rPr sz="1100" spc="-5" dirty="0">
                <a:latin typeface="Carlito"/>
                <a:cs typeface="Carlito"/>
              </a:rPr>
              <a:t>for</a:t>
            </a:r>
            <a:r>
              <a:rPr sz="1100" spc="-40" dirty="0">
                <a:latin typeface="Carlito"/>
                <a:cs typeface="Carlito"/>
              </a:rPr>
              <a:t> </a:t>
            </a:r>
            <a:r>
              <a:rPr sz="1100" spc="-5" dirty="0">
                <a:latin typeface="Carlito"/>
                <a:cs typeface="Carlito"/>
              </a:rPr>
              <a:t>mobility,</a:t>
            </a:r>
            <a:r>
              <a:rPr sz="1100" spc="-45" dirty="0">
                <a:latin typeface="Carlito"/>
                <a:cs typeface="Carlito"/>
              </a:rPr>
              <a:t> </a:t>
            </a:r>
            <a:r>
              <a:rPr sz="1100" spc="-5" dirty="0">
                <a:latin typeface="Carlito"/>
                <a:cs typeface="Carlito"/>
              </a:rPr>
              <a:t>training,</a:t>
            </a:r>
            <a:r>
              <a:rPr sz="1100" spc="-45" dirty="0">
                <a:latin typeface="Carlito"/>
                <a:cs typeface="Carlito"/>
              </a:rPr>
              <a:t> </a:t>
            </a:r>
            <a:r>
              <a:rPr sz="1100" spc="-5" dirty="0">
                <a:latin typeface="Carlito"/>
                <a:cs typeface="Carlito"/>
              </a:rPr>
              <a:t>degree  of</a:t>
            </a:r>
            <a:r>
              <a:rPr sz="1100" spc="-20" dirty="0">
                <a:latin typeface="Carlito"/>
                <a:cs typeface="Carlito"/>
              </a:rPr>
              <a:t> </a:t>
            </a:r>
            <a:r>
              <a:rPr sz="1100" spc="-5" dirty="0">
                <a:latin typeface="Carlito"/>
                <a:cs typeface="Carlito"/>
              </a:rPr>
              <a:t>satisfaction,</a:t>
            </a:r>
            <a:r>
              <a:rPr sz="1100" spc="-25" dirty="0">
                <a:latin typeface="Carlito"/>
                <a:cs typeface="Carlito"/>
              </a:rPr>
              <a:t> </a:t>
            </a:r>
            <a:r>
              <a:rPr sz="1100" spc="-5" dirty="0">
                <a:latin typeface="Carlito"/>
                <a:cs typeface="Carlito"/>
              </a:rPr>
              <a:t>or</a:t>
            </a:r>
            <a:r>
              <a:rPr sz="1100" spc="-20" dirty="0">
                <a:latin typeface="Carlito"/>
                <a:cs typeface="Carlito"/>
              </a:rPr>
              <a:t> </a:t>
            </a:r>
            <a:r>
              <a:rPr sz="1100" spc="-5" dirty="0">
                <a:latin typeface="Carlito"/>
                <a:cs typeface="Carlito"/>
              </a:rPr>
              <a:t>any</a:t>
            </a:r>
            <a:r>
              <a:rPr sz="1100" spc="-20" dirty="0">
                <a:latin typeface="Carlito"/>
                <a:cs typeface="Carlito"/>
              </a:rPr>
              <a:t> </a:t>
            </a:r>
            <a:r>
              <a:rPr sz="1100" spc="-5" dirty="0">
                <a:latin typeface="Carlito"/>
                <a:cs typeface="Carlito"/>
              </a:rPr>
              <a:t>free</a:t>
            </a:r>
            <a:r>
              <a:rPr sz="1100" spc="-15" dirty="0">
                <a:latin typeface="Carlito"/>
                <a:cs typeface="Carlito"/>
              </a:rPr>
              <a:t> </a:t>
            </a:r>
            <a:r>
              <a:rPr sz="1100" spc="-5" dirty="0">
                <a:latin typeface="Carlito"/>
                <a:cs typeface="Carlito"/>
              </a:rPr>
              <a:t>evaluation</a:t>
            </a:r>
            <a:r>
              <a:rPr sz="1100" spc="-25" dirty="0">
                <a:latin typeface="Carlito"/>
                <a:cs typeface="Carlito"/>
              </a:rPr>
              <a:t> </a:t>
            </a:r>
            <a:r>
              <a:rPr sz="1100" spc="-5" dirty="0">
                <a:latin typeface="Carlito"/>
                <a:cs typeface="Carlito"/>
              </a:rPr>
              <a:t>question</a:t>
            </a:r>
            <a:r>
              <a:rPr sz="1100" spc="-25" dirty="0">
                <a:latin typeface="Carlito"/>
                <a:cs typeface="Carlito"/>
              </a:rPr>
              <a:t> </a:t>
            </a:r>
            <a:r>
              <a:rPr sz="1100" spc="-5" dirty="0">
                <a:latin typeface="Carlito"/>
                <a:cs typeface="Carlito"/>
              </a:rPr>
              <a:t>that</a:t>
            </a:r>
            <a:r>
              <a:rPr sz="1100" spc="-15" dirty="0">
                <a:latin typeface="Carlito"/>
                <a:cs typeface="Carlito"/>
              </a:rPr>
              <a:t> </a:t>
            </a:r>
            <a:r>
              <a:rPr sz="1100" spc="-5" dirty="0">
                <a:latin typeface="Carlito"/>
                <a:cs typeface="Carlito"/>
              </a:rPr>
              <a:t>we</a:t>
            </a:r>
            <a:r>
              <a:rPr sz="1100" spc="-20" dirty="0">
                <a:latin typeface="Carlito"/>
                <a:cs typeface="Carlito"/>
              </a:rPr>
              <a:t> </a:t>
            </a:r>
            <a:r>
              <a:rPr sz="1100" spc="-5" dirty="0">
                <a:latin typeface="Carlito"/>
                <a:cs typeface="Carlito"/>
              </a:rPr>
              <a:t>want</a:t>
            </a:r>
            <a:r>
              <a:rPr sz="1100" spc="-15" dirty="0">
                <a:latin typeface="Carlito"/>
                <a:cs typeface="Carlito"/>
              </a:rPr>
              <a:t> </a:t>
            </a:r>
            <a:r>
              <a:rPr sz="1100" spc="-5" dirty="0">
                <a:latin typeface="Carlito"/>
                <a:cs typeface="Carlito"/>
              </a:rPr>
              <a:t>to</a:t>
            </a:r>
            <a:r>
              <a:rPr sz="1100" spc="-25" dirty="0">
                <a:latin typeface="Carlito"/>
                <a:cs typeface="Carlito"/>
              </a:rPr>
              <a:t> </a:t>
            </a:r>
            <a:r>
              <a:rPr sz="1100" spc="-5" dirty="0">
                <a:latin typeface="Carlito"/>
                <a:cs typeface="Carlito"/>
              </a:rPr>
              <a:t>ask</a:t>
            </a:r>
            <a:r>
              <a:rPr sz="1100" spc="-25" dirty="0">
                <a:latin typeface="Carlito"/>
                <a:cs typeface="Carlito"/>
              </a:rPr>
              <a:t> </a:t>
            </a:r>
            <a:r>
              <a:rPr sz="1100" spc="-5" dirty="0">
                <a:latin typeface="Carlito"/>
                <a:cs typeface="Carlito"/>
              </a:rPr>
              <a:t>them</a:t>
            </a:r>
            <a:r>
              <a:rPr sz="1100" spc="-20" dirty="0">
                <a:latin typeface="Carlito"/>
                <a:cs typeface="Carlito"/>
              </a:rPr>
              <a:t> </a:t>
            </a:r>
            <a:r>
              <a:rPr sz="1100" spc="-5" dirty="0">
                <a:latin typeface="Carlito"/>
                <a:cs typeface="Carlito"/>
              </a:rPr>
              <a:t>in</a:t>
            </a:r>
            <a:r>
              <a:rPr sz="1100" spc="-20" dirty="0">
                <a:latin typeface="Carlito"/>
                <a:cs typeface="Carlito"/>
              </a:rPr>
              <a:t> </a:t>
            </a:r>
            <a:r>
              <a:rPr sz="1100" spc="-5" dirty="0">
                <a:latin typeface="Carlito"/>
                <a:cs typeface="Carlito"/>
              </a:rPr>
              <a:t>order  to obtain</a:t>
            </a:r>
            <a:r>
              <a:rPr sz="1100" spc="-10" dirty="0">
                <a:latin typeface="Carlito"/>
                <a:cs typeface="Carlito"/>
              </a:rPr>
              <a:t> </a:t>
            </a:r>
            <a:r>
              <a:rPr sz="1100" spc="-5" dirty="0">
                <a:latin typeface="Carlito"/>
                <a:cs typeface="Carlito"/>
              </a:rPr>
              <a:t>data.</a:t>
            </a:r>
            <a:endParaRPr sz="1100">
              <a:latin typeface="Carlito"/>
              <a:cs typeface="Carlito"/>
            </a:endParaRPr>
          </a:p>
        </p:txBody>
      </p:sp>
      <p:grpSp>
        <p:nvGrpSpPr>
          <p:cNvPr id="3" name="object 3"/>
          <p:cNvGrpSpPr/>
          <p:nvPr/>
        </p:nvGrpSpPr>
        <p:grpSpPr>
          <a:xfrm>
            <a:off x="923925" y="923925"/>
            <a:ext cx="5419090" cy="4415155"/>
            <a:chOff x="923925" y="923925"/>
            <a:chExt cx="5419090" cy="4415155"/>
          </a:xfrm>
        </p:grpSpPr>
        <p:sp>
          <p:nvSpPr>
            <p:cNvPr id="4" name="object 4"/>
            <p:cNvSpPr/>
            <p:nvPr/>
          </p:nvSpPr>
          <p:spPr>
            <a:xfrm>
              <a:off x="933449" y="933449"/>
              <a:ext cx="5400040" cy="43961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4405630"/>
            </a:xfrm>
            <a:custGeom>
              <a:avLst/>
              <a:gdLst/>
              <a:ahLst/>
              <a:cxnLst/>
              <a:rect l="l" t="t" r="r" b="b"/>
              <a:pathLst>
                <a:path w="5409565" h="4405630">
                  <a:moveTo>
                    <a:pt x="0" y="0"/>
                  </a:moveTo>
                  <a:lnTo>
                    <a:pt x="5409565" y="0"/>
                  </a:lnTo>
                  <a:lnTo>
                    <a:pt x="5409565" y="4405634"/>
                  </a:lnTo>
                  <a:lnTo>
                    <a:pt x="0" y="4405634"/>
                  </a:lnTo>
                  <a:lnTo>
                    <a:pt x="0" y="0"/>
                  </a:lnTo>
                  <a:close/>
                </a:path>
              </a:pathLst>
            </a:custGeom>
            <a:ln w="9525">
              <a:solidFill>
                <a:srgbClr val="D9D9D9"/>
              </a:solidFill>
            </a:ln>
          </p:spPr>
          <p:txBody>
            <a:bodyPr wrap="square" lIns="0" tIns="0" rIns="0" bIns="0" rtlCol="0"/>
            <a:lstStyle/>
            <a:p>
              <a:endParaRPr/>
            </a:p>
          </p:txBody>
        </p:sp>
      </p:grpSp>
      <p:grpSp>
        <p:nvGrpSpPr>
          <p:cNvPr id="6" name="object 6"/>
          <p:cNvGrpSpPr/>
          <p:nvPr/>
        </p:nvGrpSpPr>
        <p:grpSpPr>
          <a:xfrm>
            <a:off x="923925" y="6601041"/>
            <a:ext cx="5419090" cy="2555875"/>
            <a:chOff x="923925" y="6601041"/>
            <a:chExt cx="5419090" cy="2555875"/>
          </a:xfrm>
        </p:grpSpPr>
        <p:sp>
          <p:nvSpPr>
            <p:cNvPr id="7" name="object 7"/>
            <p:cNvSpPr/>
            <p:nvPr/>
          </p:nvSpPr>
          <p:spPr>
            <a:xfrm>
              <a:off x="933449" y="6610566"/>
              <a:ext cx="5400040" cy="253682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28687" y="6605803"/>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0344" y="895603"/>
            <a:ext cx="4826000" cy="1214755"/>
          </a:xfrm>
          <a:prstGeom prst="rect">
            <a:avLst/>
          </a:prstGeom>
        </p:spPr>
        <p:txBody>
          <a:bodyPr vert="horz" wrap="square" lIns="0" tIns="12700" rIns="0" bIns="0" rtlCol="0">
            <a:spAutoFit/>
          </a:bodyPr>
          <a:lstStyle/>
          <a:p>
            <a:pPr marL="241300" indent="-228600">
              <a:lnSpc>
                <a:spcPct val="100000"/>
              </a:lnSpc>
              <a:spcBef>
                <a:spcPts val="100"/>
              </a:spcBef>
              <a:buClr>
                <a:srgbClr val="4F81BD"/>
              </a:buClr>
              <a:buFont typeface="Wingdings"/>
              <a:buChar char=""/>
              <a:tabLst>
                <a:tab pos="241300" algn="l"/>
              </a:tabLst>
            </a:pPr>
            <a:r>
              <a:rPr sz="1100" spc="-5" dirty="0">
                <a:solidFill>
                  <a:srgbClr val="0070C0"/>
                </a:solidFill>
                <a:latin typeface="Carlito"/>
                <a:cs typeface="Carlito"/>
              </a:rPr>
              <a:t>Interviews</a:t>
            </a:r>
            <a:endParaRPr sz="1100">
              <a:latin typeface="Carlito"/>
              <a:cs typeface="Carlito"/>
            </a:endParaRPr>
          </a:p>
          <a:p>
            <a:pPr marL="241300" marR="5080" algn="just">
              <a:lnSpc>
                <a:spcPct val="109500"/>
              </a:lnSpc>
              <a:spcBef>
                <a:spcPts val="815"/>
              </a:spcBef>
            </a:pPr>
            <a:r>
              <a:rPr sz="1100" spc="-5" dirty="0">
                <a:latin typeface="Carlito"/>
                <a:cs typeface="Carlito"/>
              </a:rPr>
              <a:t>Both your questions and indicators were previously configured in the  Administration Panel by the Project manager or by the Client Admin, for each of  the variables that require this type of test. During the matrix configuration  process, we will be able to select any of the questions or indicators previously  defined just by selecting</a:t>
            </a:r>
            <a:r>
              <a:rPr sz="1100" spc="-10" dirty="0">
                <a:latin typeface="Carlito"/>
                <a:cs typeface="Carlito"/>
              </a:rPr>
              <a:t> </a:t>
            </a:r>
            <a:r>
              <a:rPr sz="1100" spc="-5" dirty="0">
                <a:latin typeface="Carlito"/>
                <a:cs typeface="Carlito"/>
              </a:rPr>
              <a:t>them.</a:t>
            </a:r>
            <a:endParaRPr sz="1100">
              <a:latin typeface="Carlito"/>
              <a:cs typeface="Carlito"/>
            </a:endParaRPr>
          </a:p>
        </p:txBody>
      </p:sp>
      <p:sp>
        <p:nvSpPr>
          <p:cNvPr id="3" name="object 3"/>
          <p:cNvSpPr txBox="1"/>
          <p:nvPr/>
        </p:nvSpPr>
        <p:spPr>
          <a:xfrm>
            <a:off x="901700" y="4868606"/>
            <a:ext cx="5413375" cy="783590"/>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4.2.1 </a:t>
            </a:r>
            <a:r>
              <a:rPr sz="1200" spc="-10" dirty="0">
                <a:solidFill>
                  <a:srgbClr val="1F3763"/>
                </a:solidFill>
                <a:latin typeface="Carlito"/>
                <a:cs typeface="Carlito"/>
              </a:rPr>
              <a:t>Tool Configuration and </a:t>
            </a:r>
            <a:r>
              <a:rPr sz="1200" spc="-15" dirty="0">
                <a:solidFill>
                  <a:srgbClr val="1F3763"/>
                </a:solidFill>
                <a:latin typeface="Carlito"/>
                <a:cs typeface="Carlito"/>
              </a:rPr>
              <a:t>Relationship with</a:t>
            </a:r>
            <a:r>
              <a:rPr sz="1200" spc="45" dirty="0">
                <a:solidFill>
                  <a:srgbClr val="1F3763"/>
                </a:solidFill>
                <a:latin typeface="Carlito"/>
                <a:cs typeface="Carlito"/>
              </a:rPr>
              <a:t> </a:t>
            </a:r>
            <a:r>
              <a:rPr sz="1200" spc="-15" dirty="0">
                <a:solidFill>
                  <a:srgbClr val="1F3763"/>
                </a:solidFill>
                <a:latin typeface="Carlito"/>
                <a:cs typeface="Carlito"/>
              </a:rPr>
              <a:t>Variables</a:t>
            </a:r>
            <a:endParaRPr sz="1200">
              <a:latin typeface="Carlito"/>
              <a:cs typeface="Carlito"/>
            </a:endParaRPr>
          </a:p>
          <a:p>
            <a:pPr marL="12700" marR="5080" algn="just">
              <a:lnSpc>
                <a:spcPct val="110000"/>
              </a:lnSpc>
              <a:spcBef>
                <a:spcPts val="15"/>
              </a:spcBef>
            </a:pPr>
            <a:r>
              <a:rPr sz="1100" spc="-5" dirty="0">
                <a:latin typeface="Carlito"/>
                <a:cs typeface="Carlito"/>
              </a:rPr>
              <a:t>Once the variables and the tools with which we want to evaluate have been selected, we must  relate them by selecting the corresponding check within the matrix by simply clicking within the  bubble that marks</a:t>
            </a:r>
            <a:r>
              <a:rPr sz="1100" spc="-10" dirty="0">
                <a:latin typeface="Carlito"/>
                <a:cs typeface="Carlito"/>
              </a:rPr>
              <a:t> </a:t>
            </a:r>
            <a:r>
              <a:rPr sz="1100" spc="-5" dirty="0">
                <a:latin typeface="Carlito"/>
                <a:cs typeface="Carlito"/>
              </a:rPr>
              <a:t>them.</a:t>
            </a:r>
            <a:endParaRPr sz="1100">
              <a:latin typeface="Carlito"/>
              <a:cs typeface="Carlito"/>
            </a:endParaRPr>
          </a:p>
        </p:txBody>
      </p:sp>
      <p:sp>
        <p:nvSpPr>
          <p:cNvPr id="4" name="object 4"/>
          <p:cNvSpPr txBox="1"/>
          <p:nvPr/>
        </p:nvSpPr>
        <p:spPr>
          <a:xfrm>
            <a:off x="901700" y="8410381"/>
            <a:ext cx="5415915" cy="966469"/>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4.2.2 </a:t>
            </a:r>
            <a:r>
              <a:rPr sz="1200" spc="-10" dirty="0">
                <a:solidFill>
                  <a:srgbClr val="1F3763"/>
                </a:solidFill>
                <a:latin typeface="Carlito"/>
                <a:cs typeface="Carlito"/>
              </a:rPr>
              <a:t>Weight allocation</a:t>
            </a:r>
            <a:endParaRPr sz="1200">
              <a:latin typeface="Carlito"/>
              <a:cs typeface="Carlito"/>
            </a:endParaRPr>
          </a:p>
          <a:p>
            <a:pPr marL="12700" marR="5080" algn="just">
              <a:lnSpc>
                <a:spcPct val="109700"/>
              </a:lnSpc>
              <a:spcBef>
                <a:spcPts val="20"/>
              </a:spcBef>
            </a:pPr>
            <a:r>
              <a:rPr sz="1100" spc="-5" dirty="0">
                <a:latin typeface="Carlito"/>
                <a:cs typeface="Carlito"/>
              </a:rPr>
              <a:t>Finally,</a:t>
            </a:r>
            <a:r>
              <a:rPr sz="1100" spc="-30"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finish</a:t>
            </a:r>
            <a:r>
              <a:rPr sz="1100" spc="-30" dirty="0">
                <a:latin typeface="Carlito"/>
                <a:cs typeface="Carlito"/>
              </a:rPr>
              <a:t> </a:t>
            </a:r>
            <a:r>
              <a:rPr sz="1100" spc="-5" dirty="0">
                <a:latin typeface="Carlito"/>
                <a:cs typeface="Carlito"/>
              </a:rPr>
              <a:t>configuring</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matrix</a:t>
            </a:r>
            <a:r>
              <a:rPr sz="1100" spc="-30" dirty="0">
                <a:latin typeface="Carlito"/>
                <a:cs typeface="Carlito"/>
              </a:rPr>
              <a:t> </a:t>
            </a:r>
            <a:r>
              <a:rPr sz="1100" spc="-5" dirty="0">
                <a:latin typeface="Carlito"/>
                <a:cs typeface="Carlito"/>
              </a:rPr>
              <a:t>of</a:t>
            </a:r>
            <a:r>
              <a:rPr sz="1100" spc="-25" dirty="0">
                <a:latin typeface="Carlito"/>
                <a:cs typeface="Carlito"/>
              </a:rPr>
              <a:t> </a:t>
            </a:r>
            <a:r>
              <a:rPr sz="1100" spc="-5" dirty="0">
                <a:latin typeface="Carlito"/>
                <a:cs typeface="Carlito"/>
              </a:rPr>
              <a:t>variables</a:t>
            </a:r>
            <a:r>
              <a:rPr sz="1100" spc="-30" dirty="0">
                <a:latin typeface="Carlito"/>
                <a:cs typeface="Carlito"/>
              </a:rPr>
              <a:t> </a:t>
            </a:r>
            <a:r>
              <a:rPr sz="1100" spc="-5" dirty="0">
                <a:latin typeface="Carlito"/>
                <a:cs typeface="Carlito"/>
              </a:rPr>
              <a:t>per</a:t>
            </a:r>
            <a:r>
              <a:rPr sz="1100" spc="-25" dirty="0">
                <a:latin typeface="Carlito"/>
                <a:cs typeface="Carlito"/>
              </a:rPr>
              <a:t> </a:t>
            </a:r>
            <a:r>
              <a:rPr sz="1100" spc="-5" dirty="0">
                <a:latin typeface="Carlito"/>
                <a:cs typeface="Carlito"/>
              </a:rPr>
              <a:t>test</a:t>
            </a:r>
            <a:r>
              <a:rPr sz="1100" spc="-30" dirty="0">
                <a:latin typeface="Carlito"/>
                <a:cs typeface="Carlito"/>
              </a:rPr>
              <a:t> </a:t>
            </a:r>
            <a:r>
              <a:rPr sz="1100" spc="-5" dirty="0">
                <a:latin typeface="Carlito"/>
                <a:cs typeface="Carlito"/>
              </a:rPr>
              <a:t>we</a:t>
            </a:r>
            <a:r>
              <a:rPr sz="1100" spc="-30" dirty="0">
                <a:latin typeface="Carlito"/>
                <a:cs typeface="Carlito"/>
              </a:rPr>
              <a:t> </a:t>
            </a:r>
            <a:r>
              <a:rPr sz="1100" spc="-5" dirty="0">
                <a:latin typeface="Carlito"/>
                <a:cs typeface="Carlito"/>
              </a:rPr>
              <a:t>must</a:t>
            </a:r>
            <a:r>
              <a:rPr sz="1100" spc="-35" dirty="0">
                <a:latin typeface="Carlito"/>
                <a:cs typeface="Carlito"/>
              </a:rPr>
              <a:t> </a:t>
            </a:r>
            <a:r>
              <a:rPr sz="1100" spc="-5" dirty="0">
                <a:latin typeface="Carlito"/>
                <a:cs typeface="Carlito"/>
              </a:rPr>
              <a:t>assign</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weights</a:t>
            </a:r>
            <a:r>
              <a:rPr sz="1100" spc="-35" dirty="0">
                <a:latin typeface="Carlito"/>
                <a:cs typeface="Carlito"/>
              </a:rPr>
              <a:t> </a:t>
            </a:r>
            <a:r>
              <a:rPr sz="1100" spc="-5" dirty="0">
                <a:latin typeface="Carlito"/>
                <a:cs typeface="Carlito"/>
              </a:rPr>
              <a:t>we</a:t>
            </a:r>
            <a:r>
              <a:rPr sz="1100" spc="-30" dirty="0">
                <a:latin typeface="Carlito"/>
                <a:cs typeface="Carlito"/>
              </a:rPr>
              <a:t> </a:t>
            </a:r>
            <a:r>
              <a:rPr sz="1100" spc="-5" dirty="0">
                <a:latin typeface="Carlito"/>
                <a:cs typeface="Carlito"/>
              </a:rPr>
              <a:t>want  each of the tests to have for each variable selected for them. To do this, we only need to click  on the "</a:t>
            </a:r>
            <a:r>
              <a:rPr sz="1100" b="1" spc="-5" dirty="0">
                <a:latin typeface="Carlito"/>
                <a:cs typeface="Carlito"/>
              </a:rPr>
              <a:t>Weighing</a:t>
            </a:r>
            <a:r>
              <a:rPr sz="1100" spc="-5" dirty="0">
                <a:latin typeface="Carlito"/>
                <a:cs typeface="Carlito"/>
              </a:rPr>
              <a:t>" icon, filling in the desired percentage for each test in each variable, and by  clicking on the "</a:t>
            </a:r>
            <a:r>
              <a:rPr sz="1100" b="1" spc="-5" dirty="0">
                <a:latin typeface="Carlito"/>
                <a:cs typeface="Carlito"/>
              </a:rPr>
              <a:t>check</a:t>
            </a:r>
            <a:r>
              <a:rPr sz="1100" spc="-5" dirty="0">
                <a:latin typeface="Carlito"/>
                <a:cs typeface="Carlito"/>
              </a:rPr>
              <a:t>", we will configure the selected</a:t>
            </a:r>
            <a:r>
              <a:rPr sz="1100" dirty="0">
                <a:latin typeface="Carlito"/>
                <a:cs typeface="Carlito"/>
              </a:rPr>
              <a:t> </a:t>
            </a:r>
            <a:r>
              <a:rPr sz="1100" spc="-5" dirty="0">
                <a:latin typeface="Carlito"/>
                <a:cs typeface="Carlito"/>
              </a:rPr>
              <a:t>weights.</a:t>
            </a:r>
            <a:endParaRPr sz="1100">
              <a:latin typeface="Carlito"/>
              <a:cs typeface="Carlito"/>
            </a:endParaRPr>
          </a:p>
        </p:txBody>
      </p:sp>
      <p:grpSp>
        <p:nvGrpSpPr>
          <p:cNvPr id="5" name="object 5"/>
          <p:cNvGrpSpPr/>
          <p:nvPr/>
        </p:nvGrpSpPr>
        <p:grpSpPr>
          <a:xfrm>
            <a:off x="923925" y="2231313"/>
            <a:ext cx="5419090" cy="2555875"/>
            <a:chOff x="923925" y="2231313"/>
            <a:chExt cx="5419090" cy="2555875"/>
          </a:xfrm>
        </p:grpSpPr>
        <p:sp>
          <p:nvSpPr>
            <p:cNvPr id="6" name="object 6"/>
            <p:cNvSpPr/>
            <p:nvPr/>
          </p:nvSpPr>
          <p:spPr>
            <a:xfrm>
              <a:off x="933449" y="2240838"/>
              <a:ext cx="5400040" cy="25368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28687" y="2236076"/>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8" name="object 8"/>
          <p:cNvGrpSpPr/>
          <p:nvPr/>
        </p:nvGrpSpPr>
        <p:grpSpPr>
          <a:xfrm>
            <a:off x="923925" y="5772632"/>
            <a:ext cx="5419090" cy="2555875"/>
            <a:chOff x="923925" y="5772632"/>
            <a:chExt cx="5419090" cy="2555875"/>
          </a:xfrm>
        </p:grpSpPr>
        <p:sp>
          <p:nvSpPr>
            <p:cNvPr id="9" name="object 9"/>
            <p:cNvSpPr/>
            <p:nvPr/>
          </p:nvSpPr>
          <p:spPr>
            <a:xfrm>
              <a:off x="933449" y="5782157"/>
              <a:ext cx="5400040" cy="253681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28687" y="5777395"/>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7390044"/>
            <a:ext cx="5413375" cy="1822450"/>
          </a:xfrm>
          <a:prstGeom prst="rect">
            <a:avLst/>
          </a:prstGeom>
        </p:spPr>
        <p:txBody>
          <a:bodyPr vert="horz" wrap="square" lIns="0" tIns="34290" rIns="0" bIns="0" rtlCol="0">
            <a:spAutoFit/>
          </a:bodyPr>
          <a:lstStyle/>
          <a:p>
            <a:pPr marL="12700">
              <a:lnSpc>
                <a:spcPct val="100000"/>
              </a:lnSpc>
              <a:spcBef>
                <a:spcPts val="270"/>
              </a:spcBef>
            </a:pPr>
            <a:r>
              <a:rPr sz="1300" spc="-10" dirty="0">
                <a:solidFill>
                  <a:srgbClr val="2F5496"/>
                </a:solidFill>
                <a:latin typeface="Carlito"/>
                <a:cs typeface="Carlito"/>
              </a:rPr>
              <a:t>4.3 CREATING THE REFERENCE</a:t>
            </a:r>
            <a:r>
              <a:rPr sz="1300" spc="25" dirty="0">
                <a:solidFill>
                  <a:srgbClr val="2F5496"/>
                </a:solidFill>
                <a:latin typeface="Carlito"/>
                <a:cs typeface="Carlito"/>
              </a:rPr>
              <a:t> </a:t>
            </a:r>
            <a:r>
              <a:rPr sz="1300" spc="-10" dirty="0">
                <a:solidFill>
                  <a:srgbClr val="2F5496"/>
                </a:solidFill>
                <a:latin typeface="Carlito"/>
                <a:cs typeface="Carlito"/>
              </a:rPr>
              <a:t>PROFILE</a:t>
            </a:r>
            <a:endParaRPr sz="1300">
              <a:latin typeface="Carlito"/>
              <a:cs typeface="Carlito"/>
            </a:endParaRPr>
          </a:p>
          <a:p>
            <a:pPr marL="12700" marR="5080" algn="just">
              <a:lnSpc>
                <a:spcPct val="110000"/>
              </a:lnSpc>
              <a:spcBef>
                <a:spcPts val="20"/>
              </a:spcBef>
            </a:pPr>
            <a:r>
              <a:rPr sz="1100" spc="-5" dirty="0">
                <a:latin typeface="Carlito"/>
                <a:cs typeface="Carlito"/>
              </a:rPr>
              <a:t>In this step of the project we create all those formulas with which we want to measure and  evaluate the Project we are creating, choosing to do so, </a:t>
            </a:r>
            <a:r>
              <a:rPr sz="1100" spc="-10" dirty="0">
                <a:latin typeface="Carlito"/>
                <a:cs typeface="Carlito"/>
              </a:rPr>
              <a:t>which </a:t>
            </a:r>
            <a:r>
              <a:rPr sz="1100" spc="-5" dirty="0">
                <a:latin typeface="Carlito"/>
                <a:cs typeface="Carlito"/>
              </a:rPr>
              <a:t>variables we want to weight and  with what</a:t>
            </a:r>
            <a:r>
              <a:rPr sz="1100" spc="-10" dirty="0">
                <a:latin typeface="Carlito"/>
                <a:cs typeface="Carlito"/>
              </a:rPr>
              <a:t> </a:t>
            </a:r>
            <a:r>
              <a:rPr sz="1100" spc="-5" dirty="0">
                <a:latin typeface="Carlito"/>
                <a:cs typeface="Carlito"/>
              </a:rPr>
              <a:t>percentage.</a:t>
            </a:r>
            <a:endParaRPr sz="1100">
              <a:latin typeface="Carlito"/>
              <a:cs typeface="Carlito"/>
            </a:endParaRPr>
          </a:p>
          <a:p>
            <a:pPr marL="12700" marR="5080" algn="just">
              <a:lnSpc>
                <a:spcPct val="109500"/>
              </a:lnSpc>
              <a:spcBef>
                <a:spcPts val="810"/>
              </a:spcBef>
            </a:pPr>
            <a:r>
              <a:rPr sz="1100" spc="-5" dirty="0">
                <a:latin typeface="Carlito"/>
                <a:cs typeface="Carlito"/>
              </a:rPr>
              <a:t>If the variable chosen is one or several competences, we must select the reference profile that  we</a:t>
            </a:r>
            <a:r>
              <a:rPr sz="1100" spc="-40" dirty="0">
                <a:latin typeface="Carlito"/>
                <a:cs typeface="Carlito"/>
              </a:rPr>
              <a:t> </a:t>
            </a:r>
            <a:r>
              <a:rPr sz="1100" spc="-5" dirty="0">
                <a:latin typeface="Carlito"/>
                <a:cs typeface="Carlito"/>
              </a:rPr>
              <a:t>want</a:t>
            </a:r>
            <a:r>
              <a:rPr sz="1100" spc="-40" dirty="0">
                <a:latin typeface="Carlito"/>
                <a:cs typeface="Carlito"/>
              </a:rPr>
              <a:t> </a:t>
            </a:r>
            <a:r>
              <a:rPr sz="1100" spc="-5" dirty="0">
                <a:latin typeface="Carlito"/>
                <a:cs typeface="Carlito"/>
              </a:rPr>
              <a:t>to</a:t>
            </a:r>
            <a:r>
              <a:rPr sz="1100" spc="-40" dirty="0">
                <a:latin typeface="Carlito"/>
                <a:cs typeface="Carlito"/>
              </a:rPr>
              <a:t> </a:t>
            </a:r>
            <a:r>
              <a:rPr sz="1100" spc="-5" dirty="0">
                <a:latin typeface="Carlito"/>
                <a:cs typeface="Carlito"/>
              </a:rPr>
              <a:t>evaluate.</a:t>
            </a:r>
            <a:r>
              <a:rPr sz="1100" spc="-40" dirty="0">
                <a:latin typeface="Carlito"/>
                <a:cs typeface="Carlito"/>
              </a:rPr>
              <a:t> </a:t>
            </a:r>
            <a:r>
              <a:rPr sz="1100" spc="-5" dirty="0">
                <a:latin typeface="Carlito"/>
                <a:cs typeface="Carlito"/>
              </a:rPr>
              <a:t>Once</a:t>
            </a:r>
            <a:r>
              <a:rPr sz="1100" spc="-35"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formula</a:t>
            </a:r>
            <a:r>
              <a:rPr sz="1100" spc="-40" dirty="0">
                <a:latin typeface="Carlito"/>
                <a:cs typeface="Carlito"/>
              </a:rPr>
              <a:t> </a:t>
            </a:r>
            <a:r>
              <a:rPr sz="1100" spc="-5" dirty="0">
                <a:latin typeface="Carlito"/>
                <a:cs typeface="Carlito"/>
              </a:rPr>
              <a:t>is</a:t>
            </a:r>
            <a:r>
              <a:rPr sz="1100" spc="-35" dirty="0">
                <a:latin typeface="Carlito"/>
                <a:cs typeface="Carlito"/>
              </a:rPr>
              <a:t> </a:t>
            </a:r>
            <a:r>
              <a:rPr sz="1100" spc="-5" dirty="0">
                <a:latin typeface="Carlito"/>
                <a:cs typeface="Carlito"/>
              </a:rPr>
              <a:t>created,</a:t>
            </a:r>
            <a:r>
              <a:rPr sz="1100" spc="-40" dirty="0">
                <a:latin typeface="Carlito"/>
                <a:cs typeface="Carlito"/>
              </a:rPr>
              <a:t> </a:t>
            </a:r>
            <a:r>
              <a:rPr sz="1100" spc="-5" dirty="0">
                <a:latin typeface="Carlito"/>
                <a:cs typeface="Carlito"/>
              </a:rPr>
              <a:t>we</a:t>
            </a:r>
            <a:r>
              <a:rPr sz="1100" spc="-35" dirty="0">
                <a:latin typeface="Carlito"/>
                <a:cs typeface="Carlito"/>
              </a:rPr>
              <a:t> </a:t>
            </a:r>
            <a:r>
              <a:rPr sz="1100" spc="-5" dirty="0">
                <a:latin typeface="Carlito"/>
                <a:cs typeface="Carlito"/>
              </a:rPr>
              <a:t>only</a:t>
            </a:r>
            <a:r>
              <a:rPr sz="1100" spc="-40" dirty="0">
                <a:latin typeface="Carlito"/>
                <a:cs typeface="Carlito"/>
              </a:rPr>
              <a:t> </a:t>
            </a:r>
            <a:r>
              <a:rPr sz="1100" spc="-5" dirty="0">
                <a:latin typeface="Carlito"/>
                <a:cs typeface="Carlito"/>
              </a:rPr>
              <a:t>have</a:t>
            </a:r>
            <a:r>
              <a:rPr sz="1100" spc="-35" dirty="0">
                <a:latin typeface="Carlito"/>
                <a:cs typeface="Carlito"/>
              </a:rPr>
              <a:t> </a:t>
            </a:r>
            <a:r>
              <a:rPr sz="1100" spc="-5" dirty="0">
                <a:latin typeface="Carlito"/>
                <a:cs typeface="Carlito"/>
              </a:rPr>
              <a:t>to</a:t>
            </a:r>
            <a:r>
              <a:rPr sz="1100" spc="-45" dirty="0">
                <a:latin typeface="Carlito"/>
                <a:cs typeface="Carlito"/>
              </a:rPr>
              <a:t> </a:t>
            </a:r>
            <a:r>
              <a:rPr sz="1100" spc="-5" dirty="0">
                <a:latin typeface="Carlito"/>
                <a:cs typeface="Carlito"/>
              </a:rPr>
              <a:t>click</a:t>
            </a:r>
            <a:r>
              <a:rPr sz="1100" spc="-40" dirty="0">
                <a:latin typeface="Carlito"/>
                <a:cs typeface="Carlito"/>
              </a:rPr>
              <a:t> </a:t>
            </a:r>
            <a:r>
              <a:rPr sz="1100" spc="-5" dirty="0">
                <a:latin typeface="Carlito"/>
                <a:cs typeface="Carlito"/>
              </a:rPr>
              <a:t>on</a:t>
            </a:r>
            <a:r>
              <a:rPr sz="1100" spc="-40"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bubble</a:t>
            </a:r>
            <a:r>
              <a:rPr sz="1100" spc="-35" dirty="0">
                <a:latin typeface="Carlito"/>
                <a:cs typeface="Carlito"/>
              </a:rPr>
              <a:t> </a:t>
            </a:r>
            <a:r>
              <a:rPr sz="1100" spc="-5" dirty="0">
                <a:latin typeface="Carlito"/>
                <a:cs typeface="Carlito"/>
              </a:rPr>
              <a:t>and</a:t>
            </a:r>
            <a:r>
              <a:rPr sz="1100" spc="-45" dirty="0">
                <a:latin typeface="Carlito"/>
                <a:cs typeface="Carlito"/>
              </a:rPr>
              <a:t> </a:t>
            </a:r>
            <a:r>
              <a:rPr sz="1100" spc="-5" dirty="0">
                <a:latin typeface="Carlito"/>
                <a:cs typeface="Carlito"/>
              </a:rPr>
              <a:t>select  the scale we want to use. Remember that in order to save an evaluation formula it must have </a:t>
            </a:r>
            <a:r>
              <a:rPr sz="1100" dirty="0">
                <a:latin typeface="Carlito"/>
                <a:cs typeface="Carlito"/>
              </a:rPr>
              <a:t>a  </a:t>
            </a:r>
            <a:r>
              <a:rPr sz="1100" spc="-5" dirty="0">
                <a:latin typeface="Carlito"/>
                <a:cs typeface="Carlito"/>
              </a:rPr>
              <a:t>name, otherwise the formula will not be saved in the project, just as all the variables in the  formula must add up to</a:t>
            </a:r>
            <a:r>
              <a:rPr sz="1100" spc="-10" dirty="0">
                <a:latin typeface="Carlito"/>
                <a:cs typeface="Carlito"/>
              </a:rPr>
              <a:t> </a:t>
            </a:r>
            <a:r>
              <a:rPr sz="1100" spc="-5" dirty="0">
                <a:latin typeface="Carlito"/>
                <a:cs typeface="Carlito"/>
              </a:rPr>
              <a:t>100%.</a:t>
            </a:r>
            <a:endParaRPr sz="1100">
              <a:latin typeface="Carlito"/>
              <a:cs typeface="Carlito"/>
            </a:endParaRPr>
          </a:p>
        </p:txBody>
      </p:sp>
      <p:grpSp>
        <p:nvGrpSpPr>
          <p:cNvPr id="3" name="object 3"/>
          <p:cNvGrpSpPr/>
          <p:nvPr/>
        </p:nvGrpSpPr>
        <p:grpSpPr>
          <a:xfrm>
            <a:off x="923925" y="923925"/>
            <a:ext cx="5419090" cy="2555875"/>
            <a:chOff x="923925" y="923925"/>
            <a:chExt cx="5419090" cy="2555875"/>
          </a:xfrm>
        </p:grpSpPr>
        <p:sp>
          <p:nvSpPr>
            <p:cNvPr id="4" name="object 4"/>
            <p:cNvSpPr/>
            <p:nvPr/>
          </p:nvSpPr>
          <p:spPr>
            <a:xfrm>
              <a:off x="933449" y="933450"/>
              <a:ext cx="5400040" cy="25368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6" name="object 6"/>
          <p:cNvGrpSpPr/>
          <p:nvPr/>
        </p:nvGrpSpPr>
        <p:grpSpPr>
          <a:xfrm>
            <a:off x="923925" y="4753305"/>
            <a:ext cx="5419090" cy="2555875"/>
            <a:chOff x="923925" y="4753305"/>
            <a:chExt cx="5419090" cy="2555875"/>
          </a:xfrm>
        </p:grpSpPr>
        <p:sp>
          <p:nvSpPr>
            <p:cNvPr id="7" name="object 7"/>
            <p:cNvSpPr/>
            <p:nvPr/>
          </p:nvSpPr>
          <p:spPr>
            <a:xfrm>
              <a:off x="933449" y="4762830"/>
              <a:ext cx="5400040" cy="253682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28687" y="4758067"/>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D9D9D9"/>
              </a:solidFill>
            </a:ln>
          </p:spPr>
          <p:txBody>
            <a:bodyPr wrap="square" lIns="0" tIns="0" rIns="0" bIns="0" rtlCol="0"/>
            <a:lstStyle/>
            <a:p>
              <a:endParaRPr/>
            </a:p>
          </p:txBody>
        </p:sp>
      </p:grpSp>
      <p:grpSp>
        <p:nvGrpSpPr>
          <p:cNvPr id="9" name="object 9"/>
          <p:cNvGrpSpPr/>
          <p:nvPr/>
        </p:nvGrpSpPr>
        <p:grpSpPr>
          <a:xfrm>
            <a:off x="914400" y="3674274"/>
            <a:ext cx="5487035" cy="915035"/>
            <a:chOff x="914400" y="3674274"/>
            <a:chExt cx="5487035" cy="915035"/>
          </a:xfrm>
        </p:grpSpPr>
        <p:sp>
          <p:nvSpPr>
            <p:cNvPr id="10" name="object 10"/>
            <p:cNvSpPr/>
            <p:nvPr/>
          </p:nvSpPr>
          <p:spPr>
            <a:xfrm>
              <a:off x="1453616" y="3732872"/>
              <a:ext cx="4935220" cy="843915"/>
            </a:xfrm>
            <a:custGeom>
              <a:avLst/>
              <a:gdLst/>
              <a:ahLst/>
              <a:cxnLst/>
              <a:rect l="l" t="t" r="r" b="b"/>
              <a:pathLst>
                <a:path w="4935220" h="843914">
                  <a:moveTo>
                    <a:pt x="0" y="140628"/>
                  </a:moveTo>
                  <a:lnTo>
                    <a:pt x="7169" y="96178"/>
                  </a:lnTo>
                  <a:lnTo>
                    <a:pt x="27132" y="57574"/>
                  </a:lnTo>
                  <a:lnTo>
                    <a:pt x="57574" y="27133"/>
                  </a:lnTo>
                  <a:lnTo>
                    <a:pt x="96178" y="7169"/>
                  </a:lnTo>
                  <a:lnTo>
                    <a:pt x="140627" y="0"/>
                  </a:lnTo>
                  <a:lnTo>
                    <a:pt x="4794492" y="0"/>
                  </a:lnTo>
                  <a:lnTo>
                    <a:pt x="4838943" y="7169"/>
                  </a:lnTo>
                  <a:lnTo>
                    <a:pt x="4877547" y="27133"/>
                  </a:lnTo>
                  <a:lnTo>
                    <a:pt x="4907989" y="57574"/>
                  </a:lnTo>
                  <a:lnTo>
                    <a:pt x="4927953" y="96178"/>
                  </a:lnTo>
                  <a:lnTo>
                    <a:pt x="4935122" y="140628"/>
                  </a:lnTo>
                  <a:lnTo>
                    <a:pt x="4935122" y="703106"/>
                  </a:lnTo>
                  <a:lnTo>
                    <a:pt x="4927953" y="747555"/>
                  </a:lnTo>
                  <a:lnTo>
                    <a:pt x="4907989" y="786159"/>
                  </a:lnTo>
                  <a:lnTo>
                    <a:pt x="4877547" y="816601"/>
                  </a:lnTo>
                  <a:lnTo>
                    <a:pt x="4838943" y="836565"/>
                  </a:lnTo>
                  <a:lnTo>
                    <a:pt x="4794492" y="843734"/>
                  </a:lnTo>
                  <a:lnTo>
                    <a:pt x="140627" y="843734"/>
                  </a:lnTo>
                  <a:lnTo>
                    <a:pt x="96178" y="836565"/>
                  </a:lnTo>
                  <a:lnTo>
                    <a:pt x="57574" y="816601"/>
                  </a:lnTo>
                  <a:lnTo>
                    <a:pt x="27132" y="786159"/>
                  </a:lnTo>
                  <a:lnTo>
                    <a:pt x="7169" y="747555"/>
                  </a:lnTo>
                  <a:lnTo>
                    <a:pt x="0" y="703106"/>
                  </a:lnTo>
                  <a:lnTo>
                    <a:pt x="0" y="140628"/>
                  </a:lnTo>
                  <a:close/>
                </a:path>
              </a:pathLst>
            </a:custGeom>
            <a:ln w="25400">
              <a:solidFill>
                <a:srgbClr val="70AD47"/>
              </a:solidFill>
            </a:ln>
          </p:spPr>
          <p:txBody>
            <a:bodyPr wrap="square" lIns="0" tIns="0" rIns="0" bIns="0" rtlCol="0"/>
            <a:lstStyle/>
            <a:p>
              <a:endParaRPr/>
            </a:p>
          </p:txBody>
        </p:sp>
        <p:sp>
          <p:nvSpPr>
            <p:cNvPr id="11" name="object 11"/>
            <p:cNvSpPr/>
            <p:nvPr/>
          </p:nvSpPr>
          <p:spPr>
            <a:xfrm>
              <a:off x="914400" y="3674274"/>
              <a:ext cx="864235" cy="863600"/>
            </a:xfrm>
            <a:custGeom>
              <a:avLst/>
              <a:gdLst/>
              <a:ahLst/>
              <a:cxnLst/>
              <a:rect l="l" t="t" r="r" b="b"/>
              <a:pathLst>
                <a:path w="864235" h="863600">
                  <a:moveTo>
                    <a:pt x="431876" y="0"/>
                  </a:moveTo>
                  <a:lnTo>
                    <a:pt x="384818" y="2533"/>
                  </a:lnTo>
                  <a:lnTo>
                    <a:pt x="339228" y="9957"/>
                  </a:lnTo>
                  <a:lnTo>
                    <a:pt x="295369" y="22010"/>
                  </a:lnTo>
                  <a:lnTo>
                    <a:pt x="253505" y="38426"/>
                  </a:lnTo>
                  <a:lnTo>
                    <a:pt x="213899" y="58943"/>
                  </a:lnTo>
                  <a:lnTo>
                    <a:pt x="176815" y="83298"/>
                  </a:lnTo>
                  <a:lnTo>
                    <a:pt x="142515" y="111228"/>
                  </a:lnTo>
                  <a:lnTo>
                    <a:pt x="111265" y="142468"/>
                  </a:lnTo>
                  <a:lnTo>
                    <a:pt x="83326" y="176755"/>
                  </a:lnTo>
                  <a:lnTo>
                    <a:pt x="58963" y="213826"/>
                  </a:lnTo>
                  <a:lnTo>
                    <a:pt x="38439" y="253418"/>
                  </a:lnTo>
                  <a:lnTo>
                    <a:pt x="22017" y="295267"/>
                  </a:lnTo>
                  <a:lnTo>
                    <a:pt x="9961" y="339110"/>
                  </a:lnTo>
                  <a:lnTo>
                    <a:pt x="2534" y="384683"/>
                  </a:lnTo>
                  <a:lnTo>
                    <a:pt x="0" y="431723"/>
                  </a:lnTo>
                  <a:lnTo>
                    <a:pt x="2534" y="478766"/>
                  </a:lnTo>
                  <a:lnTo>
                    <a:pt x="9961" y="524341"/>
                  </a:lnTo>
                  <a:lnTo>
                    <a:pt x="22017" y="568186"/>
                  </a:lnTo>
                  <a:lnTo>
                    <a:pt x="38439" y="610036"/>
                  </a:lnTo>
                  <a:lnTo>
                    <a:pt x="58963" y="649629"/>
                  </a:lnTo>
                  <a:lnTo>
                    <a:pt x="83326" y="686702"/>
                  </a:lnTo>
                  <a:lnTo>
                    <a:pt x="111265" y="720990"/>
                  </a:lnTo>
                  <a:lnTo>
                    <a:pt x="142515" y="752230"/>
                  </a:lnTo>
                  <a:lnTo>
                    <a:pt x="176815" y="780160"/>
                  </a:lnTo>
                  <a:lnTo>
                    <a:pt x="213899" y="804515"/>
                  </a:lnTo>
                  <a:lnTo>
                    <a:pt x="253505" y="825033"/>
                  </a:lnTo>
                  <a:lnTo>
                    <a:pt x="295369" y="841450"/>
                  </a:lnTo>
                  <a:lnTo>
                    <a:pt x="339228" y="853502"/>
                  </a:lnTo>
                  <a:lnTo>
                    <a:pt x="384818" y="860926"/>
                  </a:lnTo>
                  <a:lnTo>
                    <a:pt x="431876" y="863460"/>
                  </a:lnTo>
                  <a:lnTo>
                    <a:pt x="478933" y="860926"/>
                  </a:lnTo>
                  <a:lnTo>
                    <a:pt x="524523" y="853502"/>
                  </a:lnTo>
                  <a:lnTo>
                    <a:pt x="568381" y="841450"/>
                  </a:lnTo>
                  <a:lnTo>
                    <a:pt x="610244" y="825033"/>
                  </a:lnTo>
                  <a:lnTo>
                    <a:pt x="649849" y="804515"/>
                  </a:lnTo>
                  <a:lnTo>
                    <a:pt x="686932" y="780160"/>
                  </a:lnTo>
                  <a:lnTo>
                    <a:pt x="721230" y="752230"/>
                  </a:lnTo>
                  <a:lnTo>
                    <a:pt x="752479" y="720990"/>
                  </a:lnTo>
                  <a:lnTo>
                    <a:pt x="780417" y="686702"/>
                  </a:lnTo>
                  <a:lnTo>
                    <a:pt x="804779" y="649629"/>
                  </a:lnTo>
                  <a:lnTo>
                    <a:pt x="825302" y="610036"/>
                  </a:lnTo>
                  <a:lnTo>
                    <a:pt x="841723" y="568186"/>
                  </a:lnTo>
                  <a:lnTo>
                    <a:pt x="853779" y="524341"/>
                  </a:lnTo>
                  <a:lnTo>
                    <a:pt x="861205" y="478766"/>
                  </a:lnTo>
                  <a:lnTo>
                    <a:pt x="863739" y="431723"/>
                  </a:lnTo>
                  <a:lnTo>
                    <a:pt x="861205" y="384683"/>
                  </a:lnTo>
                  <a:lnTo>
                    <a:pt x="853779" y="339110"/>
                  </a:lnTo>
                  <a:lnTo>
                    <a:pt x="841723" y="295267"/>
                  </a:lnTo>
                  <a:lnTo>
                    <a:pt x="825302" y="253418"/>
                  </a:lnTo>
                  <a:lnTo>
                    <a:pt x="804779" y="213826"/>
                  </a:lnTo>
                  <a:lnTo>
                    <a:pt x="780417" y="176755"/>
                  </a:lnTo>
                  <a:lnTo>
                    <a:pt x="752479" y="142468"/>
                  </a:lnTo>
                  <a:lnTo>
                    <a:pt x="721230" y="111228"/>
                  </a:lnTo>
                  <a:lnTo>
                    <a:pt x="686932" y="83298"/>
                  </a:lnTo>
                  <a:lnTo>
                    <a:pt x="649849" y="58943"/>
                  </a:lnTo>
                  <a:lnTo>
                    <a:pt x="610244" y="38426"/>
                  </a:lnTo>
                  <a:lnTo>
                    <a:pt x="568381" y="22010"/>
                  </a:lnTo>
                  <a:lnTo>
                    <a:pt x="524523" y="9957"/>
                  </a:lnTo>
                  <a:lnTo>
                    <a:pt x="478933" y="2533"/>
                  </a:lnTo>
                  <a:lnTo>
                    <a:pt x="431876" y="0"/>
                  </a:lnTo>
                  <a:close/>
                </a:path>
              </a:pathLst>
            </a:custGeom>
            <a:solidFill>
              <a:srgbClr val="70AD47"/>
            </a:solidFill>
          </p:spPr>
          <p:txBody>
            <a:bodyPr wrap="square" lIns="0" tIns="0" rIns="0" bIns="0" rtlCol="0"/>
            <a:lstStyle/>
            <a:p>
              <a:endParaRPr/>
            </a:p>
          </p:txBody>
        </p:sp>
        <p:sp>
          <p:nvSpPr>
            <p:cNvPr id="12" name="object 12"/>
            <p:cNvSpPr/>
            <p:nvPr/>
          </p:nvSpPr>
          <p:spPr>
            <a:xfrm>
              <a:off x="1030223" y="3806951"/>
              <a:ext cx="688848" cy="71018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312646" y="3836809"/>
              <a:ext cx="226695" cy="471170"/>
            </a:xfrm>
            <a:custGeom>
              <a:avLst/>
              <a:gdLst/>
              <a:ahLst/>
              <a:cxnLst/>
              <a:rect l="l" t="t" r="r" b="b"/>
              <a:pathLst>
                <a:path w="226694" h="471170">
                  <a:moveTo>
                    <a:pt x="226682" y="0"/>
                  </a:moveTo>
                  <a:lnTo>
                    <a:pt x="222224" y="0"/>
                  </a:lnTo>
                  <a:lnTo>
                    <a:pt x="189387" y="36036"/>
                  </a:lnTo>
                  <a:lnTo>
                    <a:pt x="156945" y="69642"/>
                  </a:lnTo>
                  <a:lnTo>
                    <a:pt x="123342" y="99360"/>
                  </a:lnTo>
                  <a:lnTo>
                    <a:pt x="87021" y="123731"/>
                  </a:lnTo>
                  <a:lnTo>
                    <a:pt x="46426" y="141300"/>
                  </a:lnTo>
                  <a:lnTo>
                    <a:pt x="0" y="150609"/>
                  </a:lnTo>
                  <a:lnTo>
                    <a:pt x="0" y="319989"/>
                  </a:lnTo>
                  <a:lnTo>
                    <a:pt x="74400" y="342354"/>
                  </a:lnTo>
                  <a:lnTo>
                    <a:pt x="111683" y="364663"/>
                  </a:lnTo>
                  <a:lnTo>
                    <a:pt x="148840" y="393779"/>
                  </a:lnTo>
                  <a:lnTo>
                    <a:pt x="185732" y="429248"/>
                  </a:lnTo>
                  <a:lnTo>
                    <a:pt x="222224" y="470611"/>
                  </a:lnTo>
                  <a:lnTo>
                    <a:pt x="226682" y="470611"/>
                  </a:lnTo>
                  <a:lnTo>
                    <a:pt x="226682" y="0"/>
                  </a:lnTo>
                  <a:close/>
                </a:path>
              </a:pathLst>
            </a:custGeom>
            <a:solidFill>
              <a:srgbClr val="DADADA"/>
            </a:solidFill>
          </p:spPr>
          <p:txBody>
            <a:bodyPr wrap="square" lIns="0" tIns="0" rIns="0" bIns="0" rtlCol="0"/>
            <a:lstStyle/>
            <a:p>
              <a:endParaRPr/>
            </a:p>
          </p:txBody>
        </p:sp>
        <p:sp>
          <p:nvSpPr>
            <p:cNvPr id="14" name="object 14"/>
            <p:cNvSpPr/>
            <p:nvPr/>
          </p:nvSpPr>
          <p:spPr>
            <a:xfrm>
              <a:off x="1121000" y="3980179"/>
              <a:ext cx="210569" cy="377698"/>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539176" y="3836809"/>
              <a:ext cx="22860" cy="471170"/>
            </a:xfrm>
            <a:custGeom>
              <a:avLst/>
              <a:gdLst/>
              <a:ahLst/>
              <a:cxnLst/>
              <a:rect l="l" t="t" r="r" b="b"/>
              <a:pathLst>
                <a:path w="22859" h="471170">
                  <a:moveTo>
                    <a:pt x="22313" y="0"/>
                  </a:moveTo>
                  <a:lnTo>
                    <a:pt x="0" y="0"/>
                  </a:lnTo>
                  <a:lnTo>
                    <a:pt x="0" y="470611"/>
                  </a:lnTo>
                  <a:lnTo>
                    <a:pt x="22313" y="470611"/>
                  </a:lnTo>
                  <a:lnTo>
                    <a:pt x="22313" y="0"/>
                  </a:lnTo>
                  <a:close/>
                </a:path>
              </a:pathLst>
            </a:custGeom>
            <a:solidFill>
              <a:srgbClr val="504E4F"/>
            </a:solidFill>
          </p:spPr>
          <p:txBody>
            <a:bodyPr wrap="square" lIns="0" tIns="0" rIns="0" bIns="0" rtlCol="0"/>
            <a:lstStyle/>
            <a:p>
              <a:endParaRPr/>
            </a:p>
          </p:txBody>
        </p:sp>
        <p:sp>
          <p:nvSpPr>
            <p:cNvPr id="16" name="object 16"/>
            <p:cNvSpPr/>
            <p:nvPr/>
          </p:nvSpPr>
          <p:spPr>
            <a:xfrm>
              <a:off x="1057693" y="4007103"/>
              <a:ext cx="63500" cy="124460"/>
            </a:xfrm>
            <a:custGeom>
              <a:avLst/>
              <a:gdLst/>
              <a:ahLst/>
              <a:cxnLst/>
              <a:rect l="l" t="t" r="r" b="b"/>
              <a:pathLst>
                <a:path w="63500" h="124460">
                  <a:moveTo>
                    <a:pt x="63193" y="0"/>
                  </a:moveTo>
                  <a:lnTo>
                    <a:pt x="26696" y="9488"/>
                  </a:lnTo>
                  <a:lnTo>
                    <a:pt x="5909" y="32611"/>
                  </a:lnTo>
                  <a:lnTo>
                    <a:pt x="0" y="62520"/>
                  </a:lnTo>
                  <a:lnTo>
                    <a:pt x="8132" y="92364"/>
                  </a:lnTo>
                  <a:lnTo>
                    <a:pt x="29475" y="115294"/>
                  </a:lnTo>
                  <a:lnTo>
                    <a:pt x="63193" y="124460"/>
                  </a:lnTo>
                  <a:lnTo>
                    <a:pt x="63193" y="0"/>
                  </a:lnTo>
                  <a:close/>
                </a:path>
              </a:pathLst>
            </a:custGeom>
            <a:solidFill>
              <a:srgbClr val="FFFFFF"/>
            </a:solidFill>
          </p:spPr>
          <p:txBody>
            <a:bodyPr wrap="square" lIns="0" tIns="0" rIns="0" bIns="0" rtlCol="0"/>
            <a:lstStyle/>
            <a:p>
              <a:endParaRPr/>
            </a:p>
          </p:txBody>
        </p:sp>
        <p:sp>
          <p:nvSpPr>
            <p:cNvPr id="17" name="object 17"/>
            <p:cNvSpPr/>
            <p:nvPr/>
          </p:nvSpPr>
          <p:spPr>
            <a:xfrm>
              <a:off x="1058087" y="3836809"/>
              <a:ext cx="481330" cy="238125"/>
            </a:xfrm>
            <a:custGeom>
              <a:avLst/>
              <a:gdLst/>
              <a:ahLst/>
              <a:cxnLst/>
              <a:rect l="l" t="t" r="r" b="b"/>
              <a:pathLst>
                <a:path w="481330" h="238125">
                  <a:moveTo>
                    <a:pt x="62788" y="170294"/>
                  </a:moveTo>
                  <a:lnTo>
                    <a:pt x="32664" y="176466"/>
                  </a:lnTo>
                  <a:lnTo>
                    <a:pt x="12407" y="192011"/>
                  </a:lnTo>
                  <a:lnTo>
                    <a:pt x="1651" y="213588"/>
                  </a:lnTo>
                  <a:lnTo>
                    <a:pt x="0" y="237832"/>
                  </a:lnTo>
                  <a:lnTo>
                    <a:pt x="62788" y="237832"/>
                  </a:lnTo>
                  <a:lnTo>
                    <a:pt x="62788" y="170294"/>
                  </a:lnTo>
                  <a:close/>
                </a:path>
                <a:path w="481330" h="238125">
                  <a:moveTo>
                    <a:pt x="481241" y="0"/>
                  </a:moveTo>
                  <a:lnTo>
                    <a:pt x="476783" y="0"/>
                  </a:lnTo>
                  <a:lnTo>
                    <a:pt x="443941" y="36042"/>
                  </a:lnTo>
                  <a:lnTo>
                    <a:pt x="411492" y="69646"/>
                  </a:lnTo>
                  <a:lnTo>
                    <a:pt x="377901" y="99364"/>
                  </a:lnTo>
                  <a:lnTo>
                    <a:pt x="341579" y="123736"/>
                  </a:lnTo>
                  <a:lnTo>
                    <a:pt x="300977" y="141312"/>
                  </a:lnTo>
                  <a:lnTo>
                    <a:pt x="254558" y="150609"/>
                  </a:lnTo>
                  <a:lnTo>
                    <a:pt x="254558" y="237832"/>
                  </a:lnTo>
                  <a:lnTo>
                    <a:pt x="481241" y="237832"/>
                  </a:lnTo>
                  <a:lnTo>
                    <a:pt x="481241" y="0"/>
                  </a:lnTo>
                  <a:close/>
                </a:path>
              </a:pathLst>
            </a:custGeom>
            <a:solidFill>
              <a:srgbClr val="DADADA"/>
            </a:solidFill>
          </p:spPr>
          <p:txBody>
            <a:bodyPr wrap="square" lIns="0" tIns="0" rIns="0" bIns="0" rtlCol="0"/>
            <a:lstStyle/>
            <a:p>
              <a:endParaRPr/>
            </a:p>
          </p:txBody>
        </p:sp>
        <p:sp>
          <p:nvSpPr>
            <p:cNvPr id="18" name="object 18"/>
            <p:cNvSpPr/>
            <p:nvPr/>
          </p:nvSpPr>
          <p:spPr>
            <a:xfrm>
              <a:off x="1057655" y="4010799"/>
              <a:ext cx="40005" cy="116839"/>
            </a:xfrm>
            <a:custGeom>
              <a:avLst/>
              <a:gdLst/>
              <a:ahLst/>
              <a:cxnLst/>
              <a:rect l="l" t="t" r="r" b="b"/>
              <a:pathLst>
                <a:path w="40005" h="116839">
                  <a:moveTo>
                    <a:pt x="39532" y="0"/>
                  </a:moveTo>
                  <a:lnTo>
                    <a:pt x="9212" y="23084"/>
                  </a:lnTo>
                  <a:lnTo>
                    <a:pt x="0" y="57767"/>
                  </a:lnTo>
                  <a:lnTo>
                    <a:pt x="10553" y="92681"/>
                  </a:lnTo>
                  <a:lnTo>
                    <a:pt x="39532" y="116458"/>
                  </a:lnTo>
                  <a:lnTo>
                    <a:pt x="39532" y="0"/>
                  </a:lnTo>
                  <a:close/>
                </a:path>
              </a:pathLst>
            </a:custGeom>
            <a:solidFill>
              <a:srgbClr val="00253A"/>
            </a:solidFill>
          </p:spPr>
          <p:txBody>
            <a:bodyPr wrap="square" lIns="0" tIns="0" rIns="0" bIns="0" rtlCol="0"/>
            <a:lstStyle/>
            <a:p>
              <a:endParaRPr/>
            </a:p>
          </p:txBody>
        </p:sp>
        <p:sp>
          <p:nvSpPr>
            <p:cNvPr id="19" name="object 19"/>
            <p:cNvSpPr/>
            <p:nvPr/>
          </p:nvSpPr>
          <p:spPr>
            <a:xfrm>
              <a:off x="1057789" y="4011269"/>
              <a:ext cx="40005" cy="64135"/>
            </a:xfrm>
            <a:custGeom>
              <a:avLst/>
              <a:gdLst/>
              <a:ahLst/>
              <a:cxnLst/>
              <a:rect l="l" t="t" r="r" b="b"/>
              <a:pathLst>
                <a:path w="40005" h="64135">
                  <a:moveTo>
                    <a:pt x="39397" y="0"/>
                  </a:moveTo>
                  <a:lnTo>
                    <a:pt x="6048" y="28512"/>
                  </a:lnTo>
                  <a:lnTo>
                    <a:pt x="0" y="51689"/>
                  </a:lnTo>
                  <a:lnTo>
                    <a:pt x="308" y="63842"/>
                  </a:lnTo>
                  <a:lnTo>
                    <a:pt x="39397" y="63842"/>
                  </a:lnTo>
                  <a:close/>
                </a:path>
              </a:pathLst>
            </a:custGeom>
            <a:solidFill>
              <a:srgbClr val="00344F"/>
            </a:solidFill>
          </p:spPr>
          <p:txBody>
            <a:bodyPr wrap="square" lIns="0" tIns="0" rIns="0" bIns="0" rtlCol="0"/>
            <a:lstStyle/>
            <a:p>
              <a:endParaRPr/>
            </a:p>
          </p:txBody>
        </p:sp>
        <p:sp>
          <p:nvSpPr>
            <p:cNvPr id="20" name="object 20"/>
            <p:cNvSpPr/>
            <p:nvPr/>
          </p:nvSpPr>
          <p:spPr>
            <a:xfrm>
              <a:off x="1539176" y="4074642"/>
              <a:ext cx="22860" cy="233045"/>
            </a:xfrm>
            <a:custGeom>
              <a:avLst/>
              <a:gdLst/>
              <a:ahLst/>
              <a:cxnLst/>
              <a:rect l="l" t="t" r="r" b="b"/>
              <a:pathLst>
                <a:path w="22859" h="233045">
                  <a:moveTo>
                    <a:pt x="22313" y="0"/>
                  </a:moveTo>
                  <a:lnTo>
                    <a:pt x="0" y="0"/>
                  </a:lnTo>
                  <a:lnTo>
                    <a:pt x="0" y="232778"/>
                  </a:lnTo>
                  <a:lnTo>
                    <a:pt x="22313" y="232778"/>
                  </a:lnTo>
                  <a:lnTo>
                    <a:pt x="22313" y="0"/>
                  </a:lnTo>
                  <a:close/>
                </a:path>
              </a:pathLst>
            </a:custGeom>
            <a:solidFill>
              <a:srgbClr val="3C3C3B"/>
            </a:solidFill>
          </p:spPr>
          <p:txBody>
            <a:bodyPr wrap="square" lIns="0" tIns="0" rIns="0" bIns="0" rtlCol="0"/>
            <a:lstStyle/>
            <a:p>
              <a:endParaRPr/>
            </a:p>
          </p:txBody>
        </p:sp>
      </p:grpSp>
      <p:sp>
        <p:nvSpPr>
          <p:cNvPr id="21" name="object 21"/>
          <p:cNvSpPr txBox="1"/>
          <p:nvPr/>
        </p:nvSpPr>
        <p:spPr>
          <a:xfrm>
            <a:off x="1779523" y="3834485"/>
            <a:ext cx="4521200" cy="577215"/>
          </a:xfrm>
          <a:prstGeom prst="rect">
            <a:avLst/>
          </a:prstGeom>
        </p:spPr>
        <p:txBody>
          <a:bodyPr vert="horz" wrap="square" lIns="0" tIns="10795" rIns="0" bIns="0" rtlCol="0">
            <a:spAutoFit/>
          </a:bodyPr>
          <a:lstStyle/>
          <a:p>
            <a:pPr marL="12700" marR="5080" algn="just">
              <a:lnSpc>
                <a:spcPct val="110000"/>
              </a:lnSpc>
              <a:spcBef>
                <a:spcPts val="85"/>
              </a:spcBef>
            </a:pPr>
            <a:r>
              <a:rPr sz="1100" b="1" dirty="0">
                <a:solidFill>
                  <a:srgbClr val="70AD47"/>
                </a:solidFill>
                <a:latin typeface="Carlito"/>
                <a:cs typeface="Carlito"/>
              </a:rPr>
              <a:t>¡ALWAYS</a:t>
            </a:r>
            <a:r>
              <a:rPr sz="1100" b="1" spc="-55" dirty="0">
                <a:solidFill>
                  <a:srgbClr val="70AD47"/>
                </a:solidFill>
                <a:latin typeface="Carlito"/>
                <a:cs typeface="Carlito"/>
              </a:rPr>
              <a:t> </a:t>
            </a:r>
            <a:r>
              <a:rPr sz="1100" b="1" spc="-5" dirty="0">
                <a:solidFill>
                  <a:srgbClr val="70AD47"/>
                </a:solidFill>
                <a:latin typeface="Carlito"/>
                <a:cs typeface="Carlito"/>
              </a:rPr>
              <a:t>REMEMBER!</a:t>
            </a:r>
            <a:r>
              <a:rPr sz="1100" b="1" spc="-60" dirty="0">
                <a:solidFill>
                  <a:srgbClr val="70AD47"/>
                </a:solidFill>
                <a:latin typeface="Carlito"/>
                <a:cs typeface="Carlito"/>
              </a:rPr>
              <a:t> </a:t>
            </a:r>
            <a:r>
              <a:rPr sz="1100" b="1" spc="-5" dirty="0">
                <a:latin typeface="Carlito"/>
                <a:cs typeface="Carlito"/>
              </a:rPr>
              <a:t>Each</a:t>
            </a:r>
            <a:r>
              <a:rPr sz="1100" b="1" spc="-50" dirty="0">
                <a:latin typeface="Carlito"/>
                <a:cs typeface="Carlito"/>
              </a:rPr>
              <a:t> </a:t>
            </a:r>
            <a:r>
              <a:rPr sz="1100" b="1" spc="-5" dirty="0">
                <a:latin typeface="Carlito"/>
                <a:cs typeface="Carlito"/>
              </a:rPr>
              <a:t>line</a:t>
            </a:r>
            <a:r>
              <a:rPr sz="1100" b="1" spc="-60" dirty="0">
                <a:latin typeface="Carlito"/>
                <a:cs typeface="Carlito"/>
              </a:rPr>
              <a:t> </a:t>
            </a:r>
            <a:r>
              <a:rPr sz="1100" b="1" dirty="0">
                <a:latin typeface="Carlito"/>
                <a:cs typeface="Carlito"/>
              </a:rPr>
              <a:t>of</a:t>
            </a:r>
            <a:r>
              <a:rPr sz="1100" b="1" spc="-50" dirty="0">
                <a:latin typeface="Carlito"/>
                <a:cs typeface="Carlito"/>
              </a:rPr>
              <a:t> </a:t>
            </a:r>
            <a:r>
              <a:rPr sz="1100" b="1" dirty="0">
                <a:latin typeface="Carlito"/>
                <a:cs typeface="Carlito"/>
              </a:rPr>
              <a:t>the</a:t>
            </a:r>
            <a:r>
              <a:rPr sz="1100" b="1" spc="-60" dirty="0">
                <a:latin typeface="Carlito"/>
                <a:cs typeface="Carlito"/>
              </a:rPr>
              <a:t> </a:t>
            </a:r>
            <a:r>
              <a:rPr sz="1100" b="1" spc="-5" dirty="0">
                <a:latin typeface="Carlito"/>
                <a:cs typeface="Carlito"/>
              </a:rPr>
              <a:t>matrix</a:t>
            </a:r>
            <a:r>
              <a:rPr sz="1100" b="1" spc="-65" dirty="0">
                <a:latin typeface="Carlito"/>
                <a:cs typeface="Carlito"/>
              </a:rPr>
              <a:t> </a:t>
            </a:r>
            <a:r>
              <a:rPr sz="1100" dirty="0">
                <a:latin typeface="Carlito"/>
                <a:cs typeface="Carlito"/>
              </a:rPr>
              <a:t>must</a:t>
            </a:r>
            <a:r>
              <a:rPr sz="1100" spc="-70" dirty="0">
                <a:latin typeface="Carlito"/>
                <a:cs typeface="Carlito"/>
              </a:rPr>
              <a:t> </a:t>
            </a:r>
            <a:r>
              <a:rPr sz="1100" spc="5" dirty="0">
                <a:latin typeface="Carlito"/>
                <a:cs typeface="Carlito"/>
              </a:rPr>
              <a:t>have</a:t>
            </a:r>
            <a:r>
              <a:rPr sz="1100" spc="-55" dirty="0">
                <a:latin typeface="Carlito"/>
                <a:cs typeface="Carlito"/>
              </a:rPr>
              <a:t> </a:t>
            </a:r>
            <a:r>
              <a:rPr sz="1100" dirty="0">
                <a:latin typeface="Carlito"/>
                <a:cs typeface="Carlito"/>
              </a:rPr>
              <a:t>a</a:t>
            </a:r>
            <a:r>
              <a:rPr sz="1100" spc="-60" dirty="0">
                <a:latin typeface="Carlito"/>
                <a:cs typeface="Carlito"/>
              </a:rPr>
              <a:t> </a:t>
            </a:r>
            <a:r>
              <a:rPr sz="1100" dirty="0">
                <a:latin typeface="Carlito"/>
                <a:cs typeface="Carlito"/>
              </a:rPr>
              <a:t>final</a:t>
            </a:r>
            <a:r>
              <a:rPr sz="1100" spc="-50" dirty="0">
                <a:latin typeface="Carlito"/>
                <a:cs typeface="Carlito"/>
              </a:rPr>
              <a:t> </a:t>
            </a:r>
            <a:r>
              <a:rPr sz="1100" spc="-5" dirty="0">
                <a:latin typeface="Carlito"/>
                <a:cs typeface="Carlito"/>
              </a:rPr>
              <a:t>numerical</a:t>
            </a:r>
            <a:r>
              <a:rPr sz="1100" spc="-50" dirty="0">
                <a:latin typeface="Carlito"/>
                <a:cs typeface="Carlito"/>
              </a:rPr>
              <a:t> </a:t>
            </a:r>
            <a:r>
              <a:rPr sz="1100" spc="-5" dirty="0">
                <a:latin typeface="Carlito"/>
                <a:cs typeface="Carlito"/>
              </a:rPr>
              <a:t>score  </a:t>
            </a:r>
            <a:r>
              <a:rPr sz="1100" dirty="0">
                <a:latin typeface="Carlito"/>
                <a:cs typeface="Carlito"/>
              </a:rPr>
              <a:t>adding </a:t>
            </a:r>
            <a:r>
              <a:rPr sz="1100" spc="-5" dirty="0">
                <a:latin typeface="Carlito"/>
                <a:cs typeface="Carlito"/>
              </a:rPr>
              <a:t>up to </a:t>
            </a:r>
            <a:r>
              <a:rPr sz="1100" b="1" spc="-10" dirty="0">
                <a:latin typeface="Carlito"/>
                <a:cs typeface="Carlito"/>
              </a:rPr>
              <a:t>100% </a:t>
            </a:r>
            <a:r>
              <a:rPr sz="1100" dirty="0">
                <a:latin typeface="Carlito"/>
                <a:cs typeface="Carlito"/>
              </a:rPr>
              <a:t>so </a:t>
            </a:r>
            <a:r>
              <a:rPr sz="1100" spc="-5" dirty="0">
                <a:latin typeface="Carlito"/>
                <a:cs typeface="Carlito"/>
              </a:rPr>
              <a:t>the </a:t>
            </a:r>
            <a:r>
              <a:rPr sz="1100" dirty="0">
                <a:latin typeface="Carlito"/>
                <a:cs typeface="Carlito"/>
              </a:rPr>
              <a:t>matrix </a:t>
            </a:r>
            <a:r>
              <a:rPr sz="1100" spc="5" dirty="0">
                <a:latin typeface="Carlito"/>
                <a:cs typeface="Carlito"/>
              </a:rPr>
              <a:t>is </a:t>
            </a:r>
            <a:r>
              <a:rPr sz="1100" spc="-5" dirty="0">
                <a:latin typeface="Carlito"/>
                <a:cs typeface="Carlito"/>
              </a:rPr>
              <a:t>configured </a:t>
            </a:r>
            <a:r>
              <a:rPr sz="1100" spc="-10" dirty="0">
                <a:latin typeface="Carlito"/>
                <a:cs typeface="Carlito"/>
              </a:rPr>
              <a:t>correctly. </a:t>
            </a:r>
            <a:r>
              <a:rPr sz="1100" spc="5" dirty="0">
                <a:latin typeface="Carlito"/>
                <a:cs typeface="Carlito"/>
              </a:rPr>
              <a:t>If </a:t>
            </a:r>
            <a:r>
              <a:rPr sz="1100" spc="-5" dirty="0">
                <a:latin typeface="Carlito"/>
                <a:cs typeface="Carlito"/>
              </a:rPr>
              <a:t>not, the variable </a:t>
            </a:r>
            <a:r>
              <a:rPr sz="1100" spc="-10" dirty="0">
                <a:latin typeface="Carlito"/>
                <a:cs typeface="Carlito"/>
              </a:rPr>
              <a:t>will  </a:t>
            </a:r>
            <a:r>
              <a:rPr sz="1100" spc="-5" dirty="0">
                <a:latin typeface="Carlito"/>
                <a:cs typeface="Carlito"/>
              </a:rPr>
              <a:t>not appear checked </a:t>
            </a:r>
            <a:r>
              <a:rPr sz="1100" spc="5" dirty="0">
                <a:latin typeface="Carlito"/>
                <a:cs typeface="Carlito"/>
              </a:rPr>
              <a:t>in </a:t>
            </a:r>
            <a:r>
              <a:rPr sz="1100" dirty="0">
                <a:latin typeface="Carlito"/>
                <a:cs typeface="Carlito"/>
              </a:rPr>
              <a:t>green </a:t>
            </a:r>
            <a:r>
              <a:rPr sz="1100" spc="-5" dirty="0">
                <a:latin typeface="Carlito"/>
                <a:cs typeface="Carlito"/>
              </a:rPr>
              <a:t>further down the</a:t>
            </a:r>
            <a:r>
              <a:rPr sz="1100" spc="-40" dirty="0">
                <a:latin typeface="Carlito"/>
                <a:cs typeface="Carlito"/>
              </a:rPr>
              <a:t> </a:t>
            </a:r>
            <a:r>
              <a:rPr sz="1100" spc="-5" dirty="0">
                <a:latin typeface="Carlito"/>
                <a:cs typeface="Carlito"/>
              </a:rPr>
              <a:t>process.</a:t>
            </a:r>
            <a:endParaRPr sz="1100">
              <a:latin typeface="Carlito"/>
              <a:cs typeface="Carlito"/>
            </a:endParaRPr>
          </a:p>
        </p:txBody>
      </p:sp>
      <p:sp>
        <p:nvSpPr>
          <p:cNvPr id="22" name="object 22"/>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5485043"/>
            <a:ext cx="5412105" cy="1084580"/>
          </a:xfrm>
          <a:prstGeom prst="rect">
            <a:avLst/>
          </a:prstGeom>
        </p:spPr>
        <p:txBody>
          <a:bodyPr vert="horz" wrap="square" lIns="0" tIns="34290" rIns="0" bIns="0" rtlCol="0">
            <a:spAutoFit/>
          </a:bodyPr>
          <a:lstStyle/>
          <a:p>
            <a:pPr marL="12700">
              <a:lnSpc>
                <a:spcPct val="100000"/>
              </a:lnSpc>
              <a:spcBef>
                <a:spcPts val="270"/>
              </a:spcBef>
            </a:pPr>
            <a:r>
              <a:rPr sz="1300" spc="-10" dirty="0">
                <a:solidFill>
                  <a:srgbClr val="2F5496"/>
                </a:solidFill>
                <a:latin typeface="Carlito"/>
                <a:cs typeface="Carlito"/>
              </a:rPr>
              <a:t>4.4 </a:t>
            </a:r>
            <a:r>
              <a:rPr sz="1300" spc="-15" dirty="0">
                <a:solidFill>
                  <a:srgbClr val="2F5496"/>
                </a:solidFill>
                <a:latin typeface="Carlito"/>
                <a:cs typeface="Carlito"/>
              </a:rPr>
              <a:t>LANDING</a:t>
            </a:r>
            <a:r>
              <a:rPr sz="1300" spc="5" dirty="0">
                <a:solidFill>
                  <a:srgbClr val="2F5496"/>
                </a:solidFill>
                <a:latin typeface="Carlito"/>
                <a:cs typeface="Carlito"/>
              </a:rPr>
              <a:t> </a:t>
            </a:r>
            <a:r>
              <a:rPr sz="1300" spc="-15" dirty="0">
                <a:solidFill>
                  <a:srgbClr val="2F5496"/>
                </a:solidFill>
                <a:latin typeface="Carlito"/>
                <a:cs typeface="Carlito"/>
              </a:rPr>
              <a:t>PAGE</a:t>
            </a:r>
            <a:endParaRPr sz="1300">
              <a:latin typeface="Carlito"/>
              <a:cs typeface="Carlito"/>
            </a:endParaRPr>
          </a:p>
          <a:p>
            <a:pPr marL="12700" marR="5080" algn="just">
              <a:lnSpc>
                <a:spcPct val="110000"/>
              </a:lnSpc>
              <a:spcBef>
                <a:spcPts val="20"/>
              </a:spcBef>
            </a:pPr>
            <a:r>
              <a:rPr sz="1100" spc="-5" dirty="0">
                <a:latin typeface="Carlito"/>
                <a:cs typeface="Carlito"/>
              </a:rPr>
              <a:t>This is the access point or site of the Project that we are configuring. In this step of the "</a:t>
            </a:r>
            <a:r>
              <a:rPr sz="1100" b="1" spc="-5" dirty="0">
                <a:latin typeface="Carlito"/>
                <a:cs typeface="Carlito"/>
              </a:rPr>
              <a:t>journey  sequence</a:t>
            </a:r>
            <a:r>
              <a:rPr sz="1100" spc="-5" dirty="0">
                <a:latin typeface="Carlito"/>
                <a:cs typeface="Carlito"/>
              </a:rPr>
              <a:t>" we will be able to preview how the page that the participant will receive will look  like with the relation of each of the tests that he or she has to do to complete the</a:t>
            </a:r>
            <a:r>
              <a:rPr sz="1100" spc="70" dirty="0">
                <a:latin typeface="Carlito"/>
                <a:cs typeface="Carlito"/>
              </a:rPr>
              <a:t> </a:t>
            </a:r>
            <a:r>
              <a:rPr sz="1100" spc="-5" dirty="0">
                <a:latin typeface="Carlito"/>
                <a:cs typeface="Carlito"/>
              </a:rPr>
              <a:t>process.</a:t>
            </a:r>
            <a:endParaRPr sz="1100">
              <a:latin typeface="Carlito"/>
              <a:cs typeface="Carlito"/>
            </a:endParaRPr>
          </a:p>
          <a:p>
            <a:pPr marL="12700" algn="just">
              <a:lnSpc>
                <a:spcPct val="100000"/>
              </a:lnSpc>
              <a:spcBef>
                <a:spcPts val="910"/>
              </a:spcBef>
            </a:pPr>
            <a:r>
              <a:rPr sz="1100" spc="-5" dirty="0">
                <a:latin typeface="Carlito"/>
                <a:cs typeface="Carlito"/>
              </a:rPr>
              <a:t>The "</a:t>
            </a:r>
            <a:r>
              <a:rPr sz="1100" b="1" spc="-5" dirty="0">
                <a:latin typeface="Carlito"/>
                <a:cs typeface="Carlito"/>
              </a:rPr>
              <a:t>landing page</a:t>
            </a:r>
            <a:r>
              <a:rPr sz="1100" spc="-5" dirty="0">
                <a:latin typeface="Carlito"/>
                <a:cs typeface="Carlito"/>
              </a:rPr>
              <a:t>" can be adapted to the client's colors, images, messages and</a:t>
            </a:r>
            <a:r>
              <a:rPr sz="1100" spc="30" dirty="0">
                <a:latin typeface="Carlito"/>
                <a:cs typeface="Carlito"/>
              </a:rPr>
              <a:t> </a:t>
            </a:r>
            <a:r>
              <a:rPr sz="1100" spc="-5" dirty="0">
                <a:latin typeface="Carlito"/>
                <a:cs typeface="Carlito"/>
              </a:rPr>
              <a:t>logo.</a:t>
            </a:r>
            <a:endParaRPr sz="1100">
              <a:latin typeface="Carlito"/>
              <a:cs typeface="Carlito"/>
            </a:endParaRPr>
          </a:p>
        </p:txBody>
      </p:sp>
      <p:grpSp>
        <p:nvGrpSpPr>
          <p:cNvPr id="3" name="object 3"/>
          <p:cNvGrpSpPr/>
          <p:nvPr/>
        </p:nvGrpSpPr>
        <p:grpSpPr>
          <a:xfrm>
            <a:off x="923925" y="923925"/>
            <a:ext cx="5419090" cy="3051175"/>
            <a:chOff x="923925" y="923925"/>
            <a:chExt cx="5419090" cy="3051175"/>
          </a:xfrm>
        </p:grpSpPr>
        <p:sp>
          <p:nvSpPr>
            <p:cNvPr id="4" name="object 4"/>
            <p:cNvSpPr/>
            <p:nvPr/>
          </p:nvSpPr>
          <p:spPr>
            <a:xfrm>
              <a:off x="933449" y="933450"/>
              <a:ext cx="5400040" cy="303212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3041650"/>
            </a:xfrm>
            <a:custGeom>
              <a:avLst/>
              <a:gdLst/>
              <a:ahLst/>
              <a:cxnLst/>
              <a:rect l="l" t="t" r="r" b="b"/>
              <a:pathLst>
                <a:path w="5409565" h="3041650">
                  <a:moveTo>
                    <a:pt x="0" y="0"/>
                  </a:moveTo>
                  <a:lnTo>
                    <a:pt x="5409565" y="0"/>
                  </a:lnTo>
                  <a:lnTo>
                    <a:pt x="5409565" y="3041654"/>
                  </a:lnTo>
                  <a:lnTo>
                    <a:pt x="0" y="3041654"/>
                  </a:lnTo>
                  <a:lnTo>
                    <a:pt x="0" y="0"/>
                  </a:lnTo>
                  <a:close/>
                </a:path>
              </a:pathLst>
            </a:custGeom>
            <a:ln w="9525">
              <a:solidFill>
                <a:srgbClr val="D9D9D9"/>
              </a:solidFill>
            </a:ln>
          </p:spPr>
          <p:txBody>
            <a:bodyPr wrap="square" lIns="0" tIns="0" rIns="0" bIns="0" rtlCol="0"/>
            <a:lstStyle/>
            <a:p>
              <a:endParaRPr/>
            </a:p>
          </p:txBody>
        </p:sp>
      </p:grpSp>
      <p:grpSp>
        <p:nvGrpSpPr>
          <p:cNvPr id="6" name="object 6"/>
          <p:cNvGrpSpPr/>
          <p:nvPr/>
        </p:nvGrpSpPr>
        <p:grpSpPr>
          <a:xfrm>
            <a:off x="586103" y="4310545"/>
            <a:ext cx="5700395" cy="863600"/>
            <a:chOff x="586103" y="4310545"/>
            <a:chExt cx="5700395" cy="863600"/>
          </a:xfrm>
        </p:grpSpPr>
        <p:sp>
          <p:nvSpPr>
            <p:cNvPr id="7" name="object 7"/>
            <p:cNvSpPr/>
            <p:nvPr/>
          </p:nvSpPr>
          <p:spPr>
            <a:xfrm>
              <a:off x="1123659" y="4369155"/>
              <a:ext cx="5150485" cy="756285"/>
            </a:xfrm>
            <a:custGeom>
              <a:avLst/>
              <a:gdLst/>
              <a:ahLst/>
              <a:cxnLst/>
              <a:rect l="l" t="t" r="r" b="b"/>
              <a:pathLst>
                <a:path w="5150485" h="756285">
                  <a:moveTo>
                    <a:pt x="0" y="125949"/>
                  </a:moveTo>
                  <a:lnTo>
                    <a:pt x="9897" y="76924"/>
                  </a:lnTo>
                  <a:lnTo>
                    <a:pt x="36889" y="36889"/>
                  </a:lnTo>
                  <a:lnTo>
                    <a:pt x="76923" y="9897"/>
                  </a:lnTo>
                  <a:lnTo>
                    <a:pt x="125949" y="0"/>
                  </a:lnTo>
                  <a:lnTo>
                    <a:pt x="5024192" y="0"/>
                  </a:lnTo>
                  <a:lnTo>
                    <a:pt x="5073218" y="9897"/>
                  </a:lnTo>
                  <a:lnTo>
                    <a:pt x="5113252" y="36889"/>
                  </a:lnTo>
                  <a:lnTo>
                    <a:pt x="5140245" y="76924"/>
                  </a:lnTo>
                  <a:lnTo>
                    <a:pt x="5150142" y="125949"/>
                  </a:lnTo>
                  <a:lnTo>
                    <a:pt x="5150142" y="629747"/>
                  </a:lnTo>
                  <a:lnTo>
                    <a:pt x="5140245" y="678772"/>
                  </a:lnTo>
                  <a:lnTo>
                    <a:pt x="5113252" y="718806"/>
                  </a:lnTo>
                  <a:lnTo>
                    <a:pt x="5073218" y="745798"/>
                  </a:lnTo>
                  <a:lnTo>
                    <a:pt x="5024192" y="755696"/>
                  </a:lnTo>
                  <a:lnTo>
                    <a:pt x="125949" y="755696"/>
                  </a:lnTo>
                  <a:lnTo>
                    <a:pt x="76923" y="745798"/>
                  </a:lnTo>
                  <a:lnTo>
                    <a:pt x="36889" y="718806"/>
                  </a:lnTo>
                  <a:lnTo>
                    <a:pt x="9897" y="678772"/>
                  </a:lnTo>
                  <a:lnTo>
                    <a:pt x="0" y="629747"/>
                  </a:lnTo>
                  <a:lnTo>
                    <a:pt x="0" y="125949"/>
                  </a:lnTo>
                  <a:close/>
                </a:path>
              </a:pathLst>
            </a:custGeom>
            <a:ln w="25400">
              <a:solidFill>
                <a:srgbClr val="70AD47"/>
              </a:solidFill>
            </a:ln>
          </p:spPr>
          <p:txBody>
            <a:bodyPr wrap="square" lIns="0" tIns="0" rIns="0" bIns="0" rtlCol="0"/>
            <a:lstStyle/>
            <a:p>
              <a:endParaRPr/>
            </a:p>
          </p:txBody>
        </p:sp>
        <p:sp>
          <p:nvSpPr>
            <p:cNvPr id="8" name="object 8"/>
            <p:cNvSpPr/>
            <p:nvPr/>
          </p:nvSpPr>
          <p:spPr>
            <a:xfrm>
              <a:off x="586103" y="4310545"/>
              <a:ext cx="861060" cy="863600"/>
            </a:xfrm>
            <a:custGeom>
              <a:avLst/>
              <a:gdLst/>
              <a:ahLst/>
              <a:cxnLst/>
              <a:rect l="l" t="t" r="r" b="b"/>
              <a:pathLst>
                <a:path w="861060" h="863600">
                  <a:moveTo>
                    <a:pt x="430519" y="0"/>
                  </a:moveTo>
                  <a:lnTo>
                    <a:pt x="383609" y="2533"/>
                  </a:lnTo>
                  <a:lnTo>
                    <a:pt x="338163" y="9958"/>
                  </a:lnTo>
                  <a:lnTo>
                    <a:pt x="294442" y="22011"/>
                  </a:lnTo>
                  <a:lnTo>
                    <a:pt x="252709" y="38429"/>
                  </a:lnTo>
                  <a:lnTo>
                    <a:pt x="213228" y="58948"/>
                  </a:lnTo>
                  <a:lnTo>
                    <a:pt x="176260" y="83305"/>
                  </a:lnTo>
                  <a:lnTo>
                    <a:pt x="142068" y="111237"/>
                  </a:lnTo>
                  <a:lnTo>
                    <a:pt x="110916" y="142480"/>
                  </a:lnTo>
                  <a:lnTo>
                    <a:pt x="83065" y="176771"/>
                  </a:lnTo>
                  <a:lnTo>
                    <a:pt x="58778" y="213847"/>
                  </a:lnTo>
                  <a:lnTo>
                    <a:pt x="38318" y="253443"/>
                  </a:lnTo>
                  <a:lnTo>
                    <a:pt x="21948" y="295298"/>
                  </a:lnTo>
                  <a:lnTo>
                    <a:pt x="9929" y="339147"/>
                  </a:lnTo>
                  <a:lnTo>
                    <a:pt x="2526" y="384727"/>
                  </a:lnTo>
                  <a:lnTo>
                    <a:pt x="0" y="431774"/>
                  </a:lnTo>
                  <a:lnTo>
                    <a:pt x="2526" y="478819"/>
                  </a:lnTo>
                  <a:lnTo>
                    <a:pt x="9929" y="524397"/>
                  </a:lnTo>
                  <a:lnTo>
                    <a:pt x="21948" y="568244"/>
                  </a:lnTo>
                  <a:lnTo>
                    <a:pt x="38318" y="610097"/>
                  </a:lnTo>
                  <a:lnTo>
                    <a:pt x="58778" y="649692"/>
                  </a:lnTo>
                  <a:lnTo>
                    <a:pt x="83065" y="686767"/>
                  </a:lnTo>
                  <a:lnTo>
                    <a:pt x="110916" y="721057"/>
                  </a:lnTo>
                  <a:lnTo>
                    <a:pt x="142068" y="752300"/>
                  </a:lnTo>
                  <a:lnTo>
                    <a:pt x="176260" y="780231"/>
                  </a:lnTo>
                  <a:lnTo>
                    <a:pt x="213228" y="804588"/>
                  </a:lnTo>
                  <a:lnTo>
                    <a:pt x="252709" y="825107"/>
                  </a:lnTo>
                  <a:lnTo>
                    <a:pt x="294442" y="841524"/>
                  </a:lnTo>
                  <a:lnTo>
                    <a:pt x="338163" y="853577"/>
                  </a:lnTo>
                  <a:lnTo>
                    <a:pt x="383609" y="861002"/>
                  </a:lnTo>
                  <a:lnTo>
                    <a:pt x="430519" y="863536"/>
                  </a:lnTo>
                  <a:lnTo>
                    <a:pt x="477429" y="861002"/>
                  </a:lnTo>
                  <a:lnTo>
                    <a:pt x="522876" y="853577"/>
                  </a:lnTo>
                  <a:lnTo>
                    <a:pt x="566596" y="841524"/>
                  </a:lnTo>
                  <a:lnTo>
                    <a:pt x="608329" y="825107"/>
                  </a:lnTo>
                  <a:lnTo>
                    <a:pt x="647810" y="804588"/>
                  </a:lnTo>
                  <a:lnTo>
                    <a:pt x="684777" y="780231"/>
                  </a:lnTo>
                  <a:lnTo>
                    <a:pt x="718969" y="752300"/>
                  </a:lnTo>
                  <a:lnTo>
                    <a:pt x="750121" y="721057"/>
                  </a:lnTo>
                  <a:lnTo>
                    <a:pt x="777971" y="686767"/>
                  </a:lnTo>
                  <a:lnTo>
                    <a:pt x="802258" y="649692"/>
                  </a:lnTo>
                  <a:lnTo>
                    <a:pt x="822717" y="610097"/>
                  </a:lnTo>
                  <a:lnTo>
                    <a:pt x="839088" y="568244"/>
                  </a:lnTo>
                  <a:lnTo>
                    <a:pt x="851106" y="524397"/>
                  </a:lnTo>
                  <a:lnTo>
                    <a:pt x="858509" y="478819"/>
                  </a:lnTo>
                  <a:lnTo>
                    <a:pt x="861035" y="431774"/>
                  </a:lnTo>
                  <a:lnTo>
                    <a:pt x="858509" y="384727"/>
                  </a:lnTo>
                  <a:lnTo>
                    <a:pt x="851106" y="339147"/>
                  </a:lnTo>
                  <a:lnTo>
                    <a:pt x="839088" y="295298"/>
                  </a:lnTo>
                  <a:lnTo>
                    <a:pt x="822717" y="253443"/>
                  </a:lnTo>
                  <a:lnTo>
                    <a:pt x="802258" y="213847"/>
                  </a:lnTo>
                  <a:lnTo>
                    <a:pt x="777971" y="176771"/>
                  </a:lnTo>
                  <a:lnTo>
                    <a:pt x="750121" y="142480"/>
                  </a:lnTo>
                  <a:lnTo>
                    <a:pt x="718969" y="111237"/>
                  </a:lnTo>
                  <a:lnTo>
                    <a:pt x="684777" y="83305"/>
                  </a:lnTo>
                  <a:lnTo>
                    <a:pt x="647810" y="58948"/>
                  </a:lnTo>
                  <a:lnTo>
                    <a:pt x="608329" y="38429"/>
                  </a:lnTo>
                  <a:lnTo>
                    <a:pt x="566596" y="22011"/>
                  </a:lnTo>
                  <a:lnTo>
                    <a:pt x="522876" y="9958"/>
                  </a:lnTo>
                  <a:lnTo>
                    <a:pt x="477429" y="2533"/>
                  </a:lnTo>
                  <a:lnTo>
                    <a:pt x="430519" y="0"/>
                  </a:lnTo>
                  <a:close/>
                </a:path>
              </a:pathLst>
            </a:custGeom>
            <a:solidFill>
              <a:srgbClr val="70AD47"/>
            </a:solidFill>
          </p:spPr>
          <p:txBody>
            <a:bodyPr wrap="square" lIns="0" tIns="0" rIns="0" bIns="0" rtlCol="0"/>
            <a:lstStyle/>
            <a:p>
              <a:endParaRPr/>
            </a:p>
          </p:txBody>
        </p:sp>
        <p:sp>
          <p:nvSpPr>
            <p:cNvPr id="9" name="object 9"/>
            <p:cNvSpPr/>
            <p:nvPr/>
          </p:nvSpPr>
          <p:spPr>
            <a:xfrm>
              <a:off x="701039" y="4443983"/>
              <a:ext cx="685800" cy="71018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83098" y="4473092"/>
              <a:ext cx="226060" cy="471170"/>
            </a:xfrm>
            <a:custGeom>
              <a:avLst/>
              <a:gdLst/>
              <a:ahLst/>
              <a:cxnLst/>
              <a:rect l="l" t="t" r="r" b="b"/>
              <a:pathLst>
                <a:path w="226059" h="471170">
                  <a:moveTo>
                    <a:pt x="225978" y="0"/>
                  </a:moveTo>
                  <a:lnTo>
                    <a:pt x="221529" y="0"/>
                  </a:lnTo>
                  <a:lnTo>
                    <a:pt x="188798" y="36042"/>
                  </a:lnTo>
                  <a:lnTo>
                    <a:pt x="156459" y="69651"/>
                  </a:lnTo>
                  <a:lnTo>
                    <a:pt x="122961" y="99371"/>
                  </a:lnTo>
                  <a:lnTo>
                    <a:pt x="86753" y="123744"/>
                  </a:lnTo>
                  <a:lnTo>
                    <a:pt x="46283" y="141313"/>
                  </a:lnTo>
                  <a:lnTo>
                    <a:pt x="0" y="150622"/>
                  </a:lnTo>
                  <a:lnTo>
                    <a:pt x="0" y="320027"/>
                  </a:lnTo>
                  <a:lnTo>
                    <a:pt x="74172" y="342392"/>
                  </a:lnTo>
                  <a:lnTo>
                    <a:pt x="111340" y="364701"/>
                  </a:lnTo>
                  <a:lnTo>
                    <a:pt x="148379" y="393818"/>
                  </a:lnTo>
                  <a:lnTo>
                    <a:pt x="185155" y="429286"/>
                  </a:lnTo>
                  <a:lnTo>
                    <a:pt x="221529" y="470649"/>
                  </a:lnTo>
                  <a:lnTo>
                    <a:pt x="225978" y="470649"/>
                  </a:lnTo>
                  <a:lnTo>
                    <a:pt x="225978" y="0"/>
                  </a:lnTo>
                  <a:close/>
                </a:path>
              </a:pathLst>
            </a:custGeom>
            <a:solidFill>
              <a:srgbClr val="DADADA"/>
            </a:solidFill>
          </p:spPr>
          <p:txBody>
            <a:bodyPr wrap="square" lIns="0" tIns="0" rIns="0" bIns="0" rtlCol="0"/>
            <a:lstStyle/>
            <a:p>
              <a:endParaRPr/>
            </a:p>
          </p:txBody>
        </p:sp>
        <p:sp>
          <p:nvSpPr>
            <p:cNvPr id="11" name="object 11"/>
            <p:cNvSpPr/>
            <p:nvPr/>
          </p:nvSpPr>
          <p:spPr>
            <a:xfrm>
              <a:off x="792056" y="4616449"/>
              <a:ext cx="209910" cy="37776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208924" y="4473092"/>
              <a:ext cx="22860" cy="471170"/>
            </a:xfrm>
            <a:custGeom>
              <a:avLst/>
              <a:gdLst/>
              <a:ahLst/>
              <a:cxnLst/>
              <a:rect l="l" t="t" r="r" b="b"/>
              <a:pathLst>
                <a:path w="22859" h="471170">
                  <a:moveTo>
                    <a:pt x="22244" y="0"/>
                  </a:moveTo>
                  <a:lnTo>
                    <a:pt x="0" y="0"/>
                  </a:lnTo>
                  <a:lnTo>
                    <a:pt x="0" y="470649"/>
                  </a:lnTo>
                  <a:lnTo>
                    <a:pt x="22244" y="470649"/>
                  </a:lnTo>
                  <a:lnTo>
                    <a:pt x="22244" y="0"/>
                  </a:lnTo>
                  <a:close/>
                </a:path>
              </a:pathLst>
            </a:custGeom>
            <a:solidFill>
              <a:srgbClr val="504E4F"/>
            </a:solidFill>
          </p:spPr>
          <p:txBody>
            <a:bodyPr wrap="square" lIns="0" tIns="0" rIns="0" bIns="0" rtlCol="0"/>
            <a:lstStyle/>
            <a:p>
              <a:endParaRPr/>
            </a:p>
          </p:txBody>
        </p:sp>
        <p:sp>
          <p:nvSpPr>
            <p:cNvPr id="13" name="object 13"/>
            <p:cNvSpPr/>
            <p:nvPr/>
          </p:nvSpPr>
          <p:spPr>
            <a:xfrm>
              <a:off x="728948" y="4643412"/>
              <a:ext cx="63500" cy="125095"/>
            </a:xfrm>
            <a:custGeom>
              <a:avLst/>
              <a:gdLst/>
              <a:ahLst/>
              <a:cxnLst/>
              <a:rect l="l" t="t" r="r" b="b"/>
              <a:pathLst>
                <a:path w="63500" h="125095">
                  <a:moveTo>
                    <a:pt x="62995" y="0"/>
                  </a:moveTo>
                  <a:lnTo>
                    <a:pt x="26612" y="9484"/>
                  </a:lnTo>
                  <a:lnTo>
                    <a:pt x="5891" y="32609"/>
                  </a:lnTo>
                  <a:lnTo>
                    <a:pt x="0" y="62522"/>
                  </a:lnTo>
                  <a:lnTo>
                    <a:pt x="8107" y="92371"/>
                  </a:lnTo>
                  <a:lnTo>
                    <a:pt x="29383" y="115305"/>
                  </a:lnTo>
                  <a:lnTo>
                    <a:pt x="62995" y="124472"/>
                  </a:lnTo>
                  <a:lnTo>
                    <a:pt x="62995" y="0"/>
                  </a:lnTo>
                  <a:close/>
                </a:path>
              </a:pathLst>
            </a:custGeom>
            <a:solidFill>
              <a:srgbClr val="FFFFFF"/>
            </a:solidFill>
          </p:spPr>
          <p:txBody>
            <a:bodyPr wrap="square" lIns="0" tIns="0" rIns="0" bIns="0" rtlCol="0"/>
            <a:lstStyle/>
            <a:p>
              <a:endParaRPr/>
            </a:p>
          </p:txBody>
        </p:sp>
        <p:sp>
          <p:nvSpPr>
            <p:cNvPr id="14" name="object 14"/>
            <p:cNvSpPr/>
            <p:nvPr/>
          </p:nvSpPr>
          <p:spPr>
            <a:xfrm>
              <a:off x="729348" y="4473092"/>
              <a:ext cx="480059" cy="238125"/>
            </a:xfrm>
            <a:custGeom>
              <a:avLst/>
              <a:gdLst/>
              <a:ahLst/>
              <a:cxnLst/>
              <a:rect l="l" t="t" r="r" b="b"/>
              <a:pathLst>
                <a:path w="480059" h="238125">
                  <a:moveTo>
                    <a:pt x="62585" y="170319"/>
                  </a:moveTo>
                  <a:lnTo>
                    <a:pt x="32550" y="176479"/>
                  </a:lnTo>
                  <a:lnTo>
                    <a:pt x="12369" y="192036"/>
                  </a:lnTo>
                  <a:lnTo>
                    <a:pt x="1638" y="213614"/>
                  </a:lnTo>
                  <a:lnTo>
                    <a:pt x="0" y="237858"/>
                  </a:lnTo>
                  <a:lnTo>
                    <a:pt x="62585" y="237858"/>
                  </a:lnTo>
                  <a:lnTo>
                    <a:pt x="62585" y="170319"/>
                  </a:lnTo>
                  <a:close/>
                </a:path>
                <a:path w="480059" h="238125">
                  <a:moveTo>
                    <a:pt x="479717" y="0"/>
                  </a:moveTo>
                  <a:lnTo>
                    <a:pt x="475272" y="0"/>
                  </a:lnTo>
                  <a:lnTo>
                    <a:pt x="442544" y="36042"/>
                  </a:lnTo>
                  <a:lnTo>
                    <a:pt x="410197" y="69659"/>
                  </a:lnTo>
                  <a:lnTo>
                    <a:pt x="376707" y="99377"/>
                  </a:lnTo>
                  <a:lnTo>
                    <a:pt x="340499" y="123748"/>
                  </a:lnTo>
                  <a:lnTo>
                    <a:pt x="300024" y="141325"/>
                  </a:lnTo>
                  <a:lnTo>
                    <a:pt x="253746" y="150622"/>
                  </a:lnTo>
                  <a:lnTo>
                    <a:pt x="253746" y="237858"/>
                  </a:lnTo>
                  <a:lnTo>
                    <a:pt x="479717" y="237858"/>
                  </a:lnTo>
                  <a:lnTo>
                    <a:pt x="479717" y="0"/>
                  </a:lnTo>
                  <a:close/>
                </a:path>
              </a:pathLst>
            </a:custGeom>
            <a:solidFill>
              <a:srgbClr val="DADADA"/>
            </a:solidFill>
          </p:spPr>
          <p:txBody>
            <a:bodyPr wrap="square" lIns="0" tIns="0" rIns="0" bIns="0" rtlCol="0"/>
            <a:lstStyle/>
            <a:p>
              <a:endParaRPr/>
            </a:p>
          </p:txBody>
        </p:sp>
        <p:sp>
          <p:nvSpPr>
            <p:cNvPr id="15" name="object 15"/>
            <p:cNvSpPr/>
            <p:nvPr/>
          </p:nvSpPr>
          <p:spPr>
            <a:xfrm>
              <a:off x="728909" y="4647107"/>
              <a:ext cx="40005" cy="116839"/>
            </a:xfrm>
            <a:custGeom>
              <a:avLst/>
              <a:gdLst/>
              <a:ahLst/>
              <a:cxnLst/>
              <a:rect l="l" t="t" r="r" b="b"/>
              <a:pathLst>
                <a:path w="40004" h="116839">
                  <a:moveTo>
                    <a:pt x="39408" y="0"/>
                  </a:moveTo>
                  <a:lnTo>
                    <a:pt x="9183" y="23085"/>
                  </a:lnTo>
                  <a:lnTo>
                    <a:pt x="0" y="57769"/>
                  </a:lnTo>
                  <a:lnTo>
                    <a:pt x="10520" y="92686"/>
                  </a:lnTo>
                  <a:lnTo>
                    <a:pt x="39408" y="116471"/>
                  </a:lnTo>
                  <a:lnTo>
                    <a:pt x="39408" y="0"/>
                  </a:lnTo>
                  <a:close/>
                </a:path>
              </a:pathLst>
            </a:custGeom>
            <a:solidFill>
              <a:srgbClr val="00253A"/>
            </a:solidFill>
          </p:spPr>
          <p:txBody>
            <a:bodyPr wrap="square" lIns="0" tIns="0" rIns="0" bIns="0" rtlCol="0"/>
            <a:lstStyle/>
            <a:p>
              <a:endParaRPr/>
            </a:p>
          </p:txBody>
        </p:sp>
        <p:sp>
          <p:nvSpPr>
            <p:cNvPr id="16" name="object 16"/>
            <p:cNvSpPr/>
            <p:nvPr/>
          </p:nvSpPr>
          <p:spPr>
            <a:xfrm>
              <a:off x="729044" y="4647564"/>
              <a:ext cx="39370" cy="64135"/>
            </a:xfrm>
            <a:custGeom>
              <a:avLst/>
              <a:gdLst/>
              <a:ahLst/>
              <a:cxnLst/>
              <a:rect l="l" t="t" r="r" b="b"/>
              <a:pathLst>
                <a:path w="39370" h="64135">
                  <a:moveTo>
                    <a:pt x="39273" y="0"/>
                  </a:moveTo>
                  <a:lnTo>
                    <a:pt x="6028" y="28512"/>
                  </a:lnTo>
                  <a:lnTo>
                    <a:pt x="0" y="51701"/>
                  </a:lnTo>
                  <a:lnTo>
                    <a:pt x="306" y="63855"/>
                  </a:lnTo>
                  <a:lnTo>
                    <a:pt x="39273" y="63855"/>
                  </a:lnTo>
                  <a:close/>
                </a:path>
              </a:pathLst>
            </a:custGeom>
            <a:solidFill>
              <a:srgbClr val="00344F"/>
            </a:solidFill>
          </p:spPr>
          <p:txBody>
            <a:bodyPr wrap="square" lIns="0" tIns="0" rIns="0" bIns="0" rtlCol="0"/>
            <a:lstStyle/>
            <a:p>
              <a:endParaRPr/>
            </a:p>
          </p:txBody>
        </p:sp>
        <p:sp>
          <p:nvSpPr>
            <p:cNvPr id="17" name="object 17"/>
            <p:cNvSpPr/>
            <p:nvPr/>
          </p:nvSpPr>
          <p:spPr>
            <a:xfrm>
              <a:off x="1208924" y="4710950"/>
              <a:ext cx="22860" cy="233045"/>
            </a:xfrm>
            <a:custGeom>
              <a:avLst/>
              <a:gdLst/>
              <a:ahLst/>
              <a:cxnLst/>
              <a:rect l="l" t="t" r="r" b="b"/>
              <a:pathLst>
                <a:path w="22859" h="233045">
                  <a:moveTo>
                    <a:pt x="22244" y="0"/>
                  </a:moveTo>
                  <a:lnTo>
                    <a:pt x="0" y="0"/>
                  </a:lnTo>
                  <a:lnTo>
                    <a:pt x="0" y="232791"/>
                  </a:lnTo>
                  <a:lnTo>
                    <a:pt x="22244" y="232791"/>
                  </a:lnTo>
                  <a:lnTo>
                    <a:pt x="22244" y="0"/>
                  </a:lnTo>
                  <a:close/>
                </a:path>
              </a:pathLst>
            </a:custGeom>
            <a:solidFill>
              <a:srgbClr val="3C3C3B"/>
            </a:solidFill>
          </p:spPr>
          <p:txBody>
            <a:bodyPr wrap="square" lIns="0" tIns="0" rIns="0" bIns="0" rtlCol="0"/>
            <a:lstStyle/>
            <a:p>
              <a:endParaRPr/>
            </a:p>
          </p:txBody>
        </p:sp>
      </p:grpSp>
      <p:sp>
        <p:nvSpPr>
          <p:cNvPr id="18" name="object 18"/>
          <p:cNvSpPr txBox="1"/>
          <p:nvPr/>
        </p:nvSpPr>
        <p:spPr>
          <a:xfrm>
            <a:off x="1520444" y="4419701"/>
            <a:ext cx="4509135" cy="580390"/>
          </a:xfrm>
          <a:prstGeom prst="rect">
            <a:avLst/>
          </a:prstGeom>
        </p:spPr>
        <p:txBody>
          <a:bodyPr vert="horz" wrap="square" lIns="0" tIns="13970" rIns="0" bIns="0" rtlCol="0">
            <a:spAutoFit/>
          </a:bodyPr>
          <a:lstStyle/>
          <a:p>
            <a:pPr marL="12700" marR="5080" algn="just">
              <a:lnSpc>
                <a:spcPct val="110000"/>
              </a:lnSpc>
              <a:spcBef>
                <a:spcPts val="110"/>
              </a:spcBef>
            </a:pPr>
            <a:r>
              <a:rPr sz="1100" b="1" dirty="0">
                <a:solidFill>
                  <a:srgbClr val="70AD47"/>
                </a:solidFill>
                <a:latin typeface="Carlito"/>
                <a:cs typeface="Carlito"/>
              </a:rPr>
              <a:t>¡ALWAYS </a:t>
            </a:r>
            <a:r>
              <a:rPr sz="1100" b="1" spc="-5" dirty="0">
                <a:solidFill>
                  <a:srgbClr val="70AD47"/>
                </a:solidFill>
                <a:latin typeface="Carlito"/>
                <a:cs typeface="Carlito"/>
              </a:rPr>
              <a:t>REMEMBER! </a:t>
            </a:r>
            <a:r>
              <a:rPr sz="1100" b="1" spc="-5" dirty="0">
                <a:latin typeface="Carlito"/>
                <a:cs typeface="Carlito"/>
              </a:rPr>
              <a:t>In </a:t>
            </a:r>
            <a:r>
              <a:rPr sz="1100" b="1" dirty="0">
                <a:latin typeface="Carlito"/>
                <a:cs typeface="Carlito"/>
              </a:rPr>
              <a:t>order to </a:t>
            </a:r>
            <a:r>
              <a:rPr sz="1100" b="1" spc="-5" dirty="0">
                <a:latin typeface="Carlito"/>
                <a:cs typeface="Carlito"/>
              </a:rPr>
              <a:t>save </a:t>
            </a:r>
            <a:r>
              <a:rPr sz="1100" b="1" spc="-10" dirty="0">
                <a:latin typeface="Carlito"/>
                <a:cs typeface="Carlito"/>
              </a:rPr>
              <a:t>an </a:t>
            </a:r>
            <a:r>
              <a:rPr sz="1100" b="1" spc="-5" dirty="0">
                <a:latin typeface="Carlito"/>
                <a:cs typeface="Carlito"/>
              </a:rPr>
              <a:t>evaluation formula</a:t>
            </a:r>
            <a:r>
              <a:rPr sz="1100" spc="-5" dirty="0">
                <a:latin typeface="Carlito"/>
                <a:cs typeface="Carlito"/>
              </a:rPr>
              <a:t>, </a:t>
            </a:r>
            <a:r>
              <a:rPr sz="1100" spc="5" dirty="0">
                <a:latin typeface="Carlito"/>
                <a:cs typeface="Carlito"/>
              </a:rPr>
              <a:t>it </a:t>
            </a:r>
            <a:r>
              <a:rPr sz="1100" dirty="0">
                <a:latin typeface="Carlito"/>
                <a:cs typeface="Carlito"/>
              </a:rPr>
              <a:t>must </a:t>
            </a:r>
            <a:r>
              <a:rPr sz="1100" spc="-10" dirty="0">
                <a:latin typeface="Carlito"/>
                <a:cs typeface="Carlito"/>
              </a:rPr>
              <a:t>have </a:t>
            </a:r>
            <a:r>
              <a:rPr sz="1100" dirty="0">
                <a:latin typeface="Carlito"/>
                <a:cs typeface="Carlito"/>
              </a:rPr>
              <a:t>a  name, </a:t>
            </a:r>
            <a:r>
              <a:rPr sz="1100" spc="-5" dirty="0">
                <a:latin typeface="Carlito"/>
                <a:cs typeface="Carlito"/>
              </a:rPr>
              <a:t>otherwise the </a:t>
            </a:r>
            <a:r>
              <a:rPr sz="1100" dirty="0">
                <a:latin typeface="Carlito"/>
                <a:cs typeface="Carlito"/>
              </a:rPr>
              <a:t>formula will </a:t>
            </a:r>
            <a:r>
              <a:rPr sz="1100" spc="-5" dirty="0">
                <a:latin typeface="Carlito"/>
                <a:cs typeface="Carlito"/>
              </a:rPr>
              <a:t>not </a:t>
            </a:r>
            <a:r>
              <a:rPr sz="1100" dirty="0">
                <a:latin typeface="Carlito"/>
                <a:cs typeface="Carlito"/>
              </a:rPr>
              <a:t>save </a:t>
            </a:r>
            <a:r>
              <a:rPr sz="1100" spc="-10" dirty="0">
                <a:latin typeface="Carlito"/>
                <a:cs typeface="Carlito"/>
              </a:rPr>
              <a:t>to </a:t>
            </a:r>
            <a:r>
              <a:rPr sz="1100" spc="-5" dirty="0">
                <a:latin typeface="Carlito"/>
                <a:cs typeface="Carlito"/>
              </a:rPr>
              <a:t>its corresponding </a:t>
            </a:r>
            <a:r>
              <a:rPr sz="1100" spc="-10" dirty="0">
                <a:latin typeface="Carlito"/>
                <a:cs typeface="Carlito"/>
              </a:rPr>
              <a:t>project. </a:t>
            </a:r>
            <a:r>
              <a:rPr sz="1100" dirty="0">
                <a:latin typeface="Carlito"/>
                <a:cs typeface="Carlito"/>
              </a:rPr>
              <a:t>In </a:t>
            </a:r>
            <a:r>
              <a:rPr sz="1100" spc="-5" dirty="0">
                <a:latin typeface="Carlito"/>
                <a:cs typeface="Carlito"/>
              </a:rPr>
              <a:t>this  case </a:t>
            </a:r>
            <a:r>
              <a:rPr sz="1100" b="1" spc="-5" dirty="0">
                <a:latin typeface="Carlito"/>
                <a:cs typeface="Carlito"/>
              </a:rPr>
              <a:t>all </a:t>
            </a:r>
            <a:r>
              <a:rPr sz="1100" b="1" dirty="0">
                <a:latin typeface="Carlito"/>
                <a:cs typeface="Carlito"/>
              </a:rPr>
              <a:t>of the </a:t>
            </a:r>
            <a:r>
              <a:rPr sz="1100" b="1" spc="-5" dirty="0">
                <a:latin typeface="Carlito"/>
                <a:cs typeface="Carlito"/>
              </a:rPr>
              <a:t>formula </a:t>
            </a:r>
            <a:r>
              <a:rPr sz="1100" b="1" dirty="0">
                <a:latin typeface="Carlito"/>
                <a:cs typeface="Carlito"/>
              </a:rPr>
              <a:t>variables </a:t>
            </a:r>
            <a:r>
              <a:rPr sz="1100" b="1" spc="-5" dirty="0">
                <a:latin typeface="Carlito"/>
                <a:cs typeface="Carlito"/>
              </a:rPr>
              <a:t>must also </a:t>
            </a:r>
            <a:r>
              <a:rPr sz="1100" b="1" dirty="0">
                <a:latin typeface="Carlito"/>
                <a:cs typeface="Carlito"/>
              </a:rPr>
              <a:t>sum up to</a:t>
            </a:r>
            <a:r>
              <a:rPr sz="1100" b="1" spc="-90" dirty="0">
                <a:latin typeface="Carlito"/>
                <a:cs typeface="Carlito"/>
              </a:rPr>
              <a:t> </a:t>
            </a:r>
            <a:r>
              <a:rPr sz="1100" b="1" spc="-5" dirty="0">
                <a:latin typeface="Carlito"/>
                <a:cs typeface="Carlito"/>
              </a:rPr>
              <a:t>100%.</a:t>
            </a:r>
            <a:endParaRPr sz="1100">
              <a:latin typeface="Carlito"/>
              <a:cs typeface="Carlito"/>
            </a:endParaRPr>
          </a:p>
        </p:txBody>
      </p:sp>
      <p:sp>
        <p:nvSpPr>
          <p:cNvPr id="19" name="object 1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12252" y="923925"/>
            <a:ext cx="4186554" cy="7235190"/>
            <a:chOff x="1512252" y="923925"/>
            <a:chExt cx="4186554" cy="7235190"/>
          </a:xfrm>
        </p:grpSpPr>
        <p:sp>
          <p:nvSpPr>
            <p:cNvPr id="3" name="object 3"/>
            <p:cNvSpPr/>
            <p:nvPr/>
          </p:nvSpPr>
          <p:spPr>
            <a:xfrm>
              <a:off x="1521777" y="933449"/>
              <a:ext cx="4167504" cy="72155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17015" y="928687"/>
              <a:ext cx="4177029" cy="7225665"/>
            </a:xfrm>
            <a:custGeom>
              <a:avLst/>
              <a:gdLst/>
              <a:ahLst/>
              <a:cxnLst/>
              <a:rect l="l" t="t" r="r" b="b"/>
              <a:pathLst>
                <a:path w="4177029" h="7225665">
                  <a:moveTo>
                    <a:pt x="0" y="0"/>
                  </a:moveTo>
                  <a:lnTo>
                    <a:pt x="4177034" y="0"/>
                  </a:lnTo>
                  <a:lnTo>
                    <a:pt x="4177034" y="7225036"/>
                  </a:lnTo>
                  <a:lnTo>
                    <a:pt x="0" y="7225036"/>
                  </a:lnTo>
                  <a:lnTo>
                    <a:pt x="0" y="0"/>
                  </a:lnTo>
                  <a:close/>
                </a:path>
              </a:pathLst>
            </a:custGeom>
            <a:ln w="9525">
              <a:solidFill>
                <a:srgbClr val="D9D9D9"/>
              </a:solidFill>
            </a:ln>
          </p:spPr>
          <p:txBody>
            <a:bodyPr wrap="square" lIns="0" tIns="0" rIns="0" bIns="0" rtlCol="0"/>
            <a:lstStyle/>
            <a:p>
              <a:endParaRPr/>
            </a:p>
          </p:txBody>
        </p:sp>
      </p:grpSp>
      <p:sp>
        <p:nvSpPr>
          <p:cNvPr id="5" name="object 5"/>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3419"/>
            <a:ext cx="5412740" cy="984250"/>
          </a:xfrm>
          <a:prstGeom prst="rect">
            <a:avLst/>
          </a:prstGeom>
        </p:spPr>
        <p:txBody>
          <a:bodyPr vert="horz" wrap="square" lIns="0" tIns="34290" rIns="0" bIns="0" rtlCol="0">
            <a:spAutoFit/>
          </a:bodyPr>
          <a:lstStyle/>
          <a:p>
            <a:pPr marL="12700">
              <a:lnSpc>
                <a:spcPct val="100000"/>
              </a:lnSpc>
              <a:spcBef>
                <a:spcPts val="270"/>
              </a:spcBef>
            </a:pPr>
            <a:r>
              <a:rPr sz="1300" spc="-10" dirty="0">
                <a:solidFill>
                  <a:srgbClr val="2F5496"/>
                </a:solidFill>
                <a:latin typeface="Carlito"/>
                <a:cs typeface="Carlito"/>
              </a:rPr>
              <a:t>4.5</a:t>
            </a:r>
            <a:r>
              <a:rPr sz="1300" spc="-5" dirty="0">
                <a:solidFill>
                  <a:srgbClr val="2F5496"/>
                </a:solidFill>
                <a:latin typeface="Carlito"/>
                <a:cs typeface="Carlito"/>
              </a:rPr>
              <a:t> </a:t>
            </a:r>
            <a:r>
              <a:rPr sz="1300" spc="-15" dirty="0">
                <a:solidFill>
                  <a:srgbClr val="2F5496"/>
                </a:solidFill>
                <a:latin typeface="Carlito"/>
                <a:cs typeface="Carlito"/>
              </a:rPr>
              <a:t>COMMUNICATION</a:t>
            </a:r>
            <a:endParaRPr sz="1300">
              <a:latin typeface="Carlito"/>
              <a:cs typeface="Carlito"/>
            </a:endParaRPr>
          </a:p>
          <a:p>
            <a:pPr marL="12700" marR="5080" algn="just">
              <a:lnSpc>
                <a:spcPct val="109700"/>
              </a:lnSpc>
              <a:spcBef>
                <a:spcPts val="25"/>
              </a:spcBef>
            </a:pPr>
            <a:r>
              <a:rPr sz="1100" spc="-5" dirty="0">
                <a:latin typeface="Carlito"/>
                <a:cs typeface="Carlito"/>
              </a:rPr>
              <a:t>In this section of the "</a:t>
            </a:r>
            <a:r>
              <a:rPr sz="1100" b="1" spc="-5" dirty="0">
                <a:latin typeface="Carlito"/>
                <a:cs typeface="Carlito"/>
              </a:rPr>
              <a:t>journey sequence</a:t>
            </a:r>
            <a:r>
              <a:rPr sz="1100" spc="-5" dirty="0">
                <a:latin typeface="Carlito"/>
                <a:cs typeface="Carlito"/>
              </a:rPr>
              <a:t>", what we can configure are the messages of both:  invitation, reminder or and completion of the project for the participants. These  communications can be adapted to the client's colors and logo previously defined by the Client  Admin in the Administration</a:t>
            </a:r>
            <a:r>
              <a:rPr sz="1100" spc="-10" dirty="0">
                <a:latin typeface="Carlito"/>
                <a:cs typeface="Carlito"/>
              </a:rPr>
              <a:t> </a:t>
            </a:r>
            <a:r>
              <a:rPr sz="1100" spc="-5" dirty="0">
                <a:latin typeface="Carlito"/>
                <a:cs typeface="Carlito"/>
              </a:rPr>
              <a:t>Panel.</a:t>
            </a:r>
            <a:endParaRPr sz="1100">
              <a:latin typeface="Carlito"/>
              <a:cs typeface="Carlito"/>
            </a:endParaRPr>
          </a:p>
        </p:txBody>
      </p:sp>
      <p:sp>
        <p:nvSpPr>
          <p:cNvPr id="3" name="object 3"/>
          <p:cNvSpPr txBox="1"/>
          <p:nvPr/>
        </p:nvSpPr>
        <p:spPr>
          <a:xfrm>
            <a:off x="901700" y="4769611"/>
            <a:ext cx="5414010" cy="4887595"/>
          </a:xfrm>
          <a:prstGeom prst="rect">
            <a:avLst/>
          </a:prstGeom>
        </p:spPr>
        <p:txBody>
          <a:bodyPr vert="horz" wrap="square" lIns="0" tIns="13335" rIns="0" bIns="0" rtlCol="0">
            <a:spAutoFit/>
          </a:bodyPr>
          <a:lstStyle/>
          <a:p>
            <a:pPr marL="829944" indent="-229235">
              <a:lnSpc>
                <a:spcPct val="100000"/>
              </a:lnSpc>
              <a:spcBef>
                <a:spcPts val="105"/>
              </a:spcBef>
              <a:buClr>
                <a:srgbClr val="4F81BD"/>
              </a:buClr>
              <a:buFont typeface="Wingdings"/>
              <a:buChar char=""/>
              <a:tabLst>
                <a:tab pos="829944" algn="l"/>
              </a:tabLst>
            </a:pPr>
            <a:r>
              <a:rPr sz="1100" spc="-5" dirty="0">
                <a:solidFill>
                  <a:srgbClr val="0070C0"/>
                </a:solidFill>
                <a:latin typeface="Carlito"/>
                <a:cs typeface="Carlito"/>
              </a:rPr>
              <a:t>Invitation</a:t>
            </a:r>
            <a:endParaRPr sz="1100">
              <a:latin typeface="Carlito"/>
              <a:cs typeface="Carlito"/>
            </a:endParaRPr>
          </a:p>
          <a:p>
            <a:pPr marL="829944" marR="5080" algn="just">
              <a:lnSpc>
                <a:spcPct val="109800"/>
              </a:lnSpc>
              <a:spcBef>
                <a:spcPts val="805"/>
              </a:spcBef>
            </a:pPr>
            <a:r>
              <a:rPr sz="1100" spc="-5" dirty="0">
                <a:latin typeface="Carlito"/>
                <a:cs typeface="Carlito"/>
              </a:rPr>
              <a:t>This</a:t>
            </a:r>
            <a:r>
              <a:rPr sz="1100" spc="-45" dirty="0">
                <a:latin typeface="Carlito"/>
                <a:cs typeface="Carlito"/>
              </a:rPr>
              <a:t> </a:t>
            </a:r>
            <a:r>
              <a:rPr sz="1100" spc="-5" dirty="0">
                <a:latin typeface="Carlito"/>
                <a:cs typeface="Carlito"/>
              </a:rPr>
              <a:t>is</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text</a:t>
            </a:r>
            <a:r>
              <a:rPr sz="1100" spc="-45" dirty="0">
                <a:latin typeface="Carlito"/>
                <a:cs typeface="Carlito"/>
              </a:rPr>
              <a:t> </a:t>
            </a:r>
            <a:r>
              <a:rPr sz="1100" spc="-5" dirty="0">
                <a:latin typeface="Carlito"/>
                <a:cs typeface="Carlito"/>
              </a:rPr>
              <a:t>that</a:t>
            </a:r>
            <a:r>
              <a:rPr sz="1100" spc="-45" dirty="0">
                <a:latin typeface="Carlito"/>
                <a:cs typeface="Carlito"/>
              </a:rPr>
              <a:t> </a:t>
            </a:r>
            <a:r>
              <a:rPr sz="1100" spc="-5" dirty="0">
                <a:latin typeface="Carlito"/>
                <a:cs typeface="Carlito"/>
              </a:rPr>
              <a:t>will</a:t>
            </a:r>
            <a:r>
              <a:rPr sz="1100" spc="-45" dirty="0">
                <a:latin typeface="Carlito"/>
                <a:cs typeface="Carlito"/>
              </a:rPr>
              <a:t> </a:t>
            </a:r>
            <a:r>
              <a:rPr sz="1100" spc="-5" dirty="0">
                <a:latin typeface="Carlito"/>
                <a:cs typeface="Carlito"/>
              </a:rPr>
              <a:t>be</a:t>
            </a:r>
            <a:r>
              <a:rPr sz="1100" spc="-45" dirty="0">
                <a:latin typeface="Carlito"/>
                <a:cs typeface="Carlito"/>
              </a:rPr>
              <a:t> </a:t>
            </a:r>
            <a:r>
              <a:rPr sz="1100" spc="-5" dirty="0">
                <a:latin typeface="Carlito"/>
                <a:cs typeface="Carlito"/>
              </a:rPr>
              <a:t>defined</a:t>
            </a:r>
            <a:r>
              <a:rPr sz="1100" spc="-40" dirty="0">
                <a:latin typeface="Carlito"/>
                <a:cs typeface="Carlito"/>
              </a:rPr>
              <a:t> </a:t>
            </a:r>
            <a:r>
              <a:rPr sz="1100" spc="-5" dirty="0">
                <a:latin typeface="Carlito"/>
                <a:cs typeface="Carlito"/>
              </a:rPr>
              <a:t>for</a:t>
            </a:r>
            <a:r>
              <a:rPr sz="1100" spc="-45" dirty="0">
                <a:latin typeface="Carlito"/>
                <a:cs typeface="Carlito"/>
              </a:rPr>
              <a:t> </a:t>
            </a:r>
            <a:r>
              <a:rPr sz="1100" dirty="0">
                <a:latin typeface="Carlito"/>
                <a:cs typeface="Carlito"/>
              </a:rPr>
              <a:t>a</a:t>
            </a:r>
            <a:r>
              <a:rPr sz="1100" spc="-45" dirty="0">
                <a:latin typeface="Carlito"/>
                <a:cs typeface="Carlito"/>
              </a:rPr>
              <a:t> </a:t>
            </a:r>
            <a:r>
              <a:rPr sz="1100" spc="-5" dirty="0">
                <a:latin typeface="Carlito"/>
                <a:cs typeface="Carlito"/>
              </a:rPr>
              <a:t>participant</a:t>
            </a:r>
            <a:r>
              <a:rPr sz="1100" spc="-4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be</a:t>
            </a:r>
            <a:r>
              <a:rPr sz="1100" spc="-45" dirty="0">
                <a:latin typeface="Carlito"/>
                <a:cs typeface="Carlito"/>
              </a:rPr>
              <a:t> </a:t>
            </a:r>
            <a:r>
              <a:rPr sz="1100" spc="-5" dirty="0">
                <a:latin typeface="Carlito"/>
                <a:cs typeface="Carlito"/>
              </a:rPr>
              <a:t>notified</a:t>
            </a:r>
            <a:r>
              <a:rPr sz="1100" spc="-45" dirty="0">
                <a:latin typeface="Carlito"/>
                <a:cs typeface="Carlito"/>
              </a:rPr>
              <a:t> </a:t>
            </a:r>
            <a:r>
              <a:rPr sz="1100" spc="-5" dirty="0">
                <a:latin typeface="Carlito"/>
                <a:cs typeface="Carlito"/>
              </a:rPr>
              <a:t>by</a:t>
            </a:r>
            <a:r>
              <a:rPr sz="1100" spc="-40" dirty="0">
                <a:latin typeface="Carlito"/>
                <a:cs typeface="Carlito"/>
              </a:rPr>
              <a:t> </a:t>
            </a:r>
            <a:r>
              <a:rPr sz="1100" spc="-5" dirty="0">
                <a:latin typeface="Carlito"/>
                <a:cs typeface="Carlito"/>
              </a:rPr>
              <a:t>email</a:t>
            </a:r>
            <a:r>
              <a:rPr sz="1100" spc="-45" dirty="0">
                <a:latin typeface="Carlito"/>
                <a:cs typeface="Carlito"/>
              </a:rPr>
              <a:t> </a:t>
            </a:r>
            <a:r>
              <a:rPr sz="1100" spc="-5" dirty="0">
                <a:latin typeface="Carlito"/>
                <a:cs typeface="Carlito"/>
              </a:rPr>
              <a:t>of</a:t>
            </a:r>
            <a:r>
              <a:rPr sz="1100" spc="-45" dirty="0">
                <a:latin typeface="Carlito"/>
                <a:cs typeface="Carlito"/>
              </a:rPr>
              <a:t> </a:t>
            </a:r>
            <a:r>
              <a:rPr sz="1100" spc="-5" dirty="0">
                <a:latin typeface="Carlito"/>
                <a:cs typeface="Carlito"/>
              </a:rPr>
              <a:t>their  invitation to </a:t>
            </a:r>
            <a:r>
              <a:rPr sz="1100" dirty="0">
                <a:latin typeface="Carlito"/>
                <a:cs typeface="Carlito"/>
              </a:rPr>
              <a:t>a </a:t>
            </a:r>
            <a:r>
              <a:rPr sz="1100" spc="-5" dirty="0">
                <a:latin typeface="Carlito"/>
                <a:cs typeface="Carlito"/>
              </a:rPr>
              <a:t>project. This invitation can be manual, made by the Project  manager or automatic if in the configuration of the same we check the  Autoinvitation tick. In the case that this check is marked once, the Project  Manager launches the project, all participants who have been added to it will  receive an email with their invitation to the project.</a:t>
            </a:r>
            <a:endParaRPr sz="1100">
              <a:latin typeface="Carlito"/>
              <a:cs typeface="Carlito"/>
            </a:endParaRPr>
          </a:p>
          <a:p>
            <a:pPr marL="829944" indent="-229235">
              <a:lnSpc>
                <a:spcPct val="100000"/>
              </a:lnSpc>
              <a:spcBef>
                <a:spcPts val="935"/>
              </a:spcBef>
              <a:buClr>
                <a:srgbClr val="4F81BD"/>
              </a:buClr>
              <a:buFont typeface="Wingdings"/>
              <a:buChar char=""/>
              <a:tabLst>
                <a:tab pos="829944" algn="l"/>
              </a:tabLst>
            </a:pPr>
            <a:r>
              <a:rPr sz="1100" spc="-5" dirty="0">
                <a:solidFill>
                  <a:srgbClr val="0070C0"/>
                </a:solidFill>
                <a:latin typeface="Carlito"/>
                <a:cs typeface="Carlito"/>
              </a:rPr>
              <a:t>Reminder</a:t>
            </a:r>
            <a:endParaRPr sz="1100">
              <a:latin typeface="Carlito"/>
              <a:cs typeface="Carlito"/>
            </a:endParaRPr>
          </a:p>
          <a:p>
            <a:pPr marL="829944" marR="6350" algn="just">
              <a:lnSpc>
                <a:spcPct val="110300"/>
              </a:lnSpc>
              <a:spcBef>
                <a:spcPts val="775"/>
              </a:spcBef>
            </a:pPr>
            <a:r>
              <a:rPr sz="1100" spc="-5" dirty="0">
                <a:latin typeface="Carlito"/>
                <a:cs typeface="Carlito"/>
              </a:rPr>
              <a:t>This is the text that will be defined for </a:t>
            </a:r>
            <a:r>
              <a:rPr sz="1100" dirty="0">
                <a:latin typeface="Carlito"/>
                <a:cs typeface="Carlito"/>
              </a:rPr>
              <a:t>a </a:t>
            </a:r>
            <a:r>
              <a:rPr sz="1100" spc="-5" dirty="0">
                <a:latin typeface="Carlito"/>
                <a:cs typeface="Carlito"/>
              </a:rPr>
              <a:t>participant to be notified by email,  reminding him that he still has pending tests for the project corresponding to the  reminder</a:t>
            </a:r>
            <a:r>
              <a:rPr sz="1100" spc="-45" dirty="0">
                <a:latin typeface="Carlito"/>
                <a:cs typeface="Carlito"/>
              </a:rPr>
              <a:t> </a:t>
            </a:r>
            <a:r>
              <a:rPr sz="1100" spc="-5" dirty="0">
                <a:latin typeface="Carlito"/>
                <a:cs typeface="Carlito"/>
              </a:rPr>
              <a:t>email.</a:t>
            </a:r>
            <a:r>
              <a:rPr sz="1100" spc="-50" dirty="0">
                <a:latin typeface="Carlito"/>
                <a:cs typeface="Carlito"/>
              </a:rPr>
              <a:t> </a:t>
            </a:r>
            <a:r>
              <a:rPr sz="1100" spc="-5" dirty="0">
                <a:latin typeface="Carlito"/>
                <a:cs typeface="Carlito"/>
              </a:rPr>
              <a:t>This</a:t>
            </a:r>
            <a:r>
              <a:rPr sz="1100" spc="-50" dirty="0">
                <a:latin typeface="Carlito"/>
                <a:cs typeface="Carlito"/>
              </a:rPr>
              <a:t> </a:t>
            </a:r>
            <a:r>
              <a:rPr sz="1100" spc="-5" dirty="0">
                <a:latin typeface="Carlito"/>
                <a:cs typeface="Carlito"/>
              </a:rPr>
              <a:t>is</a:t>
            </a:r>
            <a:r>
              <a:rPr sz="1100" spc="-45" dirty="0">
                <a:latin typeface="Carlito"/>
                <a:cs typeface="Carlito"/>
              </a:rPr>
              <a:t> </a:t>
            </a:r>
            <a:r>
              <a:rPr sz="1100" dirty="0">
                <a:latin typeface="Carlito"/>
                <a:cs typeface="Carlito"/>
              </a:rPr>
              <a:t>a</a:t>
            </a:r>
            <a:r>
              <a:rPr sz="1100" spc="-50" dirty="0">
                <a:latin typeface="Carlito"/>
                <a:cs typeface="Carlito"/>
              </a:rPr>
              <a:t> </a:t>
            </a:r>
            <a:r>
              <a:rPr sz="1100" spc="-5" dirty="0">
                <a:latin typeface="Carlito"/>
                <a:cs typeface="Carlito"/>
              </a:rPr>
              <a:t>manual</a:t>
            </a:r>
            <a:r>
              <a:rPr sz="1100" spc="-50" dirty="0">
                <a:latin typeface="Carlito"/>
                <a:cs typeface="Carlito"/>
              </a:rPr>
              <a:t> </a:t>
            </a:r>
            <a:r>
              <a:rPr sz="1100" spc="-5" dirty="0">
                <a:latin typeface="Carlito"/>
                <a:cs typeface="Carlito"/>
              </a:rPr>
              <a:t>process</a:t>
            </a:r>
            <a:r>
              <a:rPr sz="1100" spc="-50" dirty="0">
                <a:latin typeface="Carlito"/>
                <a:cs typeface="Carlito"/>
              </a:rPr>
              <a:t> </a:t>
            </a:r>
            <a:r>
              <a:rPr sz="1100" spc="-5" dirty="0">
                <a:latin typeface="Carlito"/>
                <a:cs typeface="Carlito"/>
              </a:rPr>
              <a:t>currently</a:t>
            </a:r>
            <a:r>
              <a:rPr sz="1100" spc="-45" dirty="0">
                <a:latin typeface="Carlito"/>
                <a:cs typeface="Carlito"/>
              </a:rPr>
              <a:t> </a:t>
            </a:r>
            <a:r>
              <a:rPr sz="1100" spc="-5" dirty="0">
                <a:latin typeface="Carlito"/>
                <a:cs typeface="Carlito"/>
              </a:rPr>
              <a:t>to</a:t>
            </a:r>
            <a:r>
              <a:rPr sz="1100" spc="-50" dirty="0">
                <a:latin typeface="Carlito"/>
                <a:cs typeface="Carlito"/>
              </a:rPr>
              <a:t> </a:t>
            </a:r>
            <a:r>
              <a:rPr sz="1100" spc="-5" dirty="0">
                <a:latin typeface="Carlito"/>
                <a:cs typeface="Carlito"/>
              </a:rPr>
              <a:t>be</a:t>
            </a:r>
            <a:r>
              <a:rPr sz="1100" spc="-50" dirty="0">
                <a:latin typeface="Carlito"/>
                <a:cs typeface="Carlito"/>
              </a:rPr>
              <a:t> </a:t>
            </a:r>
            <a:r>
              <a:rPr sz="1100" spc="-5" dirty="0">
                <a:latin typeface="Carlito"/>
                <a:cs typeface="Carlito"/>
              </a:rPr>
              <a:t>carried</a:t>
            </a:r>
            <a:r>
              <a:rPr sz="1100" spc="-50" dirty="0">
                <a:latin typeface="Carlito"/>
                <a:cs typeface="Carlito"/>
              </a:rPr>
              <a:t> </a:t>
            </a:r>
            <a:r>
              <a:rPr sz="1100" spc="-5" dirty="0">
                <a:latin typeface="Carlito"/>
                <a:cs typeface="Carlito"/>
              </a:rPr>
              <a:t>out</a:t>
            </a:r>
            <a:r>
              <a:rPr sz="1100" spc="-45" dirty="0">
                <a:latin typeface="Carlito"/>
                <a:cs typeface="Carlito"/>
              </a:rPr>
              <a:t> </a:t>
            </a:r>
            <a:r>
              <a:rPr sz="1100" spc="-5" dirty="0">
                <a:latin typeface="Carlito"/>
                <a:cs typeface="Carlito"/>
              </a:rPr>
              <a:t>by</a:t>
            </a:r>
            <a:r>
              <a:rPr sz="1100" spc="-5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Project  Manager, but in the future this functionality will be</a:t>
            </a:r>
            <a:r>
              <a:rPr sz="1100" spc="5" dirty="0">
                <a:latin typeface="Carlito"/>
                <a:cs typeface="Carlito"/>
              </a:rPr>
              <a:t> </a:t>
            </a:r>
            <a:r>
              <a:rPr sz="1100" spc="-5" dirty="0">
                <a:latin typeface="Carlito"/>
                <a:cs typeface="Carlito"/>
              </a:rPr>
              <a:t>automatic.</a:t>
            </a:r>
            <a:endParaRPr sz="1100">
              <a:latin typeface="Carlito"/>
              <a:cs typeface="Carlito"/>
            </a:endParaRPr>
          </a:p>
          <a:p>
            <a:pPr marL="829944" indent="-229235">
              <a:lnSpc>
                <a:spcPct val="100000"/>
              </a:lnSpc>
              <a:spcBef>
                <a:spcPts val="915"/>
              </a:spcBef>
              <a:buClr>
                <a:srgbClr val="4F81BD"/>
              </a:buClr>
              <a:buFont typeface="Wingdings"/>
              <a:buChar char=""/>
              <a:tabLst>
                <a:tab pos="829944" algn="l"/>
              </a:tabLst>
            </a:pPr>
            <a:r>
              <a:rPr sz="1100" spc="-5" dirty="0">
                <a:solidFill>
                  <a:srgbClr val="0070C0"/>
                </a:solidFill>
                <a:latin typeface="Carlito"/>
                <a:cs typeface="Carlito"/>
              </a:rPr>
              <a:t>Sending</a:t>
            </a:r>
            <a:r>
              <a:rPr sz="1100" spc="-10" dirty="0">
                <a:solidFill>
                  <a:srgbClr val="0070C0"/>
                </a:solidFill>
                <a:latin typeface="Carlito"/>
                <a:cs typeface="Carlito"/>
              </a:rPr>
              <a:t> </a:t>
            </a:r>
            <a:r>
              <a:rPr sz="1100" spc="-5" dirty="0">
                <a:solidFill>
                  <a:srgbClr val="0070C0"/>
                </a:solidFill>
                <a:latin typeface="Carlito"/>
                <a:cs typeface="Carlito"/>
              </a:rPr>
              <a:t>Results</a:t>
            </a:r>
            <a:endParaRPr sz="1100">
              <a:latin typeface="Carlito"/>
              <a:cs typeface="Carlito"/>
            </a:endParaRPr>
          </a:p>
          <a:p>
            <a:pPr marL="829944" marR="6985" algn="just">
              <a:lnSpc>
                <a:spcPct val="109800"/>
              </a:lnSpc>
              <a:spcBef>
                <a:spcPts val="805"/>
              </a:spcBef>
            </a:pPr>
            <a:r>
              <a:rPr sz="1100" spc="-5" dirty="0">
                <a:latin typeface="Carlito"/>
                <a:cs typeface="Carlito"/>
              </a:rPr>
              <a:t>This is the text that will be defined for </a:t>
            </a:r>
            <a:r>
              <a:rPr sz="1100" dirty="0">
                <a:latin typeface="Carlito"/>
                <a:cs typeface="Carlito"/>
              </a:rPr>
              <a:t>a </a:t>
            </a:r>
            <a:r>
              <a:rPr sz="1100" spc="-5" dirty="0">
                <a:latin typeface="Carlito"/>
                <a:cs typeface="Carlito"/>
              </a:rPr>
              <a:t>participant to be notified by email with  access to the web of results of the project that is being informed and in which he  has participated. This sending of results is optional, i.e. if the client does not wish  it, he does not have to send these results </a:t>
            </a:r>
            <a:r>
              <a:rPr sz="1100" dirty="0">
                <a:latin typeface="Carlito"/>
                <a:cs typeface="Carlito"/>
              </a:rPr>
              <a:t>to </a:t>
            </a:r>
            <a:r>
              <a:rPr sz="1100" spc="-5" dirty="0">
                <a:latin typeface="Carlito"/>
                <a:cs typeface="Carlito"/>
              </a:rPr>
              <a:t>the participants of </a:t>
            </a:r>
            <a:r>
              <a:rPr sz="1100" dirty="0">
                <a:latin typeface="Carlito"/>
                <a:cs typeface="Carlito"/>
              </a:rPr>
              <a:t>a </a:t>
            </a:r>
            <a:r>
              <a:rPr sz="1100" spc="-5" dirty="0">
                <a:latin typeface="Carlito"/>
                <a:cs typeface="Carlito"/>
              </a:rPr>
              <a:t>project. This is  </a:t>
            </a:r>
            <a:r>
              <a:rPr sz="1100" dirty="0">
                <a:latin typeface="Carlito"/>
                <a:cs typeface="Carlito"/>
              </a:rPr>
              <a:t>a</a:t>
            </a:r>
            <a:r>
              <a:rPr sz="1100" spc="-35" dirty="0">
                <a:latin typeface="Carlito"/>
                <a:cs typeface="Carlito"/>
              </a:rPr>
              <a:t> </a:t>
            </a:r>
            <a:r>
              <a:rPr sz="1100" spc="-5" dirty="0">
                <a:latin typeface="Carlito"/>
                <a:cs typeface="Carlito"/>
              </a:rPr>
              <a:t>manual</a:t>
            </a:r>
            <a:r>
              <a:rPr sz="1100" spc="-35" dirty="0">
                <a:latin typeface="Carlito"/>
                <a:cs typeface="Carlito"/>
              </a:rPr>
              <a:t> </a:t>
            </a:r>
            <a:r>
              <a:rPr sz="1100" spc="-5" dirty="0">
                <a:latin typeface="Carlito"/>
                <a:cs typeface="Carlito"/>
              </a:rPr>
              <a:t>process</a:t>
            </a:r>
            <a:r>
              <a:rPr sz="1100" spc="-35" dirty="0">
                <a:latin typeface="Carlito"/>
                <a:cs typeface="Carlito"/>
              </a:rPr>
              <a:t> </a:t>
            </a:r>
            <a:r>
              <a:rPr sz="1100" spc="-5" dirty="0">
                <a:latin typeface="Carlito"/>
                <a:cs typeface="Carlito"/>
              </a:rPr>
              <a:t>at</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moment</a:t>
            </a:r>
            <a:r>
              <a:rPr sz="1100" spc="-35" dirty="0">
                <a:latin typeface="Carlito"/>
                <a:cs typeface="Carlito"/>
              </a:rPr>
              <a:t> </a:t>
            </a:r>
            <a:r>
              <a:rPr sz="1100" spc="-5" dirty="0">
                <a:latin typeface="Carlito"/>
                <a:cs typeface="Carlito"/>
              </a:rPr>
              <a:t>that</a:t>
            </a:r>
            <a:r>
              <a:rPr sz="1100" spc="-35" dirty="0">
                <a:latin typeface="Carlito"/>
                <a:cs typeface="Carlito"/>
              </a:rPr>
              <a:t> </a:t>
            </a:r>
            <a:r>
              <a:rPr sz="1100" spc="-5" dirty="0">
                <a:latin typeface="Carlito"/>
                <a:cs typeface="Carlito"/>
              </a:rPr>
              <a:t>has</a:t>
            </a:r>
            <a:r>
              <a:rPr sz="1100" spc="-30" dirty="0">
                <a:latin typeface="Carlito"/>
                <a:cs typeface="Carlito"/>
              </a:rPr>
              <a:t> </a:t>
            </a:r>
            <a:r>
              <a:rPr sz="1100" spc="-5" dirty="0">
                <a:latin typeface="Carlito"/>
                <a:cs typeface="Carlito"/>
              </a:rPr>
              <a:t>to</a:t>
            </a:r>
            <a:r>
              <a:rPr sz="1100" spc="-35" dirty="0">
                <a:latin typeface="Carlito"/>
                <a:cs typeface="Carlito"/>
              </a:rPr>
              <a:t> </a:t>
            </a:r>
            <a:r>
              <a:rPr sz="1100" spc="-5" dirty="0">
                <a:latin typeface="Carlito"/>
                <a:cs typeface="Carlito"/>
              </a:rPr>
              <a:t>be</a:t>
            </a:r>
            <a:r>
              <a:rPr sz="1100" spc="-35" dirty="0">
                <a:latin typeface="Carlito"/>
                <a:cs typeface="Carlito"/>
              </a:rPr>
              <a:t> </a:t>
            </a:r>
            <a:r>
              <a:rPr sz="1100" spc="-5" dirty="0">
                <a:latin typeface="Carlito"/>
                <a:cs typeface="Carlito"/>
              </a:rPr>
              <a:t>done</a:t>
            </a:r>
            <a:r>
              <a:rPr sz="1100" spc="-35" dirty="0">
                <a:latin typeface="Carlito"/>
                <a:cs typeface="Carlito"/>
              </a:rPr>
              <a:t> </a:t>
            </a:r>
            <a:r>
              <a:rPr sz="1100" spc="-5" dirty="0">
                <a:latin typeface="Carlito"/>
                <a:cs typeface="Carlito"/>
              </a:rPr>
              <a:t>by</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Project</a:t>
            </a:r>
            <a:r>
              <a:rPr sz="1100" spc="-35" dirty="0">
                <a:latin typeface="Carlito"/>
                <a:cs typeface="Carlito"/>
              </a:rPr>
              <a:t> </a:t>
            </a:r>
            <a:r>
              <a:rPr sz="1100" spc="-5" dirty="0">
                <a:latin typeface="Carlito"/>
                <a:cs typeface="Carlito"/>
              </a:rPr>
              <a:t>Manager,</a:t>
            </a:r>
            <a:r>
              <a:rPr sz="1100" spc="-35" dirty="0">
                <a:latin typeface="Carlito"/>
                <a:cs typeface="Carlito"/>
              </a:rPr>
              <a:t> </a:t>
            </a:r>
            <a:r>
              <a:rPr sz="1100" spc="-5" dirty="0">
                <a:latin typeface="Carlito"/>
                <a:cs typeface="Carlito"/>
              </a:rPr>
              <a:t>but  in the future this functionality will be automatic if the client defines</a:t>
            </a:r>
            <a:r>
              <a:rPr sz="1100" spc="20" dirty="0">
                <a:latin typeface="Carlito"/>
                <a:cs typeface="Carlito"/>
              </a:rPr>
              <a:t> </a:t>
            </a:r>
            <a:r>
              <a:rPr sz="1100" spc="-5" dirty="0">
                <a:latin typeface="Carlito"/>
                <a:cs typeface="Carlito"/>
              </a:rPr>
              <a:t>it.</a:t>
            </a:r>
            <a:endParaRPr sz="1100">
              <a:latin typeface="Carlito"/>
              <a:cs typeface="Carlito"/>
            </a:endParaRPr>
          </a:p>
          <a:p>
            <a:pPr marL="12700">
              <a:lnSpc>
                <a:spcPct val="100000"/>
              </a:lnSpc>
              <a:spcBef>
                <a:spcPts val="930"/>
              </a:spcBef>
            </a:pPr>
            <a:r>
              <a:rPr sz="1300" spc="-10" dirty="0">
                <a:solidFill>
                  <a:srgbClr val="2F5496"/>
                </a:solidFill>
                <a:latin typeface="Carlito"/>
                <a:cs typeface="Carlito"/>
              </a:rPr>
              <a:t>4.6</a:t>
            </a:r>
            <a:r>
              <a:rPr sz="1300" spc="-5" dirty="0">
                <a:solidFill>
                  <a:srgbClr val="2F5496"/>
                </a:solidFill>
                <a:latin typeface="Carlito"/>
                <a:cs typeface="Carlito"/>
              </a:rPr>
              <a:t> </a:t>
            </a:r>
            <a:r>
              <a:rPr sz="1300" spc="-15" dirty="0">
                <a:solidFill>
                  <a:srgbClr val="2F5496"/>
                </a:solidFill>
                <a:latin typeface="Carlito"/>
                <a:cs typeface="Carlito"/>
              </a:rPr>
              <a:t>REPORT</a:t>
            </a:r>
            <a:endParaRPr sz="1300">
              <a:latin typeface="Carlito"/>
              <a:cs typeface="Carlito"/>
            </a:endParaRPr>
          </a:p>
          <a:p>
            <a:pPr marL="12700" marR="5715" algn="just">
              <a:lnSpc>
                <a:spcPct val="110000"/>
              </a:lnSpc>
              <a:spcBef>
                <a:spcPts val="20"/>
              </a:spcBef>
            </a:pPr>
            <a:r>
              <a:rPr sz="1100" spc="-5" dirty="0">
                <a:latin typeface="Carlito"/>
                <a:cs typeface="Carlito"/>
              </a:rPr>
              <a:t>In this section of the "</a:t>
            </a:r>
            <a:r>
              <a:rPr sz="1100" b="1" spc="-5" dirty="0">
                <a:latin typeface="Carlito"/>
                <a:cs typeface="Carlito"/>
              </a:rPr>
              <a:t>journey sequence</a:t>
            </a:r>
            <a:r>
              <a:rPr sz="1100" spc="-5" dirty="0">
                <a:latin typeface="Carlito"/>
                <a:cs typeface="Carlito"/>
              </a:rPr>
              <a:t>", what we will be able to consult will be </a:t>
            </a:r>
            <a:r>
              <a:rPr sz="1100" dirty="0">
                <a:latin typeface="Carlito"/>
                <a:cs typeface="Carlito"/>
              </a:rPr>
              <a:t>a </a:t>
            </a:r>
            <a:r>
              <a:rPr sz="1100" spc="-5" dirty="0">
                <a:latin typeface="Carlito"/>
                <a:cs typeface="Carlito"/>
              </a:rPr>
              <a:t>template of  the participant's results report (that will be delivered to HR) and the comments report that will  be shown via the web to the participant at the end of the</a:t>
            </a:r>
            <a:r>
              <a:rPr sz="1100" spc="10" dirty="0">
                <a:latin typeface="Carlito"/>
                <a:cs typeface="Carlito"/>
              </a:rPr>
              <a:t> </a:t>
            </a:r>
            <a:r>
              <a:rPr sz="1100" spc="-5" dirty="0">
                <a:latin typeface="Carlito"/>
                <a:cs typeface="Carlito"/>
              </a:rPr>
              <a:t>process.</a:t>
            </a:r>
            <a:endParaRPr sz="1100">
              <a:latin typeface="Carlito"/>
              <a:cs typeface="Carlito"/>
            </a:endParaRPr>
          </a:p>
        </p:txBody>
      </p:sp>
      <p:grpSp>
        <p:nvGrpSpPr>
          <p:cNvPr id="4" name="object 4"/>
          <p:cNvGrpSpPr/>
          <p:nvPr/>
        </p:nvGrpSpPr>
        <p:grpSpPr>
          <a:xfrm>
            <a:off x="923925" y="1979142"/>
            <a:ext cx="5419090" cy="2684780"/>
            <a:chOff x="923925" y="1979142"/>
            <a:chExt cx="5419090" cy="2684780"/>
          </a:xfrm>
        </p:grpSpPr>
        <p:sp>
          <p:nvSpPr>
            <p:cNvPr id="5" name="object 5"/>
            <p:cNvSpPr/>
            <p:nvPr/>
          </p:nvSpPr>
          <p:spPr>
            <a:xfrm>
              <a:off x="933449" y="1988667"/>
              <a:ext cx="5400040" cy="266573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1983905"/>
              <a:ext cx="5409565" cy="2675255"/>
            </a:xfrm>
            <a:custGeom>
              <a:avLst/>
              <a:gdLst/>
              <a:ahLst/>
              <a:cxnLst/>
              <a:rect l="l" t="t" r="r" b="b"/>
              <a:pathLst>
                <a:path w="5409565" h="2675254">
                  <a:moveTo>
                    <a:pt x="0" y="0"/>
                  </a:moveTo>
                  <a:lnTo>
                    <a:pt x="5409565" y="0"/>
                  </a:lnTo>
                  <a:lnTo>
                    <a:pt x="5409565" y="2675253"/>
                  </a:lnTo>
                  <a:lnTo>
                    <a:pt x="0" y="2675253"/>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27</a:t>
            </a:r>
          </a:p>
        </p:txBody>
      </p:sp>
      <p:sp>
        <p:nvSpPr>
          <p:cNvPr id="2" name="object 2"/>
          <p:cNvSpPr txBox="1"/>
          <p:nvPr/>
        </p:nvSpPr>
        <p:spPr>
          <a:xfrm>
            <a:off x="901700" y="1162237"/>
            <a:ext cx="5415280" cy="1804670"/>
          </a:xfrm>
          <a:prstGeom prst="rect">
            <a:avLst/>
          </a:prstGeom>
        </p:spPr>
        <p:txBody>
          <a:bodyPr vert="horz" wrap="square" lIns="0" tIns="32384" rIns="0" bIns="0" rtlCol="0">
            <a:spAutoFit/>
          </a:bodyPr>
          <a:lstStyle/>
          <a:p>
            <a:pPr marL="12700">
              <a:lnSpc>
                <a:spcPct val="100000"/>
              </a:lnSpc>
              <a:spcBef>
                <a:spcPts val="254"/>
              </a:spcBef>
            </a:pPr>
            <a:r>
              <a:rPr sz="1200" spc="-5" dirty="0">
                <a:solidFill>
                  <a:srgbClr val="1F3763"/>
                </a:solidFill>
                <a:latin typeface="Carlito"/>
                <a:cs typeface="Carlito"/>
              </a:rPr>
              <a:t>4.6.1 </a:t>
            </a:r>
            <a:r>
              <a:rPr sz="1200" spc="-15" dirty="0">
                <a:solidFill>
                  <a:srgbClr val="1F3763"/>
                </a:solidFill>
                <a:latin typeface="Carlito"/>
                <a:cs typeface="Carlito"/>
              </a:rPr>
              <a:t>PARTICIPANT'S</a:t>
            </a:r>
            <a:r>
              <a:rPr sz="1200" spc="-10" dirty="0">
                <a:solidFill>
                  <a:srgbClr val="1F3763"/>
                </a:solidFill>
                <a:latin typeface="Carlito"/>
                <a:cs typeface="Carlito"/>
              </a:rPr>
              <a:t> </a:t>
            </a:r>
            <a:r>
              <a:rPr sz="1200" spc="-15" dirty="0">
                <a:solidFill>
                  <a:srgbClr val="1F3763"/>
                </a:solidFill>
                <a:latin typeface="Carlito"/>
                <a:cs typeface="Carlito"/>
              </a:rPr>
              <a:t>REPORT</a:t>
            </a:r>
            <a:endParaRPr sz="1200">
              <a:latin typeface="Carlito"/>
              <a:cs typeface="Carlito"/>
            </a:endParaRPr>
          </a:p>
          <a:p>
            <a:pPr marL="12700" marR="5080" algn="just">
              <a:lnSpc>
                <a:spcPct val="109500"/>
              </a:lnSpc>
              <a:spcBef>
                <a:spcPts val="25"/>
              </a:spcBef>
            </a:pPr>
            <a:r>
              <a:rPr sz="1100" spc="-5" dirty="0">
                <a:latin typeface="Carlito"/>
                <a:cs typeface="Carlito"/>
              </a:rPr>
              <a:t>This is the report that is delivered to the HR department and is automatically created as the  participant</a:t>
            </a:r>
            <a:r>
              <a:rPr sz="1100" spc="-45" dirty="0">
                <a:latin typeface="Carlito"/>
                <a:cs typeface="Carlito"/>
              </a:rPr>
              <a:t> </a:t>
            </a:r>
            <a:r>
              <a:rPr sz="1100" spc="-5" dirty="0">
                <a:latin typeface="Carlito"/>
                <a:cs typeface="Carlito"/>
              </a:rPr>
              <a:t>performs</a:t>
            </a:r>
            <a:r>
              <a:rPr sz="1100" spc="-45" dirty="0">
                <a:latin typeface="Carlito"/>
                <a:cs typeface="Carlito"/>
              </a:rPr>
              <a:t> </a:t>
            </a:r>
            <a:r>
              <a:rPr sz="1100" spc="-5" dirty="0">
                <a:latin typeface="Carlito"/>
                <a:cs typeface="Carlito"/>
              </a:rPr>
              <a:t>each</a:t>
            </a:r>
            <a:r>
              <a:rPr sz="1100" spc="-40" dirty="0">
                <a:latin typeface="Carlito"/>
                <a:cs typeface="Carlito"/>
              </a:rPr>
              <a:t> </a:t>
            </a:r>
            <a:r>
              <a:rPr sz="1100" spc="-5" dirty="0">
                <a:latin typeface="Carlito"/>
                <a:cs typeface="Carlito"/>
              </a:rPr>
              <a:t>of</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tests</a:t>
            </a:r>
            <a:r>
              <a:rPr sz="1100" spc="-40" dirty="0">
                <a:latin typeface="Carlito"/>
                <a:cs typeface="Carlito"/>
              </a:rPr>
              <a:t> </a:t>
            </a:r>
            <a:r>
              <a:rPr sz="1100" spc="-5" dirty="0">
                <a:latin typeface="Carlito"/>
                <a:cs typeface="Carlito"/>
              </a:rPr>
              <a:t>assigned</a:t>
            </a:r>
            <a:r>
              <a:rPr sz="1100" spc="-45" dirty="0">
                <a:latin typeface="Carlito"/>
                <a:cs typeface="Carlito"/>
              </a:rPr>
              <a:t> </a:t>
            </a:r>
            <a:r>
              <a:rPr sz="1100" spc="-5" dirty="0">
                <a:latin typeface="Carlito"/>
                <a:cs typeface="Carlito"/>
              </a:rPr>
              <a:t>to</a:t>
            </a:r>
            <a:r>
              <a:rPr sz="1100" spc="-45" dirty="0">
                <a:latin typeface="Carlito"/>
                <a:cs typeface="Carlito"/>
              </a:rPr>
              <a:t> </a:t>
            </a:r>
            <a:r>
              <a:rPr sz="1100" spc="-5" dirty="0">
                <a:latin typeface="Carlito"/>
                <a:cs typeface="Carlito"/>
              </a:rPr>
              <a:t>his</a:t>
            </a:r>
            <a:r>
              <a:rPr sz="1100" spc="-40" dirty="0">
                <a:latin typeface="Carlito"/>
                <a:cs typeface="Carlito"/>
              </a:rPr>
              <a:t> </a:t>
            </a:r>
            <a:r>
              <a:rPr sz="1100" spc="-5" dirty="0">
                <a:latin typeface="Carlito"/>
                <a:cs typeface="Carlito"/>
              </a:rPr>
              <a:t>process.</a:t>
            </a:r>
            <a:r>
              <a:rPr sz="1100" spc="-45" dirty="0">
                <a:latin typeface="Carlito"/>
                <a:cs typeface="Carlito"/>
              </a:rPr>
              <a:t> </a:t>
            </a:r>
            <a:r>
              <a:rPr sz="1100" dirty="0">
                <a:latin typeface="Carlito"/>
                <a:cs typeface="Carlito"/>
              </a:rPr>
              <a:t>A</a:t>
            </a:r>
            <a:r>
              <a:rPr sz="1100" spc="-40" dirty="0">
                <a:latin typeface="Carlito"/>
                <a:cs typeface="Carlito"/>
              </a:rPr>
              <a:t> </a:t>
            </a:r>
            <a:r>
              <a:rPr sz="1100" spc="-5" dirty="0">
                <a:latin typeface="Carlito"/>
                <a:cs typeface="Carlito"/>
              </a:rPr>
              <a:t>fictitious</a:t>
            </a:r>
            <a:r>
              <a:rPr sz="1100" spc="-45" dirty="0">
                <a:latin typeface="Carlito"/>
                <a:cs typeface="Carlito"/>
              </a:rPr>
              <a:t> </a:t>
            </a:r>
            <a:r>
              <a:rPr sz="1100" spc="-5" dirty="0">
                <a:latin typeface="Carlito"/>
                <a:cs typeface="Carlito"/>
              </a:rPr>
              <a:t>preview</a:t>
            </a:r>
            <a:r>
              <a:rPr sz="1100" spc="-45" dirty="0">
                <a:latin typeface="Carlito"/>
                <a:cs typeface="Carlito"/>
              </a:rPr>
              <a:t> </a:t>
            </a:r>
            <a:r>
              <a:rPr sz="1100" spc="-5" dirty="0">
                <a:latin typeface="Carlito"/>
                <a:cs typeface="Carlito"/>
              </a:rPr>
              <a:t>of</a:t>
            </a:r>
            <a:r>
              <a:rPr sz="1100" spc="-40"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process  is obtained in the "</a:t>
            </a:r>
            <a:r>
              <a:rPr sz="1100" b="1" spc="-5" dirty="0">
                <a:latin typeface="Carlito"/>
                <a:cs typeface="Carlito"/>
              </a:rPr>
              <a:t>journey sequenc</a:t>
            </a:r>
            <a:r>
              <a:rPr sz="1100" spc="-5" dirty="0">
                <a:latin typeface="Carlito"/>
                <a:cs typeface="Carlito"/>
              </a:rPr>
              <a:t>e" step called "</a:t>
            </a:r>
            <a:r>
              <a:rPr sz="1100" b="1" spc="-5" dirty="0">
                <a:latin typeface="Carlito"/>
                <a:cs typeface="Carlito"/>
              </a:rPr>
              <a:t>Report</a:t>
            </a:r>
            <a:r>
              <a:rPr sz="1100" spc="-5" dirty="0">
                <a:latin typeface="Carlito"/>
                <a:cs typeface="Carlito"/>
              </a:rPr>
              <a:t>", the actual report of each of the  participants will be available in the "journey" of each participant in the control panel of the  Project Manager and the Advisor </a:t>
            </a:r>
            <a:r>
              <a:rPr sz="1100" dirty="0">
                <a:latin typeface="Carlito"/>
                <a:cs typeface="Carlito"/>
              </a:rPr>
              <a:t>/ </a:t>
            </a:r>
            <a:r>
              <a:rPr sz="1100" spc="-5" dirty="0">
                <a:latin typeface="Carlito"/>
                <a:cs typeface="Carlito"/>
              </a:rPr>
              <a:t>Evaluator of those participants to whom he has been  assigned.</a:t>
            </a:r>
            <a:endParaRPr sz="1100">
              <a:latin typeface="Carlito"/>
              <a:cs typeface="Carlito"/>
            </a:endParaRPr>
          </a:p>
          <a:p>
            <a:pPr marL="12700" marR="6350" algn="just">
              <a:lnSpc>
                <a:spcPct val="110900"/>
              </a:lnSpc>
              <a:spcBef>
                <a:spcPts val="790"/>
              </a:spcBef>
            </a:pPr>
            <a:r>
              <a:rPr sz="1100" spc="-5" dirty="0">
                <a:latin typeface="Carlito"/>
                <a:cs typeface="Carlito"/>
              </a:rPr>
              <a:t>This report contains the scores obtained by </a:t>
            </a:r>
            <a:r>
              <a:rPr sz="1100" dirty="0">
                <a:latin typeface="Carlito"/>
                <a:cs typeface="Carlito"/>
              </a:rPr>
              <a:t>the </a:t>
            </a:r>
            <a:r>
              <a:rPr sz="1100" spc="-5" dirty="0">
                <a:latin typeface="Carlito"/>
                <a:cs typeface="Carlito"/>
              </a:rPr>
              <a:t>participant, as well as the adjustment to the  reference</a:t>
            </a:r>
            <a:r>
              <a:rPr sz="1100" spc="-35" dirty="0">
                <a:latin typeface="Carlito"/>
                <a:cs typeface="Carlito"/>
              </a:rPr>
              <a:t> </a:t>
            </a:r>
            <a:r>
              <a:rPr sz="1100" spc="-5" dirty="0">
                <a:latin typeface="Carlito"/>
                <a:cs typeface="Carlito"/>
              </a:rPr>
              <a:t>profile</a:t>
            </a:r>
            <a:r>
              <a:rPr sz="1100" spc="-30" dirty="0">
                <a:latin typeface="Carlito"/>
                <a:cs typeface="Carlito"/>
              </a:rPr>
              <a:t> </a:t>
            </a:r>
            <a:r>
              <a:rPr sz="1100" spc="-5" dirty="0">
                <a:latin typeface="Carlito"/>
                <a:cs typeface="Carlito"/>
              </a:rPr>
              <a:t>set,</a:t>
            </a:r>
            <a:r>
              <a:rPr sz="1100" spc="-35" dirty="0">
                <a:latin typeface="Carlito"/>
                <a:cs typeface="Carlito"/>
              </a:rPr>
              <a:t> </a:t>
            </a:r>
            <a:r>
              <a:rPr sz="1100" spc="-5" dirty="0">
                <a:latin typeface="Carlito"/>
                <a:cs typeface="Carlito"/>
              </a:rPr>
              <a:t>thus</a:t>
            </a:r>
            <a:r>
              <a:rPr sz="1100" spc="-30" dirty="0">
                <a:latin typeface="Carlito"/>
                <a:cs typeface="Carlito"/>
              </a:rPr>
              <a:t> </a:t>
            </a:r>
            <a:r>
              <a:rPr sz="1100" spc="-5" dirty="0">
                <a:latin typeface="Carlito"/>
                <a:cs typeface="Carlito"/>
              </a:rPr>
              <a:t>giving</a:t>
            </a:r>
            <a:r>
              <a:rPr sz="1100" spc="-35" dirty="0">
                <a:latin typeface="Carlito"/>
                <a:cs typeface="Carlito"/>
              </a:rPr>
              <a:t> </a:t>
            </a:r>
            <a:r>
              <a:rPr sz="1100" spc="-5" dirty="0">
                <a:latin typeface="Carlito"/>
                <a:cs typeface="Carlito"/>
              </a:rPr>
              <a:t>quantitative</a:t>
            </a:r>
            <a:r>
              <a:rPr sz="1100" spc="-30" dirty="0">
                <a:latin typeface="Carlito"/>
                <a:cs typeface="Carlito"/>
              </a:rPr>
              <a:t> </a:t>
            </a:r>
            <a:r>
              <a:rPr sz="1100" spc="-5" dirty="0">
                <a:latin typeface="Carlito"/>
                <a:cs typeface="Carlito"/>
              </a:rPr>
              <a:t>information</a:t>
            </a:r>
            <a:r>
              <a:rPr sz="1100" spc="-35" dirty="0">
                <a:latin typeface="Carlito"/>
                <a:cs typeface="Carlito"/>
              </a:rPr>
              <a:t> </a:t>
            </a:r>
            <a:r>
              <a:rPr sz="1100" spc="-5" dirty="0">
                <a:latin typeface="Carlito"/>
                <a:cs typeface="Carlito"/>
              </a:rPr>
              <a:t>of</a:t>
            </a:r>
            <a:r>
              <a:rPr sz="1100" spc="-30"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results</a:t>
            </a:r>
            <a:r>
              <a:rPr sz="1100" spc="-30" dirty="0">
                <a:latin typeface="Carlito"/>
                <a:cs typeface="Carlito"/>
              </a:rPr>
              <a:t> </a:t>
            </a:r>
            <a:r>
              <a:rPr sz="1100" spc="-5" dirty="0">
                <a:latin typeface="Carlito"/>
                <a:cs typeface="Carlito"/>
              </a:rPr>
              <a:t>obtained</a:t>
            </a:r>
            <a:r>
              <a:rPr sz="1100" spc="-35" dirty="0">
                <a:latin typeface="Carlito"/>
                <a:cs typeface="Carlito"/>
              </a:rPr>
              <a:t> </a:t>
            </a:r>
            <a:r>
              <a:rPr sz="1100" spc="-5" dirty="0">
                <a:latin typeface="Carlito"/>
                <a:cs typeface="Carlito"/>
              </a:rPr>
              <a:t>in</a:t>
            </a:r>
            <a:r>
              <a:rPr sz="1100" spc="-30"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process.</a:t>
            </a:r>
            <a:endParaRPr sz="11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495725"/>
            <a:ext cx="5412740" cy="1070610"/>
          </a:xfrm>
          <a:prstGeom prst="rect">
            <a:avLst/>
          </a:prstGeom>
        </p:spPr>
        <p:txBody>
          <a:bodyPr vert="horz" wrap="square" lIns="0" tIns="32384" rIns="0" bIns="0" rtlCol="0">
            <a:spAutoFit/>
          </a:bodyPr>
          <a:lstStyle/>
          <a:p>
            <a:pPr marL="12700">
              <a:lnSpc>
                <a:spcPct val="100000"/>
              </a:lnSpc>
              <a:spcBef>
                <a:spcPts val="254"/>
              </a:spcBef>
            </a:pPr>
            <a:r>
              <a:rPr sz="1200" spc="-5" dirty="0">
                <a:solidFill>
                  <a:srgbClr val="1F3763"/>
                </a:solidFill>
                <a:latin typeface="Carlito"/>
                <a:cs typeface="Carlito"/>
              </a:rPr>
              <a:t>4.6.2 </a:t>
            </a:r>
            <a:r>
              <a:rPr sz="1200" spc="-10" dirty="0">
                <a:solidFill>
                  <a:srgbClr val="1F3763"/>
                </a:solidFill>
                <a:latin typeface="Carlito"/>
                <a:cs typeface="Carlito"/>
              </a:rPr>
              <a:t>Feedback</a:t>
            </a:r>
            <a:r>
              <a:rPr sz="1200" dirty="0">
                <a:solidFill>
                  <a:srgbClr val="1F3763"/>
                </a:solidFill>
                <a:latin typeface="Carlito"/>
                <a:cs typeface="Carlito"/>
              </a:rPr>
              <a:t> </a:t>
            </a:r>
            <a:r>
              <a:rPr sz="1200" spc="-10" dirty="0">
                <a:solidFill>
                  <a:srgbClr val="1F3763"/>
                </a:solidFill>
                <a:latin typeface="Carlito"/>
                <a:cs typeface="Carlito"/>
              </a:rPr>
              <a:t>report</a:t>
            </a:r>
            <a:endParaRPr sz="1200">
              <a:latin typeface="Carlito"/>
              <a:cs typeface="Carlito"/>
            </a:endParaRPr>
          </a:p>
          <a:p>
            <a:pPr marL="12700" marR="5080">
              <a:lnSpc>
                <a:spcPct val="109100"/>
              </a:lnSpc>
              <a:spcBef>
                <a:spcPts val="30"/>
              </a:spcBef>
            </a:pPr>
            <a:r>
              <a:rPr sz="1100" spc="-5" dirty="0">
                <a:latin typeface="Carlito"/>
                <a:cs typeface="Carlito"/>
              </a:rPr>
              <a:t>This</a:t>
            </a:r>
            <a:r>
              <a:rPr sz="1100" spc="-30" dirty="0">
                <a:latin typeface="Carlito"/>
                <a:cs typeface="Carlito"/>
              </a:rPr>
              <a:t> </a:t>
            </a:r>
            <a:r>
              <a:rPr sz="1100" spc="-5" dirty="0">
                <a:latin typeface="Carlito"/>
                <a:cs typeface="Carlito"/>
              </a:rPr>
              <a:t>is</a:t>
            </a:r>
            <a:r>
              <a:rPr sz="1100" spc="-3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report</a:t>
            </a:r>
            <a:r>
              <a:rPr sz="1100" spc="-30" dirty="0">
                <a:latin typeface="Carlito"/>
                <a:cs typeface="Carlito"/>
              </a:rPr>
              <a:t> </a:t>
            </a:r>
            <a:r>
              <a:rPr sz="1100" spc="-5" dirty="0">
                <a:latin typeface="Carlito"/>
                <a:cs typeface="Carlito"/>
              </a:rPr>
              <a:t>that</a:t>
            </a:r>
            <a:r>
              <a:rPr sz="1100" spc="-25" dirty="0">
                <a:latin typeface="Carlito"/>
                <a:cs typeface="Carlito"/>
              </a:rPr>
              <a:t> </a:t>
            </a:r>
            <a:r>
              <a:rPr sz="1100" spc="-5" dirty="0">
                <a:latin typeface="Carlito"/>
                <a:cs typeface="Carlito"/>
              </a:rPr>
              <a:t>is</a:t>
            </a:r>
            <a:r>
              <a:rPr sz="1100" spc="-30" dirty="0">
                <a:latin typeface="Carlito"/>
                <a:cs typeface="Carlito"/>
              </a:rPr>
              <a:t> </a:t>
            </a:r>
            <a:r>
              <a:rPr sz="1100" spc="-5" dirty="0">
                <a:latin typeface="Carlito"/>
                <a:cs typeface="Carlito"/>
              </a:rPr>
              <a:t>delivered</a:t>
            </a:r>
            <a:r>
              <a:rPr sz="1100" spc="-25" dirty="0">
                <a:latin typeface="Carlito"/>
                <a:cs typeface="Carlito"/>
              </a:rPr>
              <a:t> </a:t>
            </a:r>
            <a:r>
              <a:rPr sz="1100" spc="-5" dirty="0">
                <a:latin typeface="Carlito"/>
                <a:cs typeface="Carlito"/>
              </a:rPr>
              <a:t>via</a:t>
            </a:r>
            <a:r>
              <a:rPr sz="1100" spc="-30" dirty="0">
                <a:latin typeface="Carlito"/>
                <a:cs typeface="Carlito"/>
              </a:rPr>
              <a:t> </a:t>
            </a:r>
            <a:r>
              <a:rPr sz="1100" spc="-5" dirty="0">
                <a:latin typeface="Carlito"/>
                <a:cs typeface="Carlito"/>
              </a:rPr>
              <a:t>web</a:t>
            </a:r>
            <a:r>
              <a:rPr sz="1100" spc="-2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employee/participant</a:t>
            </a:r>
            <a:r>
              <a:rPr sz="1100" spc="-25" dirty="0">
                <a:latin typeface="Carlito"/>
                <a:cs typeface="Carlito"/>
              </a:rPr>
              <a:t> </a:t>
            </a:r>
            <a:r>
              <a:rPr sz="1100" spc="-5" dirty="0">
                <a:latin typeface="Carlito"/>
                <a:cs typeface="Carlito"/>
              </a:rPr>
              <a:t>and</a:t>
            </a:r>
            <a:r>
              <a:rPr sz="1100" spc="-30" dirty="0">
                <a:latin typeface="Carlito"/>
                <a:cs typeface="Carlito"/>
              </a:rPr>
              <a:t> </a:t>
            </a:r>
            <a:r>
              <a:rPr sz="1100" spc="-5" dirty="0">
                <a:latin typeface="Carlito"/>
                <a:cs typeface="Carlito"/>
              </a:rPr>
              <a:t>that</a:t>
            </a:r>
            <a:r>
              <a:rPr sz="1100" spc="-30" dirty="0">
                <a:latin typeface="Carlito"/>
                <a:cs typeface="Carlito"/>
              </a:rPr>
              <a:t> </a:t>
            </a:r>
            <a:r>
              <a:rPr sz="1100" spc="-5" dirty="0">
                <a:latin typeface="Carlito"/>
                <a:cs typeface="Carlito"/>
              </a:rPr>
              <a:t>is</a:t>
            </a:r>
            <a:r>
              <a:rPr sz="1100" spc="-30" dirty="0">
                <a:latin typeface="Carlito"/>
                <a:cs typeface="Carlito"/>
              </a:rPr>
              <a:t> </a:t>
            </a:r>
            <a:r>
              <a:rPr sz="1100" spc="-5" dirty="0">
                <a:latin typeface="Carlito"/>
                <a:cs typeface="Carlito"/>
              </a:rPr>
              <a:t>automatically  created as the participant performs each of the assigned tests of his/her</a:t>
            </a:r>
            <a:r>
              <a:rPr sz="1100" spc="15" dirty="0">
                <a:latin typeface="Carlito"/>
                <a:cs typeface="Carlito"/>
              </a:rPr>
              <a:t> </a:t>
            </a:r>
            <a:r>
              <a:rPr sz="1100" dirty="0">
                <a:latin typeface="Carlito"/>
                <a:cs typeface="Carlito"/>
              </a:rPr>
              <a:t>process.</a:t>
            </a:r>
            <a:endParaRPr sz="1100">
              <a:latin typeface="Carlito"/>
              <a:cs typeface="Carlito"/>
            </a:endParaRPr>
          </a:p>
          <a:p>
            <a:pPr marL="12700" marR="5080">
              <a:lnSpc>
                <a:spcPct val="110900"/>
              </a:lnSpc>
              <a:spcBef>
                <a:spcPts val="790"/>
              </a:spcBef>
            </a:pPr>
            <a:r>
              <a:rPr sz="1100" dirty="0">
                <a:latin typeface="Carlito"/>
                <a:cs typeface="Carlito"/>
              </a:rPr>
              <a:t>A</a:t>
            </a:r>
            <a:r>
              <a:rPr sz="1100" spc="-55" dirty="0">
                <a:latin typeface="Carlito"/>
                <a:cs typeface="Carlito"/>
              </a:rPr>
              <a:t> </a:t>
            </a:r>
            <a:r>
              <a:rPr sz="1100" spc="-5" dirty="0">
                <a:latin typeface="Carlito"/>
                <a:cs typeface="Carlito"/>
              </a:rPr>
              <a:t>“mock”</a:t>
            </a:r>
            <a:r>
              <a:rPr sz="1100" spc="-50" dirty="0">
                <a:latin typeface="Carlito"/>
                <a:cs typeface="Carlito"/>
              </a:rPr>
              <a:t> </a:t>
            </a:r>
            <a:r>
              <a:rPr sz="1100" spc="-5" dirty="0">
                <a:latin typeface="Carlito"/>
                <a:cs typeface="Carlito"/>
              </a:rPr>
              <a:t>preview</a:t>
            </a:r>
            <a:r>
              <a:rPr sz="1100" spc="-55" dirty="0">
                <a:latin typeface="Carlito"/>
                <a:cs typeface="Carlito"/>
              </a:rPr>
              <a:t> </a:t>
            </a:r>
            <a:r>
              <a:rPr sz="1100" spc="-5" dirty="0">
                <a:latin typeface="Carlito"/>
                <a:cs typeface="Carlito"/>
              </a:rPr>
              <a:t>of</a:t>
            </a:r>
            <a:r>
              <a:rPr sz="1100" spc="-5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same</a:t>
            </a:r>
            <a:r>
              <a:rPr sz="1100" spc="-50" dirty="0">
                <a:latin typeface="Carlito"/>
                <a:cs typeface="Carlito"/>
              </a:rPr>
              <a:t> </a:t>
            </a:r>
            <a:r>
              <a:rPr sz="1100" spc="-5" dirty="0">
                <a:latin typeface="Carlito"/>
                <a:cs typeface="Carlito"/>
              </a:rPr>
              <a:t>is</a:t>
            </a:r>
            <a:r>
              <a:rPr sz="1100" spc="-55" dirty="0">
                <a:latin typeface="Carlito"/>
                <a:cs typeface="Carlito"/>
              </a:rPr>
              <a:t> </a:t>
            </a:r>
            <a:r>
              <a:rPr sz="1100" spc="-5" dirty="0">
                <a:latin typeface="Carlito"/>
                <a:cs typeface="Carlito"/>
              </a:rPr>
              <a:t>obtained</a:t>
            </a:r>
            <a:r>
              <a:rPr sz="1100" spc="-50" dirty="0">
                <a:latin typeface="Carlito"/>
                <a:cs typeface="Carlito"/>
              </a:rPr>
              <a:t> </a:t>
            </a:r>
            <a:r>
              <a:rPr sz="1100" spc="-5" dirty="0">
                <a:latin typeface="Carlito"/>
                <a:cs typeface="Carlito"/>
              </a:rPr>
              <a:t>in</a:t>
            </a:r>
            <a:r>
              <a:rPr sz="1100" spc="-5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step</a:t>
            </a:r>
            <a:r>
              <a:rPr sz="1100" spc="-50" dirty="0">
                <a:latin typeface="Carlito"/>
                <a:cs typeface="Carlito"/>
              </a:rPr>
              <a:t> </a:t>
            </a:r>
            <a:r>
              <a:rPr sz="1100" spc="-5" dirty="0">
                <a:latin typeface="Carlito"/>
                <a:cs typeface="Carlito"/>
              </a:rPr>
              <a:t>of</a:t>
            </a:r>
            <a:r>
              <a:rPr sz="1100" spc="-5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a:t>
            </a:r>
            <a:r>
              <a:rPr sz="1100" b="1" spc="-5" dirty="0">
                <a:latin typeface="Carlito"/>
                <a:cs typeface="Carlito"/>
              </a:rPr>
              <a:t>journey</a:t>
            </a:r>
            <a:r>
              <a:rPr sz="1100" b="1" spc="-55" dirty="0">
                <a:latin typeface="Carlito"/>
                <a:cs typeface="Carlito"/>
              </a:rPr>
              <a:t> </a:t>
            </a:r>
            <a:r>
              <a:rPr sz="1100" b="1" spc="-5" dirty="0">
                <a:latin typeface="Carlito"/>
                <a:cs typeface="Carlito"/>
              </a:rPr>
              <a:t>sequence</a:t>
            </a:r>
            <a:r>
              <a:rPr sz="1100" spc="-5" dirty="0">
                <a:latin typeface="Carlito"/>
                <a:cs typeface="Carlito"/>
              </a:rPr>
              <a:t>"</a:t>
            </a:r>
            <a:r>
              <a:rPr sz="1100" spc="-50" dirty="0">
                <a:latin typeface="Carlito"/>
                <a:cs typeface="Carlito"/>
              </a:rPr>
              <a:t> </a:t>
            </a:r>
            <a:r>
              <a:rPr sz="1100" spc="-5" dirty="0">
                <a:latin typeface="Carlito"/>
                <a:cs typeface="Carlito"/>
              </a:rPr>
              <a:t>called</a:t>
            </a:r>
            <a:r>
              <a:rPr sz="1100" spc="-55" dirty="0">
                <a:latin typeface="Carlito"/>
                <a:cs typeface="Carlito"/>
              </a:rPr>
              <a:t> </a:t>
            </a:r>
            <a:r>
              <a:rPr sz="1100" spc="-5" dirty="0">
                <a:latin typeface="Carlito"/>
                <a:cs typeface="Carlito"/>
              </a:rPr>
              <a:t>"</a:t>
            </a:r>
            <a:r>
              <a:rPr sz="1100" b="1" spc="-5" dirty="0">
                <a:latin typeface="Carlito"/>
                <a:cs typeface="Carlito"/>
              </a:rPr>
              <a:t>Report</a:t>
            </a:r>
            <a:r>
              <a:rPr sz="1100" spc="-5" dirty="0">
                <a:latin typeface="Carlito"/>
                <a:cs typeface="Carlito"/>
              </a:rPr>
              <a:t>",  the</a:t>
            </a:r>
            <a:r>
              <a:rPr sz="1100" spc="25" dirty="0">
                <a:latin typeface="Carlito"/>
                <a:cs typeface="Carlito"/>
              </a:rPr>
              <a:t> </a:t>
            </a:r>
            <a:r>
              <a:rPr sz="1100" spc="-5" dirty="0">
                <a:latin typeface="Carlito"/>
                <a:cs typeface="Carlito"/>
              </a:rPr>
              <a:t>real</a:t>
            </a:r>
            <a:r>
              <a:rPr sz="1100" spc="25" dirty="0">
                <a:latin typeface="Carlito"/>
                <a:cs typeface="Carlito"/>
              </a:rPr>
              <a:t> </a:t>
            </a:r>
            <a:r>
              <a:rPr sz="1100" spc="-5" dirty="0">
                <a:latin typeface="Carlito"/>
                <a:cs typeface="Carlito"/>
              </a:rPr>
              <a:t>report</a:t>
            </a:r>
            <a:r>
              <a:rPr sz="1100" spc="30" dirty="0">
                <a:latin typeface="Carlito"/>
                <a:cs typeface="Carlito"/>
              </a:rPr>
              <a:t> </a:t>
            </a:r>
            <a:r>
              <a:rPr sz="1100" spc="-5" dirty="0">
                <a:latin typeface="Carlito"/>
                <a:cs typeface="Carlito"/>
              </a:rPr>
              <a:t>of</a:t>
            </a:r>
            <a:r>
              <a:rPr sz="1100" spc="25" dirty="0">
                <a:latin typeface="Carlito"/>
                <a:cs typeface="Carlito"/>
              </a:rPr>
              <a:t> </a:t>
            </a:r>
            <a:r>
              <a:rPr sz="1100" spc="-5" dirty="0">
                <a:latin typeface="Carlito"/>
                <a:cs typeface="Carlito"/>
              </a:rPr>
              <a:t>each</a:t>
            </a:r>
            <a:r>
              <a:rPr sz="1100" spc="30" dirty="0">
                <a:latin typeface="Carlito"/>
                <a:cs typeface="Carlito"/>
              </a:rPr>
              <a:t> </a:t>
            </a:r>
            <a:r>
              <a:rPr sz="1100" spc="-5" dirty="0">
                <a:latin typeface="Carlito"/>
                <a:cs typeface="Carlito"/>
              </a:rPr>
              <a:t>of</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participants</a:t>
            </a:r>
            <a:r>
              <a:rPr sz="1100" spc="25" dirty="0">
                <a:latin typeface="Carlito"/>
                <a:cs typeface="Carlito"/>
              </a:rPr>
              <a:t> </a:t>
            </a:r>
            <a:r>
              <a:rPr sz="1100" spc="-5" dirty="0">
                <a:latin typeface="Carlito"/>
                <a:cs typeface="Carlito"/>
              </a:rPr>
              <a:t>will</a:t>
            </a:r>
            <a:r>
              <a:rPr sz="1100" spc="30" dirty="0">
                <a:latin typeface="Carlito"/>
                <a:cs typeface="Carlito"/>
              </a:rPr>
              <a:t> </a:t>
            </a:r>
            <a:r>
              <a:rPr sz="1100" spc="-5" dirty="0">
                <a:latin typeface="Carlito"/>
                <a:cs typeface="Carlito"/>
              </a:rPr>
              <a:t>be</a:t>
            </a:r>
            <a:r>
              <a:rPr sz="1100" spc="25" dirty="0">
                <a:latin typeface="Carlito"/>
                <a:cs typeface="Carlito"/>
              </a:rPr>
              <a:t> </a:t>
            </a:r>
            <a:r>
              <a:rPr sz="1100" spc="-5" dirty="0">
                <a:latin typeface="Carlito"/>
                <a:cs typeface="Carlito"/>
              </a:rPr>
              <a:t>available</a:t>
            </a:r>
            <a:r>
              <a:rPr sz="1100" spc="3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a:t>
            </a:r>
            <a:r>
              <a:rPr sz="1100" b="1" spc="-5" dirty="0">
                <a:latin typeface="Carlito"/>
                <a:cs typeface="Carlito"/>
              </a:rPr>
              <a:t>journey</a:t>
            </a:r>
            <a:r>
              <a:rPr sz="1100" spc="-5" dirty="0">
                <a:latin typeface="Carlito"/>
                <a:cs typeface="Carlito"/>
              </a:rPr>
              <a:t>"</a:t>
            </a:r>
            <a:r>
              <a:rPr sz="1100" spc="30" dirty="0">
                <a:latin typeface="Carlito"/>
                <a:cs typeface="Carlito"/>
              </a:rPr>
              <a:t> </a:t>
            </a:r>
            <a:r>
              <a:rPr sz="1100" spc="-5" dirty="0">
                <a:latin typeface="Carlito"/>
                <a:cs typeface="Carlito"/>
              </a:rPr>
              <a:t>of</a:t>
            </a:r>
            <a:r>
              <a:rPr sz="1100" spc="25" dirty="0">
                <a:latin typeface="Carlito"/>
                <a:cs typeface="Carlito"/>
              </a:rPr>
              <a:t> </a:t>
            </a:r>
            <a:r>
              <a:rPr sz="1100" spc="-5" dirty="0">
                <a:latin typeface="Carlito"/>
                <a:cs typeface="Carlito"/>
              </a:rPr>
              <a:t>each</a:t>
            </a:r>
            <a:r>
              <a:rPr sz="1100" spc="30" dirty="0">
                <a:latin typeface="Carlito"/>
                <a:cs typeface="Carlito"/>
              </a:rPr>
              <a:t> </a:t>
            </a:r>
            <a:r>
              <a:rPr sz="1100" spc="-5" dirty="0">
                <a:latin typeface="Carlito"/>
                <a:cs typeface="Carlito"/>
              </a:rPr>
              <a:t>participant</a:t>
            </a:r>
            <a:endParaRPr sz="1100">
              <a:latin typeface="Carlito"/>
              <a:cs typeface="Carlito"/>
            </a:endParaRPr>
          </a:p>
        </p:txBody>
      </p:sp>
      <p:sp>
        <p:nvSpPr>
          <p:cNvPr id="3" name="object 3"/>
          <p:cNvSpPr/>
          <p:nvPr/>
        </p:nvSpPr>
        <p:spPr>
          <a:xfrm>
            <a:off x="1131252" y="914400"/>
            <a:ext cx="4947285" cy="721550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a:t>
            </a:r>
          </a:p>
        </p:txBody>
      </p:sp>
      <p:sp>
        <p:nvSpPr>
          <p:cNvPr id="2" name="object 2"/>
          <p:cNvSpPr txBox="1"/>
          <p:nvPr/>
        </p:nvSpPr>
        <p:spPr>
          <a:xfrm>
            <a:off x="901700" y="816965"/>
            <a:ext cx="5405755" cy="5719445"/>
          </a:xfrm>
          <a:prstGeom prst="rect">
            <a:avLst/>
          </a:prstGeom>
        </p:spPr>
        <p:txBody>
          <a:bodyPr vert="horz" wrap="square" lIns="0" tIns="91440" rIns="0" bIns="0" rtlCol="0">
            <a:spAutoFit/>
          </a:bodyPr>
          <a:lstStyle/>
          <a:p>
            <a:pPr marR="5080" algn="r">
              <a:lnSpc>
                <a:spcPct val="100000"/>
              </a:lnSpc>
              <a:spcBef>
                <a:spcPts val="720"/>
              </a:spcBef>
            </a:pPr>
            <a:r>
              <a:rPr sz="1100" spc="-5" dirty="0">
                <a:latin typeface="Carlito"/>
                <a:cs typeface="Carlito"/>
              </a:rPr>
              <a:t>4.8.1 Create New ...............................................................................................................</a:t>
            </a:r>
            <a:r>
              <a:rPr sz="1100" spc="75" dirty="0">
                <a:latin typeface="Carlito"/>
                <a:cs typeface="Carlito"/>
              </a:rPr>
              <a:t> </a:t>
            </a:r>
            <a:r>
              <a:rPr sz="1100" spc="-5" dirty="0">
                <a:latin typeface="Carlito"/>
                <a:cs typeface="Carlito"/>
              </a:rPr>
              <a:t>30</a:t>
            </a:r>
            <a:endParaRPr sz="1100">
              <a:latin typeface="Carlito"/>
              <a:cs typeface="Carlito"/>
            </a:endParaRPr>
          </a:p>
          <a:p>
            <a:pPr marR="5080" algn="r">
              <a:lnSpc>
                <a:spcPct val="100000"/>
              </a:lnSpc>
              <a:spcBef>
                <a:spcPts val="625"/>
              </a:spcBef>
            </a:pPr>
            <a:r>
              <a:rPr sz="1100" spc="-5" dirty="0">
                <a:latin typeface="Carlito"/>
                <a:cs typeface="Carlito"/>
              </a:rPr>
              <a:t>4.8.2 Excel upload </a:t>
            </a:r>
            <a:r>
              <a:rPr sz="1100" dirty="0">
                <a:latin typeface="Carlito"/>
                <a:cs typeface="Carlito"/>
              </a:rPr>
              <a:t>&amp; </a:t>
            </a:r>
            <a:r>
              <a:rPr sz="1100" spc="-5" dirty="0">
                <a:latin typeface="Carlito"/>
                <a:cs typeface="Carlito"/>
              </a:rPr>
              <a:t>participants metadata ......................................................................</a:t>
            </a:r>
            <a:r>
              <a:rPr sz="1100" spc="-30" dirty="0">
                <a:latin typeface="Carlito"/>
                <a:cs typeface="Carlito"/>
              </a:rPr>
              <a:t> </a:t>
            </a:r>
            <a:r>
              <a:rPr sz="1100" spc="-5" dirty="0">
                <a:latin typeface="Carlito"/>
                <a:cs typeface="Carlito"/>
              </a:rPr>
              <a:t>30</a:t>
            </a:r>
            <a:endParaRPr sz="1100">
              <a:latin typeface="Carlito"/>
              <a:cs typeface="Carlito"/>
            </a:endParaRPr>
          </a:p>
          <a:p>
            <a:pPr marR="5080" algn="r">
              <a:lnSpc>
                <a:spcPct val="100000"/>
              </a:lnSpc>
              <a:spcBef>
                <a:spcPts val="625"/>
              </a:spcBef>
            </a:pPr>
            <a:r>
              <a:rPr sz="1100" spc="-5" dirty="0">
                <a:latin typeface="Carlito"/>
                <a:cs typeface="Carlito"/>
              </a:rPr>
              <a:t>4.8.3 From the directory ....................................................................................................</a:t>
            </a:r>
            <a:r>
              <a:rPr sz="1100" spc="-10" dirty="0">
                <a:latin typeface="Carlito"/>
                <a:cs typeface="Carlito"/>
              </a:rPr>
              <a:t> </a:t>
            </a:r>
            <a:r>
              <a:rPr sz="1100" spc="-5" dirty="0">
                <a:latin typeface="Carlito"/>
                <a:cs typeface="Carlito"/>
              </a:rPr>
              <a:t>31</a:t>
            </a:r>
            <a:endParaRPr sz="1100">
              <a:latin typeface="Carlito"/>
              <a:cs typeface="Carlito"/>
            </a:endParaRPr>
          </a:p>
          <a:p>
            <a:pPr marR="5080" algn="r">
              <a:lnSpc>
                <a:spcPct val="100000"/>
              </a:lnSpc>
              <a:spcBef>
                <a:spcPts val="650"/>
              </a:spcBef>
            </a:pPr>
            <a:r>
              <a:rPr sz="1100" dirty="0">
                <a:latin typeface="Carlito"/>
                <a:cs typeface="Carlito"/>
              </a:rPr>
              <a:t>4.9 </a:t>
            </a:r>
            <a:r>
              <a:rPr sz="1100" spc="-5" dirty="0">
                <a:latin typeface="Carlito"/>
                <a:cs typeface="Carlito"/>
              </a:rPr>
              <a:t>ADDING ADVISORS...........................................................................................................</a:t>
            </a:r>
            <a:r>
              <a:rPr sz="1100" spc="130" dirty="0">
                <a:latin typeface="Carlito"/>
                <a:cs typeface="Carlito"/>
              </a:rPr>
              <a:t> </a:t>
            </a:r>
            <a:r>
              <a:rPr sz="1100" spc="-5" dirty="0">
                <a:latin typeface="Carlito"/>
                <a:cs typeface="Carlito"/>
              </a:rPr>
              <a:t>31</a:t>
            </a:r>
            <a:endParaRPr sz="1100">
              <a:latin typeface="Carlito"/>
              <a:cs typeface="Carlito"/>
            </a:endParaRPr>
          </a:p>
          <a:p>
            <a:pPr marR="5080" algn="r">
              <a:lnSpc>
                <a:spcPct val="100000"/>
              </a:lnSpc>
              <a:spcBef>
                <a:spcPts val="620"/>
              </a:spcBef>
            </a:pPr>
            <a:r>
              <a:rPr sz="1100" spc="-5" dirty="0">
                <a:latin typeface="Carlito"/>
                <a:cs typeface="Carlito"/>
              </a:rPr>
              <a:t>4.10 PLANNING ......................................................................................................................</a:t>
            </a:r>
            <a:r>
              <a:rPr sz="1100" spc="-15" dirty="0">
                <a:latin typeface="Carlito"/>
                <a:cs typeface="Carlito"/>
              </a:rPr>
              <a:t> </a:t>
            </a:r>
            <a:r>
              <a:rPr sz="1100" spc="-5" dirty="0">
                <a:latin typeface="Carlito"/>
                <a:cs typeface="Carlito"/>
              </a:rPr>
              <a:t>32</a:t>
            </a:r>
            <a:endParaRPr sz="1100">
              <a:latin typeface="Carlito"/>
              <a:cs typeface="Carlito"/>
            </a:endParaRPr>
          </a:p>
          <a:p>
            <a:pPr marR="5080" algn="r">
              <a:lnSpc>
                <a:spcPct val="100000"/>
              </a:lnSpc>
              <a:spcBef>
                <a:spcPts val="625"/>
              </a:spcBef>
            </a:pPr>
            <a:r>
              <a:rPr sz="1100" spc="-5" dirty="0">
                <a:latin typeface="Carlito"/>
                <a:cs typeface="Carlito"/>
              </a:rPr>
              <a:t>4.10.1 One by One Planning ..............................................................................................</a:t>
            </a:r>
            <a:r>
              <a:rPr sz="1100" spc="114" dirty="0">
                <a:latin typeface="Carlito"/>
                <a:cs typeface="Carlito"/>
              </a:rPr>
              <a:t> </a:t>
            </a:r>
            <a:r>
              <a:rPr sz="1100" spc="-5" dirty="0">
                <a:latin typeface="Carlito"/>
                <a:cs typeface="Carlito"/>
              </a:rPr>
              <a:t>32</a:t>
            </a:r>
            <a:endParaRPr sz="1100">
              <a:latin typeface="Carlito"/>
              <a:cs typeface="Carlito"/>
            </a:endParaRPr>
          </a:p>
          <a:p>
            <a:pPr marR="5080" algn="r">
              <a:lnSpc>
                <a:spcPct val="100000"/>
              </a:lnSpc>
              <a:spcBef>
                <a:spcPts val="625"/>
              </a:spcBef>
            </a:pPr>
            <a:r>
              <a:rPr sz="1100" spc="-5" dirty="0">
                <a:latin typeface="Carlito"/>
                <a:cs typeface="Carlito"/>
              </a:rPr>
              <a:t>4.10.2 Multiplanner ...........................................................................................................</a:t>
            </a:r>
            <a:r>
              <a:rPr sz="1100" spc="30" dirty="0">
                <a:latin typeface="Carlito"/>
                <a:cs typeface="Carlito"/>
              </a:rPr>
              <a:t> </a:t>
            </a:r>
            <a:r>
              <a:rPr sz="1100" spc="-5" dirty="0">
                <a:latin typeface="Carlito"/>
                <a:cs typeface="Carlito"/>
              </a:rPr>
              <a:t>33</a:t>
            </a:r>
            <a:endParaRPr sz="1100">
              <a:latin typeface="Carlito"/>
              <a:cs typeface="Carlito"/>
            </a:endParaRPr>
          </a:p>
          <a:p>
            <a:pPr marR="5080" algn="r">
              <a:lnSpc>
                <a:spcPct val="100000"/>
              </a:lnSpc>
              <a:spcBef>
                <a:spcPts val="625"/>
              </a:spcBef>
            </a:pPr>
            <a:r>
              <a:rPr sz="1100" spc="-5" dirty="0">
                <a:latin typeface="Carlito"/>
                <a:cs typeface="Carlito"/>
              </a:rPr>
              <a:t>4.11 LAUNCHING </a:t>
            </a:r>
            <a:r>
              <a:rPr sz="1100" dirty="0">
                <a:latin typeface="Carlito"/>
                <a:cs typeface="Carlito"/>
              </a:rPr>
              <a:t>A </a:t>
            </a:r>
            <a:r>
              <a:rPr sz="1100" spc="-5" dirty="0">
                <a:latin typeface="Carlito"/>
                <a:cs typeface="Carlito"/>
              </a:rPr>
              <a:t>PROJECT .................................................................................................</a:t>
            </a:r>
            <a:r>
              <a:rPr sz="1100" spc="85" dirty="0">
                <a:latin typeface="Carlito"/>
                <a:cs typeface="Carlito"/>
              </a:rPr>
              <a:t> </a:t>
            </a:r>
            <a:r>
              <a:rPr sz="1100" spc="-5" dirty="0">
                <a:latin typeface="Carlito"/>
                <a:cs typeface="Carlito"/>
              </a:rPr>
              <a:t>34</a:t>
            </a:r>
            <a:endParaRPr sz="1100">
              <a:latin typeface="Carlito"/>
              <a:cs typeface="Carlito"/>
            </a:endParaRPr>
          </a:p>
          <a:p>
            <a:pPr marR="5080" algn="r">
              <a:lnSpc>
                <a:spcPct val="100000"/>
              </a:lnSpc>
              <a:spcBef>
                <a:spcPts val="645"/>
              </a:spcBef>
            </a:pPr>
            <a:r>
              <a:rPr sz="1100" spc="-5" dirty="0">
                <a:latin typeface="Carlito"/>
                <a:cs typeface="Carlito"/>
              </a:rPr>
              <a:t>4.12 PROJECT STATISTICS.......................................................................................................</a:t>
            </a:r>
            <a:r>
              <a:rPr sz="1100" spc="114" dirty="0">
                <a:latin typeface="Carlito"/>
                <a:cs typeface="Carlito"/>
              </a:rPr>
              <a:t> </a:t>
            </a:r>
            <a:r>
              <a:rPr sz="1100" spc="-5" dirty="0">
                <a:latin typeface="Carlito"/>
                <a:cs typeface="Carlito"/>
              </a:rPr>
              <a:t>35</a:t>
            </a:r>
            <a:endParaRPr sz="1100">
              <a:latin typeface="Carlito"/>
              <a:cs typeface="Carlito"/>
            </a:endParaRPr>
          </a:p>
          <a:p>
            <a:pPr marL="151765">
              <a:lnSpc>
                <a:spcPct val="100000"/>
              </a:lnSpc>
              <a:spcBef>
                <a:spcPts val="625"/>
              </a:spcBef>
            </a:pPr>
            <a:r>
              <a:rPr sz="1100" spc="-5" dirty="0">
                <a:latin typeface="Carlito"/>
                <a:cs typeface="Carlito"/>
              </a:rPr>
              <a:t>4.13 OTHER ACTIONS CARRIED OUT </a:t>
            </a:r>
            <a:r>
              <a:rPr sz="1100" dirty="0">
                <a:latin typeface="Carlito"/>
                <a:cs typeface="Carlito"/>
              </a:rPr>
              <a:t>ON </a:t>
            </a:r>
            <a:r>
              <a:rPr sz="1100" spc="-5" dirty="0">
                <a:latin typeface="Carlito"/>
                <a:cs typeface="Carlito"/>
              </a:rPr>
              <a:t>PARTICIPANTS........................................................</a:t>
            </a:r>
            <a:r>
              <a:rPr sz="1100" spc="130" dirty="0">
                <a:latin typeface="Carlito"/>
                <a:cs typeface="Carlito"/>
              </a:rPr>
              <a:t> </a:t>
            </a:r>
            <a:r>
              <a:rPr sz="1100" spc="-5" dirty="0">
                <a:latin typeface="Carlito"/>
                <a:cs typeface="Carlito"/>
              </a:rPr>
              <a:t>35</a:t>
            </a:r>
            <a:endParaRPr sz="1100">
              <a:latin typeface="Carlito"/>
              <a:cs typeface="Carlito"/>
            </a:endParaRPr>
          </a:p>
          <a:p>
            <a:pPr marR="5080" algn="r">
              <a:lnSpc>
                <a:spcPct val="100000"/>
              </a:lnSpc>
              <a:spcBef>
                <a:spcPts val="625"/>
              </a:spcBef>
            </a:pPr>
            <a:r>
              <a:rPr sz="1100" spc="-5" dirty="0">
                <a:latin typeface="Carlito"/>
                <a:cs typeface="Carlito"/>
              </a:rPr>
              <a:t>4.13.1 Remind participant .................................................................................................</a:t>
            </a:r>
            <a:r>
              <a:rPr sz="1100" spc="105" dirty="0">
                <a:latin typeface="Carlito"/>
                <a:cs typeface="Carlito"/>
              </a:rPr>
              <a:t> </a:t>
            </a:r>
            <a:r>
              <a:rPr sz="1100" spc="-5" dirty="0">
                <a:latin typeface="Carlito"/>
                <a:cs typeface="Carlito"/>
              </a:rPr>
              <a:t>35</a:t>
            </a:r>
            <a:endParaRPr sz="1100">
              <a:latin typeface="Carlito"/>
              <a:cs typeface="Carlito"/>
            </a:endParaRPr>
          </a:p>
          <a:p>
            <a:pPr marR="5080" algn="r">
              <a:lnSpc>
                <a:spcPct val="100000"/>
              </a:lnSpc>
              <a:spcBef>
                <a:spcPts val="625"/>
              </a:spcBef>
            </a:pPr>
            <a:r>
              <a:rPr sz="1100" spc="-5" dirty="0">
                <a:latin typeface="Carlito"/>
                <a:cs typeface="Carlito"/>
              </a:rPr>
              <a:t>4.13.2 Pause </a:t>
            </a:r>
            <a:r>
              <a:rPr sz="1100" dirty="0">
                <a:latin typeface="Carlito"/>
                <a:cs typeface="Carlito"/>
              </a:rPr>
              <a:t>a </a:t>
            </a:r>
            <a:r>
              <a:rPr sz="1100" spc="-5" dirty="0">
                <a:latin typeface="Carlito"/>
                <a:cs typeface="Carlito"/>
              </a:rPr>
              <a:t>participant .................................................................................................</a:t>
            </a:r>
            <a:r>
              <a:rPr sz="1100" spc="100" dirty="0">
                <a:latin typeface="Carlito"/>
                <a:cs typeface="Carlito"/>
              </a:rPr>
              <a:t> </a:t>
            </a:r>
            <a:r>
              <a:rPr sz="1100" spc="-5" dirty="0">
                <a:latin typeface="Carlito"/>
                <a:cs typeface="Carlito"/>
              </a:rPr>
              <a:t>35</a:t>
            </a:r>
            <a:endParaRPr sz="1100">
              <a:latin typeface="Carlito"/>
              <a:cs typeface="Carlito"/>
            </a:endParaRPr>
          </a:p>
          <a:p>
            <a:pPr marR="5080" algn="r">
              <a:lnSpc>
                <a:spcPct val="100000"/>
              </a:lnSpc>
              <a:spcBef>
                <a:spcPts val="645"/>
              </a:spcBef>
            </a:pPr>
            <a:r>
              <a:rPr sz="1100" spc="-5" dirty="0">
                <a:latin typeface="Carlito"/>
                <a:cs typeface="Carlito"/>
              </a:rPr>
              <a:t>4.13.3 Drop </a:t>
            </a:r>
            <a:r>
              <a:rPr sz="1100" dirty="0">
                <a:latin typeface="Carlito"/>
                <a:cs typeface="Carlito"/>
              </a:rPr>
              <a:t>a </a:t>
            </a:r>
            <a:r>
              <a:rPr sz="1100" spc="-5" dirty="0">
                <a:latin typeface="Carlito"/>
                <a:cs typeface="Carlito"/>
              </a:rPr>
              <a:t>participant ...................................................................................................</a:t>
            </a:r>
            <a:r>
              <a:rPr sz="1100" spc="-15" dirty="0">
                <a:latin typeface="Carlito"/>
                <a:cs typeface="Carlito"/>
              </a:rPr>
              <a:t> </a:t>
            </a:r>
            <a:r>
              <a:rPr sz="1100" spc="-5" dirty="0">
                <a:latin typeface="Carlito"/>
                <a:cs typeface="Carlito"/>
              </a:rPr>
              <a:t>35</a:t>
            </a:r>
            <a:endParaRPr sz="1100">
              <a:latin typeface="Carlito"/>
              <a:cs typeface="Carlito"/>
            </a:endParaRPr>
          </a:p>
          <a:p>
            <a:pPr marR="5080" algn="r">
              <a:lnSpc>
                <a:spcPct val="100000"/>
              </a:lnSpc>
              <a:spcBef>
                <a:spcPts val="625"/>
              </a:spcBef>
            </a:pPr>
            <a:r>
              <a:rPr sz="1100" spc="-5" dirty="0">
                <a:latin typeface="Carlito"/>
                <a:cs typeface="Carlito"/>
              </a:rPr>
              <a:t>4.13.4 Sharing participant's report ....................................................................................</a:t>
            </a:r>
            <a:r>
              <a:rPr sz="1100" spc="45" dirty="0">
                <a:latin typeface="Carlito"/>
                <a:cs typeface="Carlito"/>
              </a:rPr>
              <a:t> </a:t>
            </a:r>
            <a:r>
              <a:rPr sz="1100" spc="-5" dirty="0">
                <a:latin typeface="Carlito"/>
                <a:cs typeface="Carlito"/>
              </a:rPr>
              <a:t>35</a:t>
            </a:r>
            <a:endParaRPr sz="1100">
              <a:latin typeface="Carlito"/>
              <a:cs typeface="Carlito"/>
            </a:endParaRPr>
          </a:p>
          <a:p>
            <a:pPr marR="5080" algn="r">
              <a:lnSpc>
                <a:spcPct val="100000"/>
              </a:lnSpc>
              <a:spcBef>
                <a:spcPts val="625"/>
              </a:spcBef>
            </a:pPr>
            <a:r>
              <a:rPr sz="1100" spc="-5" dirty="0">
                <a:latin typeface="Carlito"/>
                <a:cs typeface="Carlito"/>
              </a:rPr>
              <a:t>4.13.5 Sharing participant's report feedback.....................................................................</a:t>
            </a:r>
            <a:r>
              <a:rPr sz="1100" spc="140" dirty="0">
                <a:latin typeface="Carlito"/>
                <a:cs typeface="Carlito"/>
              </a:rPr>
              <a:t> </a:t>
            </a:r>
            <a:r>
              <a:rPr sz="1100" spc="-5" dirty="0">
                <a:latin typeface="Carlito"/>
                <a:cs typeface="Carlito"/>
              </a:rPr>
              <a:t>36</a:t>
            </a:r>
            <a:endParaRPr sz="1100">
              <a:latin typeface="Carlito"/>
              <a:cs typeface="Carlito"/>
            </a:endParaRPr>
          </a:p>
          <a:p>
            <a:pPr marR="5080" algn="r">
              <a:lnSpc>
                <a:spcPct val="100000"/>
              </a:lnSpc>
              <a:spcBef>
                <a:spcPts val="625"/>
              </a:spcBef>
            </a:pPr>
            <a:r>
              <a:rPr sz="1100" spc="-5" dirty="0">
                <a:latin typeface="Carlito"/>
                <a:cs typeface="Carlito"/>
              </a:rPr>
              <a:t>5. ASSESSOR ...............................................................................................................................</a:t>
            </a:r>
            <a:r>
              <a:rPr sz="1100" spc="-55" dirty="0">
                <a:latin typeface="Carlito"/>
                <a:cs typeface="Carlito"/>
              </a:rPr>
              <a:t> </a:t>
            </a:r>
            <a:r>
              <a:rPr sz="1100" spc="-5" dirty="0">
                <a:latin typeface="Carlito"/>
                <a:cs typeface="Carlito"/>
              </a:rPr>
              <a:t>37</a:t>
            </a:r>
            <a:endParaRPr sz="1100">
              <a:latin typeface="Carlito"/>
              <a:cs typeface="Carlito"/>
            </a:endParaRPr>
          </a:p>
          <a:p>
            <a:pPr marR="5080" algn="r">
              <a:lnSpc>
                <a:spcPct val="100000"/>
              </a:lnSpc>
              <a:spcBef>
                <a:spcPts val="625"/>
              </a:spcBef>
            </a:pPr>
            <a:r>
              <a:rPr sz="1100" dirty="0">
                <a:latin typeface="Carlito"/>
                <a:cs typeface="Carlito"/>
              </a:rPr>
              <a:t>5.1 </a:t>
            </a:r>
            <a:r>
              <a:rPr sz="1100" spc="-5" dirty="0">
                <a:latin typeface="Carlito"/>
                <a:cs typeface="Carlito"/>
              </a:rPr>
              <a:t>INTRODUCTION................................................................................................................</a:t>
            </a:r>
            <a:r>
              <a:rPr sz="1100" spc="130" dirty="0">
                <a:latin typeface="Carlito"/>
                <a:cs typeface="Carlito"/>
              </a:rPr>
              <a:t> </a:t>
            </a:r>
            <a:r>
              <a:rPr sz="1100" spc="-5" dirty="0">
                <a:latin typeface="Carlito"/>
                <a:cs typeface="Carlito"/>
              </a:rPr>
              <a:t>37</a:t>
            </a:r>
            <a:endParaRPr sz="1100">
              <a:latin typeface="Carlito"/>
              <a:cs typeface="Carlito"/>
            </a:endParaRPr>
          </a:p>
          <a:p>
            <a:pPr marR="5080" algn="r">
              <a:lnSpc>
                <a:spcPct val="100000"/>
              </a:lnSpc>
              <a:spcBef>
                <a:spcPts val="645"/>
              </a:spcBef>
            </a:pPr>
            <a:r>
              <a:rPr sz="1100" dirty="0">
                <a:latin typeface="Carlito"/>
                <a:cs typeface="Carlito"/>
              </a:rPr>
              <a:t>5.2 </a:t>
            </a:r>
            <a:r>
              <a:rPr sz="1100" spc="-5" dirty="0">
                <a:latin typeface="Carlito"/>
                <a:cs typeface="Carlito"/>
              </a:rPr>
              <a:t>SCHEDULING INTERVIEWS ...............................................................................................</a:t>
            </a:r>
            <a:r>
              <a:rPr sz="1100" spc="15" dirty="0">
                <a:latin typeface="Carlito"/>
                <a:cs typeface="Carlito"/>
              </a:rPr>
              <a:t> </a:t>
            </a:r>
            <a:r>
              <a:rPr sz="1100" spc="-5" dirty="0">
                <a:latin typeface="Carlito"/>
                <a:cs typeface="Carlito"/>
              </a:rPr>
              <a:t>37</a:t>
            </a:r>
            <a:endParaRPr sz="1100">
              <a:latin typeface="Carlito"/>
              <a:cs typeface="Carlito"/>
            </a:endParaRPr>
          </a:p>
          <a:p>
            <a:pPr marR="5080" algn="r">
              <a:lnSpc>
                <a:spcPct val="100000"/>
              </a:lnSpc>
              <a:spcBef>
                <a:spcPts val="625"/>
              </a:spcBef>
            </a:pPr>
            <a:r>
              <a:rPr sz="1100" dirty="0">
                <a:latin typeface="Carlito"/>
                <a:cs typeface="Carlito"/>
              </a:rPr>
              <a:t>5.3 </a:t>
            </a:r>
            <a:r>
              <a:rPr sz="1100" spc="-5" dirty="0">
                <a:latin typeface="Carlito"/>
                <a:cs typeface="Carlito"/>
              </a:rPr>
              <a:t>CONDUCTING INTERVIEWS ..............................................................................................</a:t>
            </a:r>
            <a:r>
              <a:rPr sz="1100" spc="-80" dirty="0">
                <a:latin typeface="Carlito"/>
                <a:cs typeface="Carlito"/>
              </a:rPr>
              <a:t> </a:t>
            </a:r>
            <a:r>
              <a:rPr sz="1100" spc="-5" dirty="0">
                <a:latin typeface="Carlito"/>
                <a:cs typeface="Carlito"/>
              </a:rPr>
              <a:t>38</a:t>
            </a:r>
            <a:endParaRPr sz="1100">
              <a:latin typeface="Carlito"/>
              <a:cs typeface="Carlito"/>
            </a:endParaRPr>
          </a:p>
          <a:p>
            <a:pPr marR="5080" algn="r">
              <a:lnSpc>
                <a:spcPct val="100000"/>
              </a:lnSpc>
              <a:spcBef>
                <a:spcPts val="625"/>
              </a:spcBef>
            </a:pPr>
            <a:r>
              <a:rPr sz="1100" dirty="0">
                <a:latin typeface="Carlito"/>
                <a:cs typeface="Carlito"/>
              </a:rPr>
              <a:t>5.4 </a:t>
            </a:r>
            <a:r>
              <a:rPr sz="1100" spc="-5" dirty="0">
                <a:latin typeface="Carlito"/>
                <a:cs typeface="Carlito"/>
              </a:rPr>
              <a:t>REPORTING ......................................................................................................................</a:t>
            </a:r>
            <a:r>
              <a:rPr sz="1100" spc="40" dirty="0">
                <a:latin typeface="Carlito"/>
                <a:cs typeface="Carlito"/>
              </a:rPr>
              <a:t> </a:t>
            </a:r>
            <a:r>
              <a:rPr sz="1100" spc="-5" dirty="0">
                <a:latin typeface="Carlito"/>
                <a:cs typeface="Carlito"/>
              </a:rPr>
              <a:t>40</a:t>
            </a:r>
            <a:endParaRPr sz="1100">
              <a:latin typeface="Carlito"/>
              <a:cs typeface="Carlito"/>
            </a:endParaRPr>
          </a:p>
          <a:p>
            <a:pPr marR="5080" algn="r">
              <a:lnSpc>
                <a:spcPct val="100000"/>
              </a:lnSpc>
              <a:spcBef>
                <a:spcPts val="625"/>
              </a:spcBef>
            </a:pPr>
            <a:r>
              <a:rPr sz="1100" spc="-5" dirty="0">
                <a:latin typeface="Carlito"/>
                <a:cs typeface="Carlito"/>
              </a:rPr>
              <a:t>5.4.1 Results Report ...........................................................................................................</a:t>
            </a:r>
            <a:r>
              <a:rPr sz="1100" spc="-70" dirty="0">
                <a:latin typeface="Carlito"/>
                <a:cs typeface="Carlito"/>
              </a:rPr>
              <a:t> </a:t>
            </a:r>
            <a:r>
              <a:rPr sz="1100" spc="-5" dirty="0">
                <a:latin typeface="Carlito"/>
                <a:cs typeface="Carlito"/>
              </a:rPr>
              <a:t>40</a:t>
            </a:r>
            <a:endParaRPr sz="1100">
              <a:latin typeface="Carlito"/>
              <a:cs typeface="Carlito"/>
            </a:endParaRPr>
          </a:p>
          <a:p>
            <a:pPr marR="5080" algn="r">
              <a:lnSpc>
                <a:spcPct val="100000"/>
              </a:lnSpc>
              <a:spcBef>
                <a:spcPts val="620"/>
              </a:spcBef>
            </a:pPr>
            <a:r>
              <a:rPr sz="1100" spc="-5" dirty="0">
                <a:latin typeface="Carlito"/>
                <a:cs typeface="Carlito"/>
              </a:rPr>
              <a:t>5.4.2 Comments Report .....................................................................................................</a:t>
            </a:r>
            <a:r>
              <a:rPr sz="1100" spc="-45" dirty="0">
                <a:latin typeface="Carlito"/>
                <a:cs typeface="Carlito"/>
              </a:rPr>
              <a:t> </a:t>
            </a:r>
            <a:r>
              <a:rPr sz="1100" spc="-5" dirty="0">
                <a:latin typeface="Carlito"/>
                <a:cs typeface="Carlito"/>
              </a:rPr>
              <a:t>41</a:t>
            </a:r>
            <a:endParaRPr sz="1100">
              <a:latin typeface="Carlito"/>
              <a:cs typeface="Carlito"/>
            </a:endParaRPr>
          </a:p>
          <a:p>
            <a:pPr marR="5080" algn="r">
              <a:lnSpc>
                <a:spcPct val="100000"/>
              </a:lnSpc>
              <a:spcBef>
                <a:spcPts val="650"/>
              </a:spcBef>
              <a:tabLst>
                <a:tab pos="278765" algn="l"/>
              </a:tabLst>
            </a:pPr>
            <a:r>
              <a:rPr sz="1100" spc="-5" dirty="0">
                <a:latin typeface="Carlito"/>
                <a:cs typeface="Carlito"/>
              </a:rPr>
              <a:t>6.	PEOPLE ...............................................................................................................................</a:t>
            </a:r>
            <a:r>
              <a:rPr sz="1100" spc="-65" dirty="0">
                <a:latin typeface="Carlito"/>
                <a:cs typeface="Carlito"/>
              </a:rPr>
              <a:t> </a:t>
            </a:r>
            <a:r>
              <a:rPr sz="1100" spc="-5" dirty="0">
                <a:latin typeface="Carlito"/>
                <a:cs typeface="Carlito"/>
              </a:rPr>
              <a:t>43</a:t>
            </a:r>
            <a:endParaRPr sz="1100">
              <a:latin typeface="Carlito"/>
              <a:cs typeface="Carl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80973"/>
            <a:ext cx="5413375" cy="1046480"/>
          </a:xfrm>
          <a:prstGeom prst="rect">
            <a:avLst/>
          </a:prstGeom>
        </p:spPr>
        <p:txBody>
          <a:bodyPr vert="horz" wrap="square" lIns="0" tIns="12700" rIns="0" bIns="0" rtlCol="0">
            <a:spAutoFit/>
          </a:bodyPr>
          <a:lstStyle/>
          <a:p>
            <a:pPr marL="12700" marR="7620" algn="just">
              <a:lnSpc>
                <a:spcPct val="109100"/>
              </a:lnSpc>
              <a:spcBef>
                <a:spcPts val="100"/>
              </a:spcBef>
            </a:pPr>
            <a:r>
              <a:rPr sz="1100" spc="-5" dirty="0">
                <a:latin typeface="Carlito"/>
                <a:cs typeface="Carlito"/>
              </a:rPr>
              <a:t>in the control panel of the Project Manager and the Advisor/ Evaluator of those participants to  which he or she has been</a:t>
            </a:r>
            <a:r>
              <a:rPr sz="1100" spc="-10" dirty="0">
                <a:latin typeface="Carlito"/>
                <a:cs typeface="Carlito"/>
              </a:rPr>
              <a:t> </a:t>
            </a:r>
            <a:r>
              <a:rPr sz="1100" spc="-5" dirty="0">
                <a:latin typeface="Carlito"/>
                <a:cs typeface="Carlito"/>
              </a:rPr>
              <a:t>assigned.</a:t>
            </a:r>
            <a:endParaRPr sz="1100">
              <a:latin typeface="Carlito"/>
              <a:cs typeface="Carlito"/>
            </a:endParaRPr>
          </a:p>
          <a:p>
            <a:pPr marL="12700" marR="5080" algn="just">
              <a:lnSpc>
                <a:spcPct val="110000"/>
              </a:lnSpc>
              <a:spcBef>
                <a:spcPts val="800"/>
              </a:spcBef>
            </a:pPr>
            <a:r>
              <a:rPr sz="1100" spc="-5" dirty="0">
                <a:latin typeface="Carlito"/>
                <a:cs typeface="Carlito"/>
              </a:rPr>
              <a:t>This report </a:t>
            </a:r>
            <a:r>
              <a:rPr sz="1100" b="1" spc="-5" dirty="0">
                <a:latin typeface="Carlito"/>
                <a:cs typeface="Carlito"/>
              </a:rPr>
              <a:t>does not include the scores obtained </a:t>
            </a:r>
            <a:r>
              <a:rPr sz="1100" spc="-5" dirty="0">
                <a:latin typeface="Carlito"/>
                <a:cs typeface="Carlito"/>
              </a:rPr>
              <a:t>by the participant </a:t>
            </a:r>
            <a:r>
              <a:rPr sz="1100" b="1" spc="-5" dirty="0">
                <a:latin typeface="Carlito"/>
                <a:cs typeface="Carlito"/>
              </a:rPr>
              <a:t>nor the adjustment </a:t>
            </a:r>
            <a:r>
              <a:rPr sz="1100" spc="-5" dirty="0">
                <a:latin typeface="Carlito"/>
                <a:cs typeface="Carlito"/>
              </a:rPr>
              <a:t>to the  fixed </a:t>
            </a:r>
            <a:r>
              <a:rPr sz="1100" b="1" spc="-5" dirty="0">
                <a:latin typeface="Carlito"/>
                <a:cs typeface="Carlito"/>
              </a:rPr>
              <a:t>reference profile</a:t>
            </a:r>
            <a:r>
              <a:rPr sz="1100" spc="-5" dirty="0">
                <a:latin typeface="Carlito"/>
                <a:cs typeface="Carlito"/>
              </a:rPr>
              <a:t>, it only gives </a:t>
            </a:r>
            <a:r>
              <a:rPr sz="1100" b="1" spc="-5" dirty="0">
                <a:latin typeface="Carlito"/>
                <a:cs typeface="Carlito"/>
              </a:rPr>
              <a:t>qualitative </a:t>
            </a:r>
            <a:r>
              <a:rPr sz="1100" spc="-5" dirty="0">
                <a:latin typeface="Carlito"/>
                <a:cs typeface="Carlito"/>
              </a:rPr>
              <a:t>information of the results obtained in the  process.</a:t>
            </a:r>
            <a:endParaRPr sz="1100">
              <a:latin typeface="Carlito"/>
              <a:cs typeface="Carlito"/>
            </a:endParaRPr>
          </a:p>
        </p:txBody>
      </p:sp>
      <p:sp>
        <p:nvSpPr>
          <p:cNvPr id="3" name="object 3"/>
          <p:cNvSpPr txBox="1"/>
          <p:nvPr/>
        </p:nvSpPr>
        <p:spPr>
          <a:xfrm>
            <a:off x="901700" y="8736729"/>
            <a:ext cx="5412740" cy="990600"/>
          </a:xfrm>
          <a:prstGeom prst="rect">
            <a:avLst/>
          </a:prstGeom>
        </p:spPr>
        <p:txBody>
          <a:bodyPr vert="horz" wrap="square" lIns="0" tIns="37465" rIns="0" bIns="0" rtlCol="0">
            <a:spAutoFit/>
          </a:bodyPr>
          <a:lstStyle/>
          <a:p>
            <a:pPr marL="12700">
              <a:lnSpc>
                <a:spcPct val="100000"/>
              </a:lnSpc>
              <a:spcBef>
                <a:spcPts val="295"/>
              </a:spcBef>
            </a:pPr>
            <a:r>
              <a:rPr sz="1300" spc="-10" dirty="0">
                <a:solidFill>
                  <a:srgbClr val="2F5496"/>
                </a:solidFill>
                <a:latin typeface="Carlito"/>
                <a:cs typeface="Carlito"/>
              </a:rPr>
              <a:t>4.7</a:t>
            </a:r>
            <a:r>
              <a:rPr sz="1300" spc="-5" dirty="0">
                <a:solidFill>
                  <a:srgbClr val="2F5496"/>
                </a:solidFill>
                <a:latin typeface="Carlito"/>
                <a:cs typeface="Carlito"/>
              </a:rPr>
              <a:t> </a:t>
            </a:r>
            <a:r>
              <a:rPr sz="1300" spc="-15" dirty="0">
                <a:solidFill>
                  <a:srgbClr val="2F5496"/>
                </a:solidFill>
                <a:latin typeface="Carlito"/>
                <a:cs typeface="Carlito"/>
              </a:rPr>
              <a:t>OVERVIEW</a:t>
            </a:r>
            <a:endParaRPr sz="1300">
              <a:latin typeface="Carlito"/>
              <a:cs typeface="Carlito"/>
            </a:endParaRPr>
          </a:p>
          <a:p>
            <a:pPr marL="12700" marR="5080" algn="just">
              <a:lnSpc>
                <a:spcPct val="109700"/>
              </a:lnSpc>
              <a:spcBef>
                <a:spcPts val="50"/>
              </a:spcBef>
            </a:pPr>
            <a:r>
              <a:rPr sz="1100" spc="-5" dirty="0">
                <a:latin typeface="Carlito"/>
                <a:cs typeface="Carlito"/>
              </a:rPr>
              <a:t>In this section of the "</a:t>
            </a:r>
            <a:r>
              <a:rPr sz="1100" b="1" spc="-5" dirty="0">
                <a:latin typeface="Carlito"/>
                <a:cs typeface="Carlito"/>
              </a:rPr>
              <a:t>journey sequence</a:t>
            </a:r>
            <a:r>
              <a:rPr sz="1100" spc="-5" dirty="0">
                <a:latin typeface="Carlito"/>
                <a:cs typeface="Carlito"/>
              </a:rPr>
              <a:t>", we can download (for the client to preview) the  configuration</a:t>
            </a:r>
            <a:r>
              <a:rPr sz="1100" spc="-30" dirty="0">
                <a:latin typeface="Carlito"/>
                <a:cs typeface="Carlito"/>
              </a:rPr>
              <a:t> </a:t>
            </a:r>
            <a:r>
              <a:rPr sz="1100" spc="-5" dirty="0">
                <a:latin typeface="Carlito"/>
                <a:cs typeface="Carlito"/>
              </a:rPr>
              <a:t>made</a:t>
            </a:r>
            <a:r>
              <a:rPr sz="1100" spc="-30" dirty="0">
                <a:latin typeface="Carlito"/>
                <a:cs typeface="Carlito"/>
              </a:rPr>
              <a:t> </a:t>
            </a:r>
            <a:r>
              <a:rPr sz="1100" spc="-5" dirty="0">
                <a:latin typeface="Carlito"/>
                <a:cs typeface="Carlito"/>
              </a:rPr>
              <a:t>in</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project</a:t>
            </a:r>
            <a:r>
              <a:rPr sz="1100" spc="-20"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check</a:t>
            </a:r>
            <a:r>
              <a:rPr sz="1100" spc="-30" dirty="0">
                <a:latin typeface="Carlito"/>
                <a:cs typeface="Carlito"/>
              </a:rPr>
              <a:t> </a:t>
            </a:r>
            <a:r>
              <a:rPr sz="1100" spc="-5" dirty="0">
                <a:latin typeface="Carlito"/>
                <a:cs typeface="Carlito"/>
              </a:rPr>
              <a:t>if</a:t>
            </a:r>
            <a:r>
              <a:rPr sz="1100" spc="-25" dirty="0">
                <a:latin typeface="Carlito"/>
                <a:cs typeface="Carlito"/>
              </a:rPr>
              <a:t> </a:t>
            </a:r>
            <a:r>
              <a:rPr sz="1100" spc="-5" dirty="0">
                <a:latin typeface="Carlito"/>
                <a:cs typeface="Carlito"/>
              </a:rPr>
              <a:t>any</a:t>
            </a:r>
            <a:r>
              <a:rPr sz="1100" spc="-30" dirty="0">
                <a:latin typeface="Carlito"/>
                <a:cs typeface="Carlito"/>
              </a:rPr>
              <a:t> </a:t>
            </a:r>
            <a:r>
              <a:rPr sz="1100" spc="-5" dirty="0">
                <a:latin typeface="Carlito"/>
                <a:cs typeface="Carlito"/>
              </a:rPr>
              <a:t>changes</a:t>
            </a:r>
            <a:r>
              <a:rPr sz="1100" spc="-25" dirty="0">
                <a:latin typeface="Carlito"/>
                <a:cs typeface="Carlito"/>
              </a:rPr>
              <a:t> </a:t>
            </a:r>
            <a:r>
              <a:rPr sz="1100" spc="-5" dirty="0">
                <a:latin typeface="Carlito"/>
                <a:cs typeface="Carlito"/>
              </a:rPr>
              <a:t>have</a:t>
            </a:r>
            <a:r>
              <a:rPr sz="1100" spc="-30" dirty="0">
                <a:latin typeface="Carlito"/>
                <a:cs typeface="Carlito"/>
              </a:rPr>
              <a:t> </a:t>
            </a:r>
            <a:r>
              <a:rPr sz="1100" spc="-5" dirty="0">
                <a:latin typeface="Carlito"/>
                <a:cs typeface="Carlito"/>
              </a:rPr>
              <a:t>to</a:t>
            </a:r>
            <a:r>
              <a:rPr sz="1100" spc="-25" dirty="0">
                <a:latin typeface="Carlito"/>
                <a:cs typeface="Carlito"/>
              </a:rPr>
              <a:t> </a:t>
            </a:r>
            <a:r>
              <a:rPr sz="1100" spc="-5" dirty="0">
                <a:latin typeface="Carlito"/>
                <a:cs typeface="Carlito"/>
              </a:rPr>
              <a:t>be</a:t>
            </a:r>
            <a:r>
              <a:rPr sz="1100" spc="-30" dirty="0">
                <a:latin typeface="Carlito"/>
                <a:cs typeface="Carlito"/>
              </a:rPr>
              <a:t> </a:t>
            </a:r>
            <a:r>
              <a:rPr sz="1100" spc="-5" dirty="0">
                <a:latin typeface="Carlito"/>
                <a:cs typeface="Carlito"/>
              </a:rPr>
              <a:t>made</a:t>
            </a:r>
            <a:r>
              <a:rPr sz="1100" spc="-30" dirty="0">
                <a:latin typeface="Carlito"/>
                <a:cs typeface="Carlito"/>
              </a:rPr>
              <a:t> </a:t>
            </a:r>
            <a:r>
              <a:rPr sz="1100" spc="-5" dirty="0">
                <a:latin typeface="Carlito"/>
                <a:cs typeface="Carlito"/>
              </a:rPr>
              <a:t>before</a:t>
            </a:r>
            <a:r>
              <a:rPr sz="1100" spc="-25" dirty="0">
                <a:latin typeface="Carlito"/>
                <a:cs typeface="Carlito"/>
              </a:rPr>
              <a:t> </a:t>
            </a:r>
            <a:r>
              <a:rPr sz="1100" spc="-5" dirty="0">
                <a:latin typeface="Carlito"/>
                <a:cs typeface="Carlito"/>
              </a:rPr>
              <a:t>launching</a:t>
            </a:r>
            <a:r>
              <a:rPr sz="1100" spc="-30" dirty="0">
                <a:latin typeface="Carlito"/>
                <a:cs typeface="Carlito"/>
              </a:rPr>
              <a:t> </a:t>
            </a:r>
            <a:r>
              <a:rPr sz="1100" spc="-5" dirty="0">
                <a:latin typeface="Carlito"/>
                <a:cs typeface="Carlito"/>
              </a:rPr>
              <a:t>the  project. At the moment this is </a:t>
            </a:r>
            <a:r>
              <a:rPr sz="1100" dirty="0">
                <a:latin typeface="Carlito"/>
                <a:cs typeface="Carlito"/>
              </a:rPr>
              <a:t>a </a:t>
            </a:r>
            <a:r>
              <a:rPr sz="1100" spc="-5" dirty="0">
                <a:latin typeface="Carlito"/>
                <a:cs typeface="Carlito"/>
              </a:rPr>
              <a:t>functionality that is in development and is not currently  available on the</a:t>
            </a:r>
            <a:r>
              <a:rPr sz="1100" spc="-10" dirty="0">
                <a:latin typeface="Carlito"/>
                <a:cs typeface="Carlito"/>
              </a:rPr>
              <a:t> </a:t>
            </a:r>
            <a:r>
              <a:rPr sz="1100" spc="-5" dirty="0">
                <a:latin typeface="Carlito"/>
                <a:cs typeface="Carlito"/>
              </a:rPr>
              <a:t>platform.</a:t>
            </a:r>
            <a:endParaRPr sz="1100">
              <a:latin typeface="Carlito"/>
              <a:cs typeface="Carlito"/>
            </a:endParaRPr>
          </a:p>
        </p:txBody>
      </p:sp>
      <p:grpSp>
        <p:nvGrpSpPr>
          <p:cNvPr id="4" name="object 4"/>
          <p:cNvGrpSpPr/>
          <p:nvPr/>
        </p:nvGrpSpPr>
        <p:grpSpPr>
          <a:xfrm>
            <a:off x="923925" y="2332913"/>
            <a:ext cx="5419090" cy="6324600"/>
            <a:chOff x="923925" y="2332913"/>
            <a:chExt cx="5419090" cy="6324600"/>
          </a:xfrm>
        </p:grpSpPr>
        <p:sp>
          <p:nvSpPr>
            <p:cNvPr id="5" name="object 5"/>
            <p:cNvSpPr/>
            <p:nvPr/>
          </p:nvSpPr>
          <p:spPr>
            <a:xfrm>
              <a:off x="933449" y="2342438"/>
              <a:ext cx="5400040" cy="63055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2337676"/>
              <a:ext cx="5409565" cy="6315075"/>
            </a:xfrm>
            <a:custGeom>
              <a:avLst/>
              <a:gdLst/>
              <a:ahLst/>
              <a:cxnLst/>
              <a:rect l="l" t="t" r="r" b="b"/>
              <a:pathLst>
                <a:path w="5409565" h="6315075">
                  <a:moveTo>
                    <a:pt x="0" y="0"/>
                  </a:moveTo>
                  <a:lnTo>
                    <a:pt x="5409565" y="0"/>
                  </a:lnTo>
                  <a:lnTo>
                    <a:pt x="5409565" y="6315075"/>
                  </a:lnTo>
                  <a:lnTo>
                    <a:pt x="0" y="6315075"/>
                  </a:lnTo>
                  <a:lnTo>
                    <a:pt x="0" y="0"/>
                  </a:lnTo>
                  <a:close/>
                </a:path>
              </a:pathLst>
            </a:custGeom>
            <a:ln w="9525">
              <a:solidFill>
                <a:srgbClr val="BFBFBF"/>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29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3419"/>
            <a:ext cx="5413375" cy="1758314"/>
          </a:xfrm>
          <a:prstGeom prst="rect">
            <a:avLst/>
          </a:prstGeom>
        </p:spPr>
        <p:txBody>
          <a:bodyPr vert="horz" wrap="square" lIns="0" tIns="34290" rIns="0" bIns="0" rtlCol="0">
            <a:spAutoFit/>
          </a:bodyPr>
          <a:lstStyle/>
          <a:p>
            <a:pPr marL="257175" lvl="1" indent="-245110">
              <a:lnSpc>
                <a:spcPct val="100000"/>
              </a:lnSpc>
              <a:spcBef>
                <a:spcPts val="270"/>
              </a:spcBef>
              <a:buAutoNum type="arabicPeriod" startAt="8"/>
              <a:tabLst>
                <a:tab pos="257810" algn="l"/>
              </a:tabLst>
            </a:pPr>
            <a:r>
              <a:rPr sz="1300" spc="-15" dirty="0">
                <a:solidFill>
                  <a:srgbClr val="2F5496"/>
                </a:solidFill>
                <a:latin typeface="Carlito"/>
                <a:cs typeface="Carlito"/>
              </a:rPr>
              <a:t>ADDING</a:t>
            </a:r>
            <a:r>
              <a:rPr sz="1300" spc="-5" dirty="0">
                <a:solidFill>
                  <a:srgbClr val="2F5496"/>
                </a:solidFill>
                <a:latin typeface="Carlito"/>
                <a:cs typeface="Carlito"/>
              </a:rPr>
              <a:t> </a:t>
            </a:r>
            <a:r>
              <a:rPr sz="1300" spc="-15" dirty="0">
                <a:solidFill>
                  <a:srgbClr val="2F5496"/>
                </a:solidFill>
                <a:latin typeface="Carlito"/>
                <a:cs typeface="Carlito"/>
              </a:rPr>
              <a:t>PARTICIPANTS</a:t>
            </a:r>
            <a:endParaRPr sz="1300">
              <a:latin typeface="Carlito"/>
              <a:cs typeface="Carlito"/>
            </a:endParaRPr>
          </a:p>
          <a:p>
            <a:pPr marL="12700" marR="5715">
              <a:lnSpc>
                <a:spcPct val="110900"/>
              </a:lnSpc>
              <a:spcBef>
                <a:spcPts val="5"/>
              </a:spcBef>
            </a:pPr>
            <a:r>
              <a:rPr sz="1100" spc="-5" dirty="0">
                <a:latin typeface="Carlito"/>
                <a:cs typeface="Carlito"/>
              </a:rPr>
              <a:t>To</a:t>
            </a:r>
            <a:r>
              <a:rPr sz="1100" spc="-25" dirty="0">
                <a:latin typeface="Carlito"/>
                <a:cs typeface="Carlito"/>
              </a:rPr>
              <a:t> </a:t>
            </a:r>
            <a:r>
              <a:rPr sz="1100" spc="-5" dirty="0">
                <a:latin typeface="Carlito"/>
                <a:cs typeface="Carlito"/>
              </a:rPr>
              <a:t>add</a:t>
            </a:r>
            <a:r>
              <a:rPr sz="1100" spc="-25"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participants</a:t>
            </a:r>
            <a:r>
              <a:rPr sz="1100" spc="-25" dirty="0">
                <a:latin typeface="Carlito"/>
                <a:cs typeface="Carlito"/>
              </a:rPr>
              <a:t> </a:t>
            </a:r>
            <a:r>
              <a:rPr sz="1100" spc="-5" dirty="0">
                <a:latin typeface="Carlito"/>
                <a:cs typeface="Carlito"/>
              </a:rPr>
              <a:t>to</a:t>
            </a:r>
            <a:r>
              <a:rPr sz="1100" spc="-20" dirty="0">
                <a:latin typeface="Carlito"/>
                <a:cs typeface="Carlito"/>
              </a:rPr>
              <a:t> </a:t>
            </a:r>
            <a:r>
              <a:rPr sz="1100" dirty="0">
                <a:latin typeface="Carlito"/>
                <a:cs typeface="Carlito"/>
              </a:rPr>
              <a:t>a</a:t>
            </a:r>
            <a:r>
              <a:rPr sz="1100" spc="-25" dirty="0">
                <a:latin typeface="Carlito"/>
                <a:cs typeface="Carlito"/>
              </a:rPr>
              <a:t> </a:t>
            </a:r>
            <a:r>
              <a:rPr sz="1100" spc="-5" dirty="0">
                <a:latin typeface="Carlito"/>
                <a:cs typeface="Carlito"/>
              </a:rPr>
              <a:t>project</a:t>
            </a:r>
            <a:r>
              <a:rPr sz="1100" spc="-25" dirty="0">
                <a:latin typeface="Carlito"/>
                <a:cs typeface="Carlito"/>
              </a:rPr>
              <a:t> </a:t>
            </a:r>
            <a:r>
              <a:rPr sz="1100" spc="-5" dirty="0">
                <a:latin typeface="Carlito"/>
                <a:cs typeface="Carlito"/>
              </a:rPr>
              <a:t>in</a:t>
            </a:r>
            <a:r>
              <a:rPr sz="1100" spc="-2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Project</a:t>
            </a:r>
            <a:r>
              <a:rPr sz="1100" spc="-15" dirty="0">
                <a:latin typeface="Carlito"/>
                <a:cs typeface="Carlito"/>
              </a:rPr>
              <a:t> </a:t>
            </a:r>
            <a:r>
              <a:rPr sz="1100" spc="-5" dirty="0">
                <a:latin typeface="Carlito"/>
                <a:cs typeface="Carlito"/>
              </a:rPr>
              <a:t>manager</a:t>
            </a:r>
            <a:r>
              <a:rPr sz="1100" spc="-20" dirty="0">
                <a:latin typeface="Carlito"/>
                <a:cs typeface="Carlito"/>
              </a:rPr>
              <a:t> </a:t>
            </a:r>
            <a:r>
              <a:rPr sz="1100" spc="-5" dirty="0">
                <a:latin typeface="Carlito"/>
                <a:cs typeface="Carlito"/>
              </a:rPr>
              <a:t>you</a:t>
            </a:r>
            <a:r>
              <a:rPr sz="1100" spc="-25" dirty="0">
                <a:latin typeface="Carlito"/>
                <a:cs typeface="Carlito"/>
              </a:rPr>
              <a:t> </a:t>
            </a:r>
            <a:r>
              <a:rPr sz="1100" spc="-5" dirty="0">
                <a:latin typeface="Carlito"/>
                <a:cs typeface="Carlito"/>
              </a:rPr>
              <a:t>will</a:t>
            </a:r>
            <a:r>
              <a:rPr sz="1100" spc="-15" dirty="0">
                <a:latin typeface="Carlito"/>
                <a:cs typeface="Carlito"/>
              </a:rPr>
              <a:t> </a:t>
            </a:r>
            <a:r>
              <a:rPr sz="1100" spc="-5" dirty="0">
                <a:latin typeface="Carlito"/>
                <a:cs typeface="Carlito"/>
              </a:rPr>
              <a:t>have</a:t>
            </a:r>
            <a:r>
              <a:rPr sz="1100" spc="-25" dirty="0">
                <a:latin typeface="Carlito"/>
                <a:cs typeface="Carlito"/>
              </a:rPr>
              <a:t> </a:t>
            </a:r>
            <a:r>
              <a:rPr sz="1100" spc="-5" dirty="0">
                <a:latin typeface="Carlito"/>
                <a:cs typeface="Carlito"/>
              </a:rPr>
              <a:t>three</a:t>
            </a:r>
            <a:r>
              <a:rPr sz="1100" spc="-15" dirty="0">
                <a:latin typeface="Carlito"/>
                <a:cs typeface="Carlito"/>
              </a:rPr>
              <a:t> </a:t>
            </a:r>
            <a:r>
              <a:rPr sz="1100" spc="-5" dirty="0">
                <a:latin typeface="Carlito"/>
                <a:cs typeface="Carlito"/>
              </a:rPr>
              <a:t>options</a:t>
            </a:r>
            <a:r>
              <a:rPr sz="1100" spc="-25" dirty="0">
                <a:latin typeface="Carlito"/>
                <a:cs typeface="Carlito"/>
              </a:rPr>
              <a:t> </a:t>
            </a:r>
            <a:r>
              <a:rPr sz="1100" spc="-5" dirty="0">
                <a:latin typeface="Carlito"/>
                <a:cs typeface="Carlito"/>
              </a:rPr>
              <a:t>available  to you when you press "</a:t>
            </a:r>
            <a:r>
              <a:rPr sz="1100" b="1" spc="-5" dirty="0">
                <a:latin typeface="Carlito"/>
                <a:cs typeface="Carlito"/>
              </a:rPr>
              <a:t>Add Participants</a:t>
            </a:r>
            <a:r>
              <a:rPr sz="1100" spc="-5" dirty="0">
                <a:latin typeface="Carlito"/>
                <a:cs typeface="Carlito"/>
              </a:rPr>
              <a:t>" button.</a:t>
            </a:r>
            <a:endParaRPr sz="1100">
              <a:latin typeface="Carlito"/>
              <a:cs typeface="Carlito"/>
            </a:endParaRPr>
          </a:p>
          <a:p>
            <a:pPr marL="12700" marR="5080">
              <a:lnSpc>
                <a:spcPct val="110900"/>
              </a:lnSpc>
              <a:spcBef>
                <a:spcPts val="770"/>
              </a:spcBef>
            </a:pPr>
            <a:r>
              <a:rPr sz="1100" spc="-5" dirty="0">
                <a:latin typeface="Carlito"/>
                <a:cs typeface="Carlito"/>
              </a:rPr>
              <a:t>The three ways to add participants are: creating </a:t>
            </a:r>
            <a:r>
              <a:rPr sz="1100" dirty="0">
                <a:latin typeface="Carlito"/>
                <a:cs typeface="Carlito"/>
              </a:rPr>
              <a:t>a </a:t>
            </a:r>
            <a:r>
              <a:rPr sz="1100" spc="-5" dirty="0">
                <a:latin typeface="Carlito"/>
                <a:cs typeface="Carlito"/>
              </a:rPr>
              <a:t>new participant, from </a:t>
            </a:r>
            <a:r>
              <a:rPr sz="1100" dirty="0">
                <a:latin typeface="Carlito"/>
                <a:cs typeface="Carlito"/>
              </a:rPr>
              <a:t>a </a:t>
            </a:r>
            <a:r>
              <a:rPr sz="1100" spc="-5" dirty="0">
                <a:latin typeface="Carlito"/>
                <a:cs typeface="Carlito"/>
              </a:rPr>
              <a:t>csv. file, or from the  directory</a:t>
            </a:r>
            <a:r>
              <a:rPr sz="1100" spc="-30" dirty="0">
                <a:latin typeface="Carlito"/>
                <a:cs typeface="Carlito"/>
              </a:rPr>
              <a:t> </a:t>
            </a:r>
            <a:r>
              <a:rPr sz="1100" spc="-5" dirty="0">
                <a:latin typeface="Carlito"/>
                <a:cs typeface="Carlito"/>
              </a:rPr>
              <a:t>where</a:t>
            </a:r>
            <a:r>
              <a:rPr sz="1100" spc="-25" dirty="0">
                <a:latin typeface="Carlito"/>
                <a:cs typeface="Carlito"/>
              </a:rPr>
              <a:t> </a:t>
            </a:r>
            <a:r>
              <a:rPr sz="1100" spc="-5" dirty="0">
                <a:latin typeface="Carlito"/>
                <a:cs typeface="Carlito"/>
              </a:rPr>
              <a:t>you</a:t>
            </a:r>
            <a:r>
              <a:rPr sz="1100" spc="-30" dirty="0">
                <a:latin typeface="Carlito"/>
                <a:cs typeface="Carlito"/>
              </a:rPr>
              <a:t> </a:t>
            </a:r>
            <a:r>
              <a:rPr sz="1100" spc="-5" dirty="0">
                <a:latin typeface="Carlito"/>
                <a:cs typeface="Carlito"/>
              </a:rPr>
              <a:t>will</a:t>
            </a:r>
            <a:r>
              <a:rPr sz="1100" spc="-25" dirty="0">
                <a:latin typeface="Carlito"/>
                <a:cs typeface="Carlito"/>
              </a:rPr>
              <a:t> </a:t>
            </a:r>
            <a:r>
              <a:rPr sz="1100" spc="-5" dirty="0">
                <a:latin typeface="Carlito"/>
                <a:cs typeface="Carlito"/>
              </a:rPr>
              <a:t>find</a:t>
            </a:r>
            <a:r>
              <a:rPr sz="1100" spc="-25" dirty="0">
                <a:latin typeface="Carlito"/>
                <a:cs typeface="Carlito"/>
              </a:rPr>
              <a:t> </a:t>
            </a:r>
            <a:r>
              <a:rPr sz="1100" spc="-5" dirty="0">
                <a:latin typeface="Carlito"/>
                <a:cs typeface="Carlito"/>
              </a:rPr>
              <a:t>all</a:t>
            </a:r>
            <a:r>
              <a:rPr sz="1100" spc="-3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people</a:t>
            </a:r>
            <a:r>
              <a:rPr sz="1100" spc="-25" dirty="0">
                <a:latin typeface="Carlito"/>
                <a:cs typeface="Carlito"/>
              </a:rPr>
              <a:t> </a:t>
            </a:r>
            <a:r>
              <a:rPr sz="1100" spc="-5" dirty="0">
                <a:latin typeface="Carlito"/>
                <a:cs typeface="Carlito"/>
              </a:rPr>
              <a:t>that</a:t>
            </a:r>
            <a:r>
              <a:rPr sz="1100" spc="-30" dirty="0">
                <a:latin typeface="Carlito"/>
                <a:cs typeface="Carlito"/>
              </a:rPr>
              <a:t> </a:t>
            </a:r>
            <a:r>
              <a:rPr sz="1100" spc="-5" dirty="0">
                <a:latin typeface="Carlito"/>
                <a:cs typeface="Carlito"/>
              </a:rPr>
              <a:t>have</a:t>
            </a:r>
            <a:r>
              <a:rPr sz="1100" spc="-25" dirty="0">
                <a:latin typeface="Carlito"/>
                <a:cs typeface="Carlito"/>
              </a:rPr>
              <a:t> </a:t>
            </a:r>
            <a:r>
              <a:rPr sz="1100" spc="-5" dirty="0">
                <a:latin typeface="Carlito"/>
                <a:cs typeface="Carlito"/>
              </a:rPr>
              <a:t>been</a:t>
            </a:r>
            <a:r>
              <a:rPr sz="1100" spc="-30" dirty="0">
                <a:latin typeface="Carlito"/>
                <a:cs typeface="Carlito"/>
              </a:rPr>
              <a:t> </a:t>
            </a:r>
            <a:r>
              <a:rPr sz="1100" spc="-5" dirty="0">
                <a:latin typeface="Carlito"/>
                <a:cs typeface="Carlito"/>
              </a:rPr>
              <a:t>previously</a:t>
            </a:r>
            <a:r>
              <a:rPr sz="1100" spc="-25" dirty="0">
                <a:latin typeface="Carlito"/>
                <a:cs typeface="Carlito"/>
              </a:rPr>
              <a:t> </a:t>
            </a:r>
            <a:r>
              <a:rPr sz="1100" spc="-5" dirty="0">
                <a:latin typeface="Carlito"/>
                <a:cs typeface="Carlito"/>
              </a:rPr>
              <a:t>uploaded</a:t>
            </a:r>
            <a:r>
              <a:rPr sz="1100" spc="-2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platform.</a:t>
            </a:r>
            <a:endParaRPr sz="1100">
              <a:latin typeface="Carlito"/>
              <a:cs typeface="Carlito"/>
            </a:endParaRPr>
          </a:p>
          <a:p>
            <a:pPr marL="353060" lvl="2" indent="-340995">
              <a:lnSpc>
                <a:spcPct val="100000"/>
              </a:lnSpc>
              <a:spcBef>
                <a:spcPts val="930"/>
              </a:spcBef>
              <a:buAutoNum type="arabicPeriod"/>
              <a:tabLst>
                <a:tab pos="353695" algn="l"/>
              </a:tabLst>
            </a:pPr>
            <a:r>
              <a:rPr sz="1200" spc="-10" dirty="0">
                <a:solidFill>
                  <a:srgbClr val="1F3763"/>
                </a:solidFill>
                <a:latin typeface="Carlito"/>
                <a:cs typeface="Carlito"/>
              </a:rPr>
              <a:t>Create </a:t>
            </a:r>
            <a:r>
              <a:rPr sz="1200" spc="-20" dirty="0">
                <a:solidFill>
                  <a:srgbClr val="1F3763"/>
                </a:solidFill>
                <a:latin typeface="Carlito"/>
                <a:cs typeface="Carlito"/>
              </a:rPr>
              <a:t>New</a:t>
            </a:r>
            <a:endParaRPr sz="1200">
              <a:latin typeface="Carlito"/>
              <a:cs typeface="Carlito"/>
            </a:endParaRPr>
          </a:p>
          <a:p>
            <a:pPr marL="12700" marR="6350">
              <a:lnSpc>
                <a:spcPts val="1460"/>
              </a:lnSpc>
              <a:spcBef>
                <a:spcPts val="60"/>
              </a:spcBef>
            </a:pPr>
            <a:r>
              <a:rPr sz="1100" spc="-5" dirty="0">
                <a:latin typeface="Carlito"/>
                <a:cs typeface="Carlito"/>
              </a:rPr>
              <a:t>To add </a:t>
            </a:r>
            <a:r>
              <a:rPr sz="1100" dirty="0">
                <a:latin typeface="Carlito"/>
                <a:cs typeface="Carlito"/>
              </a:rPr>
              <a:t>a </a:t>
            </a:r>
            <a:r>
              <a:rPr sz="1100" spc="-5" dirty="0">
                <a:latin typeface="Carlito"/>
                <a:cs typeface="Carlito"/>
              </a:rPr>
              <a:t>new participant, you just have to click on the "</a:t>
            </a:r>
            <a:r>
              <a:rPr sz="1100" b="1" spc="-5" dirty="0">
                <a:latin typeface="Carlito"/>
                <a:cs typeface="Carlito"/>
              </a:rPr>
              <a:t>Add Participants</a:t>
            </a:r>
            <a:r>
              <a:rPr sz="1100" spc="-5" dirty="0">
                <a:latin typeface="Carlito"/>
                <a:cs typeface="Carlito"/>
              </a:rPr>
              <a:t>" button, select the  "</a:t>
            </a:r>
            <a:r>
              <a:rPr sz="1100" b="1" spc="-5" dirty="0">
                <a:latin typeface="Carlito"/>
                <a:cs typeface="Carlito"/>
              </a:rPr>
              <a:t>Create New</a:t>
            </a:r>
            <a:r>
              <a:rPr sz="1100" spc="-5" dirty="0">
                <a:latin typeface="Carlito"/>
                <a:cs typeface="Carlito"/>
              </a:rPr>
              <a:t>" button, fill in the data that appears in the form and press the </a:t>
            </a:r>
            <a:r>
              <a:rPr sz="1100" dirty="0">
                <a:latin typeface="Carlito"/>
                <a:cs typeface="Carlito"/>
              </a:rPr>
              <a:t>"</a:t>
            </a:r>
            <a:r>
              <a:rPr sz="1100" b="1" dirty="0">
                <a:latin typeface="Carlito"/>
                <a:cs typeface="Carlito"/>
              </a:rPr>
              <a:t>Add</a:t>
            </a:r>
            <a:r>
              <a:rPr sz="1100" dirty="0">
                <a:latin typeface="Carlito"/>
                <a:cs typeface="Carlito"/>
              </a:rPr>
              <a:t>"</a:t>
            </a:r>
            <a:r>
              <a:rPr sz="1100" spc="55" dirty="0">
                <a:latin typeface="Carlito"/>
                <a:cs typeface="Carlito"/>
              </a:rPr>
              <a:t> </a:t>
            </a:r>
            <a:r>
              <a:rPr sz="1100" spc="-5" dirty="0">
                <a:latin typeface="Carlito"/>
                <a:cs typeface="Carlito"/>
              </a:rPr>
              <a:t>button.</a:t>
            </a:r>
            <a:endParaRPr sz="1100">
              <a:latin typeface="Carlito"/>
              <a:cs typeface="Carlito"/>
            </a:endParaRPr>
          </a:p>
        </p:txBody>
      </p:sp>
      <p:sp>
        <p:nvSpPr>
          <p:cNvPr id="3" name="object 3"/>
          <p:cNvSpPr txBox="1"/>
          <p:nvPr/>
        </p:nvSpPr>
        <p:spPr>
          <a:xfrm>
            <a:off x="901700" y="5389813"/>
            <a:ext cx="5412740" cy="1619250"/>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4.8.2 </a:t>
            </a:r>
            <a:r>
              <a:rPr sz="1200" spc="-10" dirty="0">
                <a:solidFill>
                  <a:srgbClr val="1F3763"/>
                </a:solidFill>
                <a:latin typeface="Carlito"/>
                <a:cs typeface="Carlito"/>
              </a:rPr>
              <a:t>Excel upload </a:t>
            </a:r>
            <a:r>
              <a:rPr sz="1200" spc="-15" dirty="0">
                <a:solidFill>
                  <a:srgbClr val="1F3763"/>
                </a:solidFill>
                <a:latin typeface="Carlito"/>
                <a:cs typeface="Carlito"/>
              </a:rPr>
              <a:t>&amp; </a:t>
            </a:r>
            <a:r>
              <a:rPr sz="1200" spc="-10" dirty="0">
                <a:solidFill>
                  <a:srgbClr val="1F3763"/>
                </a:solidFill>
                <a:latin typeface="Carlito"/>
                <a:cs typeface="Carlito"/>
              </a:rPr>
              <a:t>participants</a:t>
            </a:r>
            <a:r>
              <a:rPr sz="1200" spc="25" dirty="0">
                <a:solidFill>
                  <a:srgbClr val="1F3763"/>
                </a:solidFill>
                <a:latin typeface="Carlito"/>
                <a:cs typeface="Carlito"/>
              </a:rPr>
              <a:t> </a:t>
            </a:r>
            <a:r>
              <a:rPr sz="1200" spc="-10" dirty="0">
                <a:solidFill>
                  <a:srgbClr val="1F3763"/>
                </a:solidFill>
                <a:latin typeface="Carlito"/>
                <a:cs typeface="Carlito"/>
              </a:rPr>
              <a:t>metadata</a:t>
            </a:r>
            <a:endParaRPr sz="1200">
              <a:latin typeface="Carlito"/>
              <a:cs typeface="Carlito"/>
            </a:endParaRPr>
          </a:p>
          <a:p>
            <a:pPr marL="12700" marR="5715" algn="just">
              <a:lnSpc>
                <a:spcPct val="110000"/>
              </a:lnSpc>
              <a:spcBef>
                <a:spcPts val="15"/>
              </a:spcBef>
            </a:pPr>
            <a:r>
              <a:rPr sz="1100" spc="-5" dirty="0">
                <a:latin typeface="Carlito"/>
                <a:cs typeface="Carlito"/>
              </a:rPr>
              <a:t>To add </a:t>
            </a:r>
            <a:r>
              <a:rPr sz="1100" dirty="0">
                <a:latin typeface="Carlito"/>
                <a:cs typeface="Carlito"/>
              </a:rPr>
              <a:t>a </a:t>
            </a:r>
            <a:r>
              <a:rPr sz="1100" spc="-5" dirty="0">
                <a:latin typeface="Carlito"/>
                <a:cs typeface="Carlito"/>
              </a:rPr>
              <a:t>participants from </a:t>
            </a:r>
            <a:r>
              <a:rPr sz="1100" dirty="0">
                <a:latin typeface="Carlito"/>
                <a:cs typeface="Carlito"/>
              </a:rPr>
              <a:t>a </a:t>
            </a:r>
            <a:r>
              <a:rPr sz="1100" spc="-5" dirty="0">
                <a:latin typeface="Carlito"/>
                <a:cs typeface="Carlito"/>
              </a:rPr>
              <a:t>.csv file, you will have to click on the "</a:t>
            </a:r>
            <a:r>
              <a:rPr sz="1100" b="1" spc="-5" dirty="0">
                <a:latin typeface="Carlito"/>
                <a:cs typeface="Carlito"/>
              </a:rPr>
              <a:t>Add Participants</a:t>
            </a:r>
            <a:r>
              <a:rPr sz="1100" spc="-5" dirty="0">
                <a:latin typeface="Carlito"/>
                <a:cs typeface="Carlito"/>
              </a:rPr>
              <a:t>" button,  select the "</a:t>
            </a:r>
            <a:r>
              <a:rPr sz="1100" b="1" spc="-5" dirty="0">
                <a:latin typeface="Carlito"/>
                <a:cs typeface="Carlito"/>
              </a:rPr>
              <a:t>From CSV</a:t>
            </a:r>
            <a:r>
              <a:rPr sz="1100" spc="-5" dirty="0">
                <a:latin typeface="Carlito"/>
                <a:cs typeface="Carlito"/>
              </a:rPr>
              <a:t>" button, select the file from its location or drag it to the document  uploading area and once processed click on the "</a:t>
            </a:r>
            <a:r>
              <a:rPr sz="1100" b="1" spc="-5" dirty="0">
                <a:latin typeface="Carlito"/>
                <a:cs typeface="Carlito"/>
              </a:rPr>
              <a:t>Add</a:t>
            </a:r>
            <a:r>
              <a:rPr sz="1100" spc="-5" dirty="0">
                <a:latin typeface="Carlito"/>
                <a:cs typeface="Carlito"/>
              </a:rPr>
              <a:t>"</a:t>
            </a:r>
            <a:r>
              <a:rPr sz="1100" dirty="0">
                <a:latin typeface="Carlito"/>
                <a:cs typeface="Carlito"/>
              </a:rPr>
              <a:t> </a:t>
            </a:r>
            <a:r>
              <a:rPr sz="1100" spc="-5" dirty="0">
                <a:latin typeface="Carlito"/>
                <a:cs typeface="Carlito"/>
              </a:rPr>
              <a:t>button</a:t>
            </a:r>
            <a:endParaRPr sz="1100">
              <a:latin typeface="Carlito"/>
              <a:cs typeface="Carlito"/>
            </a:endParaRPr>
          </a:p>
          <a:p>
            <a:pPr marL="12700" marR="5080" algn="just">
              <a:lnSpc>
                <a:spcPct val="109700"/>
              </a:lnSpc>
              <a:spcBef>
                <a:spcPts val="785"/>
              </a:spcBef>
            </a:pPr>
            <a:r>
              <a:rPr sz="1100" spc="-5" dirty="0">
                <a:latin typeface="Carlito"/>
                <a:cs typeface="Carlito"/>
              </a:rPr>
              <a:t>The Excel file that can be uploaded to the project must be in .csv format, and can contain up to  10</a:t>
            </a:r>
            <a:r>
              <a:rPr sz="1100" spc="-45" dirty="0">
                <a:latin typeface="Carlito"/>
                <a:cs typeface="Carlito"/>
              </a:rPr>
              <a:t> </a:t>
            </a:r>
            <a:r>
              <a:rPr sz="1100" spc="-5" dirty="0">
                <a:latin typeface="Carlito"/>
                <a:cs typeface="Carlito"/>
              </a:rPr>
              <a:t>metadata</a:t>
            </a:r>
            <a:r>
              <a:rPr sz="1100" spc="-40" dirty="0">
                <a:latin typeface="Carlito"/>
                <a:cs typeface="Carlito"/>
              </a:rPr>
              <a:t> </a:t>
            </a:r>
            <a:r>
              <a:rPr sz="1100" spc="-5" dirty="0">
                <a:latin typeface="Carlito"/>
                <a:cs typeface="Carlito"/>
              </a:rPr>
              <a:t>for</a:t>
            </a:r>
            <a:r>
              <a:rPr sz="1100" spc="-45" dirty="0">
                <a:latin typeface="Carlito"/>
                <a:cs typeface="Carlito"/>
              </a:rPr>
              <a:t> </a:t>
            </a:r>
            <a:r>
              <a:rPr sz="1100" spc="-5" dirty="0">
                <a:latin typeface="Carlito"/>
                <a:cs typeface="Carlito"/>
              </a:rPr>
              <a:t>each</a:t>
            </a:r>
            <a:r>
              <a:rPr sz="1100" spc="-40" dirty="0">
                <a:latin typeface="Carlito"/>
                <a:cs typeface="Carlito"/>
              </a:rPr>
              <a:t> </a:t>
            </a:r>
            <a:r>
              <a:rPr sz="1100" spc="-5" dirty="0">
                <a:latin typeface="Carlito"/>
                <a:cs typeface="Carlito"/>
              </a:rPr>
              <a:t>of</a:t>
            </a:r>
            <a:r>
              <a:rPr sz="1100" spc="-45"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employees</a:t>
            </a:r>
            <a:r>
              <a:rPr sz="1100" spc="-45" dirty="0">
                <a:latin typeface="Carlito"/>
                <a:cs typeface="Carlito"/>
              </a:rPr>
              <a:t> </a:t>
            </a:r>
            <a:r>
              <a:rPr sz="1100" spc="-5" dirty="0">
                <a:latin typeface="Carlito"/>
                <a:cs typeface="Carlito"/>
              </a:rPr>
              <a:t>uploaded,</a:t>
            </a:r>
            <a:r>
              <a:rPr sz="1100" spc="-40"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mandatory</a:t>
            </a:r>
            <a:r>
              <a:rPr sz="1100" spc="-40" dirty="0">
                <a:latin typeface="Carlito"/>
                <a:cs typeface="Carlito"/>
              </a:rPr>
              <a:t> </a:t>
            </a:r>
            <a:r>
              <a:rPr sz="1100" spc="-5" dirty="0">
                <a:latin typeface="Carlito"/>
                <a:cs typeface="Carlito"/>
              </a:rPr>
              <a:t>data</a:t>
            </a:r>
            <a:r>
              <a:rPr sz="1100" spc="-45" dirty="0">
                <a:latin typeface="Carlito"/>
                <a:cs typeface="Carlito"/>
              </a:rPr>
              <a:t> </a:t>
            </a:r>
            <a:r>
              <a:rPr sz="1100" spc="-5" dirty="0">
                <a:latin typeface="Carlito"/>
                <a:cs typeface="Carlito"/>
              </a:rPr>
              <a:t>that</a:t>
            </a:r>
            <a:r>
              <a:rPr sz="1100" spc="-40"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file</a:t>
            </a:r>
            <a:r>
              <a:rPr sz="1100" spc="-40" dirty="0">
                <a:latin typeface="Carlito"/>
                <a:cs typeface="Carlito"/>
              </a:rPr>
              <a:t> </a:t>
            </a:r>
            <a:r>
              <a:rPr sz="1100" spc="-5" dirty="0">
                <a:latin typeface="Carlito"/>
                <a:cs typeface="Carlito"/>
              </a:rPr>
              <a:t>must</a:t>
            </a:r>
            <a:r>
              <a:rPr sz="1100" spc="-45" dirty="0">
                <a:latin typeface="Carlito"/>
                <a:cs typeface="Carlito"/>
              </a:rPr>
              <a:t> </a:t>
            </a:r>
            <a:r>
              <a:rPr sz="1100" spc="-5" dirty="0">
                <a:latin typeface="Carlito"/>
                <a:cs typeface="Carlito"/>
              </a:rPr>
              <a:t>contain  are Name, Surname, e-mail, Company, Level area, Manager's ID, Manager's name, these  metadata are those data by which it will be possible to filter and locate the</a:t>
            </a:r>
            <a:r>
              <a:rPr sz="1100" spc="50" dirty="0">
                <a:latin typeface="Carlito"/>
                <a:cs typeface="Carlito"/>
              </a:rPr>
              <a:t> </a:t>
            </a:r>
            <a:r>
              <a:rPr sz="1100" spc="-5" dirty="0">
                <a:latin typeface="Carlito"/>
                <a:cs typeface="Carlito"/>
              </a:rPr>
              <a:t>participants.</a:t>
            </a:r>
            <a:endParaRPr sz="1100">
              <a:latin typeface="Carlito"/>
              <a:cs typeface="Carlito"/>
            </a:endParaRPr>
          </a:p>
        </p:txBody>
      </p:sp>
      <p:grpSp>
        <p:nvGrpSpPr>
          <p:cNvPr id="4" name="object 4"/>
          <p:cNvGrpSpPr/>
          <p:nvPr/>
        </p:nvGrpSpPr>
        <p:grpSpPr>
          <a:xfrm>
            <a:off x="923925" y="2751175"/>
            <a:ext cx="5419090" cy="2555875"/>
            <a:chOff x="923925" y="2751175"/>
            <a:chExt cx="5419090" cy="2555875"/>
          </a:xfrm>
        </p:grpSpPr>
        <p:sp>
          <p:nvSpPr>
            <p:cNvPr id="5" name="object 5"/>
            <p:cNvSpPr/>
            <p:nvPr/>
          </p:nvSpPr>
          <p:spPr>
            <a:xfrm>
              <a:off x="933449" y="2760700"/>
              <a:ext cx="5400040" cy="25368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2755938"/>
              <a:ext cx="5409565" cy="2546350"/>
            </a:xfrm>
            <a:custGeom>
              <a:avLst/>
              <a:gdLst/>
              <a:ahLst/>
              <a:cxnLst/>
              <a:rect l="l" t="t" r="r" b="b"/>
              <a:pathLst>
                <a:path w="5409565" h="2546350">
                  <a:moveTo>
                    <a:pt x="0" y="0"/>
                  </a:moveTo>
                  <a:lnTo>
                    <a:pt x="5409565" y="0"/>
                  </a:lnTo>
                  <a:lnTo>
                    <a:pt x="5409565" y="2546353"/>
                  </a:lnTo>
                  <a:lnTo>
                    <a:pt x="0" y="2546353"/>
                  </a:lnTo>
                  <a:lnTo>
                    <a:pt x="0" y="0"/>
                  </a:lnTo>
                  <a:close/>
                </a:path>
              </a:pathLst>
            </a:custGeom>
            <a:ln w="9525">
              <a:solidFill>
                <a:srgbClr val="BFBFBF"/>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999926"/>
            <a:ext cx="5412740" cy="783590"/>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4.8.3 </a:t>
            </a:r>
            <a:r>
              <a:rPr sz="1200" spc="-10" dirty="0">
                <a:solidFill>
                  <a:srgbClr val="1F3763"/>
                </a:solidFill>
                <a:latin typeface="Carlito"/>
                <a:cs typeface="Carlito"/>
              </a:rPr>
              <a:t>From the</a:t>
            </a:r>
            <a:r>
              <a:rPr sz="1200" spc="10" dirty="0">
                <a:solidFill>
                  <a:srgbClr val="1F3763"/>
                </a:solidFill>
                <a:latin typeface="Carlito"/>
                <a:cs typeface="Carlito"/>
              </a:rPr>
              <a:t> </a:t>
            </a:r>
            <a:r>
              <a:rPr sz="1200" spc="-10" dirty="0">
                <a:solidFill>
                  <a:srgbClr val="1F3763"/>
                </a:solidFill>
                <a:latin typeface="Carlito"/>
                <a:cs typeface="Carlito"/>
              </a:rPr>
              <a:t>directory</a:t>
            </a:r>
            <a:endParaRPr sz="1200">
              <a:latin typeface="Carlito"/>
              <a:cs typeface="Carlito"/>
            </a:endParaRPr>
          </a:p>
          <a:p>
            <a:pPr marL="12700" marR="5080" algn="just">
              <a:lnSpc>
                <a:spcPct val="110000"/>
              </a:lnSpc>
              <a:spcBef>
                <a:spcPts val="15"/>
              </a:spcBef>
            </a:pPr>
            <a:r>
              <a:rPr sz="1100" spc="-5" dirty="0">
                <a:latin typeface="Carlito"/>
                <a:cs typeface="Carlito"/>
              </a:rPr>
              <a:t>To add </a:t>
            </a:r>
            <a:r>
              <a:rPr sz="1100" dirty="0">
                <a:latin typeface="Carlito"/>
                <a:cs typeface="Carlito"/>
              </a:rPr>
              <a:t>a </a:t>
            </a:r>
            <a:r>
              <a:rPr sz="1100" spc="-5" dirty="0">
                <a:latin typeface="Carlito"/>
                <a:cs typeface="Carlito"/>
              </a:rPr>
              <a:t>participant from the directory, you will have to click on the </a:t>
            </a:r>
            <a:r>
              <a:rPr sz="1100" dirty="0">
                <a:latin typeface="Carlito"/>
                <a:cs typeface="Carlito"/>
              </a:rPr>
              <a:t>"</a:t>
            </a:r>
            <a:r>
              <a:rPr sz="1100" b="1" dirty="0">
                <a:latin typeface="Carlito"/>
                <a:cs typeface="Carlito"/>
              </a:rPr>
              <a:t>Add </a:t>
            </a:r>
            <a:r>
              <a:rPr sz="1100" b="1" spc="-5" dirty="0">
                <a:latin typeface="Carlito"/>
                <a:cs typeface="Carlito"/>
              </a:rPr>
              <a:t>Participants</a:t>
            </a:r>
            <a:r>
              <a:rPr sz="1100" spc="-5" dirty="0">
                <a:latin typeface="Carlito"/>
                <a:cs typeface="Carlito"/>
              </a:rPr>
              <a:t>" button,  select the "</a:t>
            </a:r>
            <a:r>
              <a:rPr sz="1100" b="1" spc="-5" dirty="0">
                <a:latin typeface="Carlito"/>
                <a:cs typeface="Carlito"/>
              </a:rPr>
              <a:t>From directory</a:t>
            </a:r>
            <a:r>
              <a:rPr sz="1100" spc="-5" dirty="0">
                <a:latin typeface="Carlito"/>
                <a:cs typeface="Carlito"/>
              </a:rPr>
              <a:t>" button, select the participant or participants you want to add by  clicking on their avatar and click on the "</a:t>
            </a:r>
            <a:r>
              <a:rPr sz="1100" b="1" spc="-5" dirty="0">
                <a:latin typeface="Carlito"/>
                <a:cs typeface="Carlito"/>
              </a:rPr>
              <a:t>Add</a:t>
            </a:r>
            <a:r>
              <a:rPr sz="1100" spc="-5" dirty="0">
                <a:latin typeface="Carlito"/>
                <a:cs typeface="Carlito"/>
              </a:rPr>
              <a:t>" button.</a:t>
            </a:r>
            <a:endParaRPr sz="1100">
              <a:latin typeface="Carlito"/>
              <a:cs typeface="Carlito"/>
            </a:endParaRPr>
          </a:p>
        </p:txBody>
      </p:sp>
      <p:sp>
        <p:nvSpPr>
          <p:cNvPr id="3" name="object 3"/>
          <p:cNvSpPr txBox="1"/>
          <p:nvPr/>
        </p:nvSpPr>
        <p:spPr>
          <a:xfrm>
            <a:off x="901700" y="8587907"/>
            <a:ext cx="5412740" cy="1170305"/>
          </a:xfrm>
          <a:prstGeom prst="rect">
            <a:avLst/>
          </a:prstGeom>
        </p:spPr>
        <p:txBody>
          <a:bodyPr vert="horz" wrap="square" lIns="0" tIns="34290" rIns="0" bIns="0" rtlCol="0">
            <a:spAutoFit/>
          </a:bodyPr>
          <a:lstStyle/>
          <a:p>
            <a:pPr marL="12700">
              <a:lnSpc>
                <a:spcPct val="100000"/>
              </a:lnSpc>
              <a:spcBef>
                <a:spcPts val="270"/>
              </a:spcBef>
            </a:pPr>
            <a:r>
              <a:rPr sz="1300" spc="-10" dirty="0">
                <a:solidFill>
                  <a:srgbClr val="2F5496"/>
                </a:solidFill>
                <a:latin typeface="Carlito"/>
                <a:cs typeface="Carlito"/>
              </a:rPr>
              <a:t>4.9 </a:t>
            </a:r>
            <a:r>
              <a:rPr sz="1300" spc="-15" dirty="0">
                <a:solidFill>
                  <a:srgbClr val="2F5496"/>
                </a:solidFill>
                <a:latin typeface="Carlito"/>
                <a:cs typeface="Carlito"/>
              </a:rPr>
              <a:t>ADDING</a:t>
            </a:r>
            <a:r>
              <a:rPr sz="1300" spc="5" dirty="0">
                <a:solidFill>
                  <a:srgbClr val="2F5496"/>
                </a:solidFill>
                <a:latin typeface="Carlito"/>
                <a:cs typeface="Carlito"/>
              </a:rPr>
              <a:t> </a:t>
            </a:r>
            <a:r>
              <a:rPr sz="1300" spc="-15" dirty="0">
                <a:solidFill>
                  <a:srgbClr val="2F5496"/>
                </a:solidFill>
                <a:latin typeface="Carlito"/>
                <a:cs typeface="Carlito"/>
              </a:rPr>
              <a:t>ADVISORS</a:t>
            </a:r>
            <a:endParaRPr sz="1300">
              <a:latin typeface="Carlito"/>
              <a:cs typeface="Carlito"/>
            </a:endParaRPr>
          </a:p>
          <a:p>
            <a:pPr marL="12700" marR="5080" algn="just">
              <a:lnSpc>
                <a:spcPct val="110000"/>
              </a:lnSpc>
              <a:spcBef>
                <a:spcPts val="20"/>
              </a:spcBef>
            </a:pPr>
            <a:r>
              <a:rPr sz="1100" spc="-5" dirty="0">
                <a:latin typeface="Carlito"/>
                <a:cs typeface="Carlito"/>
              </a:rPr>
              <a:t>To add the Advisors/Evaluators the Project Manager must be placed in the  "</a:t>
            </a:r>
            <a:r>
              <a:rPr sz="1100" b="1" spc="-5" dirty="0">
                <a:latin typeface="Carlito"/>
                <a:cs typeface="Carlito"/>
              </a:rPr>
              <a:t>Advisors/Evaluators</a:t>
            </a:r>
            <a:r>
              <a:rPr sz="1100" spc="-5" dirty="0">
                <a:latin typeface="Carlito"/>
                <a:cs typeface="Carlito"/>
              </a:rPr>
              <a:t>" tab and click on the "</a:t>
            </a:r>
            <a:r>
              <a:rPr sz="1100" b="1" spc="-5" dirty="0">
                <a:latin typeface="Carlito"/>
                <a:cs typeface="Carlito"/>
              </a:rPr>
              <a:t>Add Advisor</a:t>
            </a:r>
            <a:r>
              <a:rPr sz="1100" spc="-5" dirty="0">
                <a:latin typeface="Carlito"/>
                <a:cs typeface="Carlito"/>
              </a:rPr>
              <a:t>" button, press the </a:t>
            </a:r>
            <a:r>
              <a:rPr sz="1100" dirty="0">
                <a:latin typeface="Carlito"/>
                <a:cs typeface="Carlito"/>
              </a:rPr>
              <a:t>"</a:t>
            </a:r>
            <a:r>
              <a:rPr sz="1100" b="1" dirty="0">
                <a:latin typeface="Carlito"/>
                <a:cs typeface="Carlito"/>
              </a:rPr>
              <a:t>Form </a:t>
            </a:r>
            <a:r>
              <a:rPr sz="1100" b="1" spc="-5" dirty="0">
                <a:latin typeface="Carlito"/>
                <a:cs typeface="Carlito"/>
              </a:rPr>
              <a:t>Directory</a:t>
            </a:r>
            <a:r>
              <a:rPr sz="1100" spc="-5" dirty="0">
                <a:latin typeface="Carlito"/>
                <a:cs typeface="Carlito"/>
              </a:rPr>
              <a:t>"  button and add the advisors/editors in the same way that it was done for the participants from  the "</a:t>
            </a:r>
            <a:r>
              <a:rPr sz="1100" b="1" spc="-5" dirty="0">
                <a:latin typeface="Carlito"/>
                <a:cs typeface="Carlito"/>
              </a:rPr>
              <a:t>From directory</a:t>
            </a:r>
            <a:r>
              <a:rPr sz="1100" spc="-5" dirty="0">
                <a:latin typeface="Carlito"/>
                <a:cs typeface="Carlito"/>
              </a:rPr>
              <a:t>" option. Once the advisors/evaluators that you want to add to the project  have been selected, you must click on the "Add" button.</a:t>
            </a:r>
            <a:endParaRPr sz="1100">
              <a:latin typeface="Carlito"/>
              <a:cs typeface="Carlito"/>
            </a:endParaRPr>
          </a:p>
        </p:txBody>
      </p:sp>
      <p:grpSp>
        <p:nvGrpSpPr>
          <p:cNvPr id="4" name="object 4"/>
          <p:cNvGrpSpPr/>
          <p:nvPr/>
        </p:nvGrpSpPr>
        <p:grpSpPr>
          <a:xfrm>
            <a:off x="923925" y="923925"/>
            <a:ext cx="5419090" cy="2995295"/>
            <a:chOff x="923925" y="923925"/>
            <a:chExt cx="5419090" cy="2995295"/>
          </a:xfrm>
        </p:grpSpPr>
        <p:sp>
          <p:nvSpPr>
            <p:cNvPr id="5" name="object 5"/>
            <p:cNvSpPr/>
            <p:nvPr/>
          </p:nvSpPr>
          <p:spPr>
            <a:xfrm>
              <a:off x="933449" y="933450"/>
              <a:ext cx="5400040" cy="297624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928687"/>
              <a:ext cx="5409565" cy="2985770"/>
            </a:xfrm>
            <a:custGeom>
              <a:avLst/>
              <a:gdLst/>
              <a:ahLst/>
              <a:cxnLst/>
              <a:rect l="l" t="t" r="r" b="b"/>
              <a:pathLst>
                <a:path w="5409565" h="2985770">
                  <a:moveTo>
                    <a:pt x="0" y="0"/>
                  </a:moveTo>
                  <a:lnTo>
                    <a:pt x="5409565" y="0"/>
                  </a:lnTo>
                  <a:lnTo>
                    <a:pt x="5409565" y="2985774"/>
                  </a:lnTo>
                  <a:lnTo>
                    <a:pt x="0" y="2985774"/>
                  </a:lnTo>
                  <a:lnTo>
                    <a:pt x="0" y="0"/>
                  </a:lnTo>
                  <a:close/>
                </a:path>
              </a:pathLst>
            </a:custGeom>
            <a:ln w="9525">
              <a:solidFill>
                <a:srgbClr val="BFBFBF"/>
              </a:solidFill>
            </a:ln>
          </p:spPr>
          <p:txBody>
            <a:bodyPr wrap="square" lIns="0" tIns="0" rIns="0" bIns="0" rtlCol="0"/>
            <a:lstStyle/>
            <a:p>
              <a:endParaRPr/>
            </a:p>
          </p:txBody>
        </p:sp>
      </p:grpSp>
      <p:grpSp>
        <p:nvGrpSpPr>
          <p:cNvPr id="7" name="object 7"/>
          <p:cNvGrpSpPr/>
          <p:nvPr/>
        </p:nvGrpSpPr>
        <p:grpSpPr>
          <a:xfrm>
            <a:off x="917575" y="4897031"/>
            <a:ext cx="5007610" cy="3615054"/>
            <a:chOff x="917575" y="4897031"/>
            <a:chExt cx="5007610" cy="3615054"/>
          </a:xfrm>
        </p:grpSpPr>
        <p:sp>
          <p:nvSpPr>
            <p:cNvPr id="8" name="object 8"/>
            <p:cNvSpPr/>
            <p:nvPr/>
          </p:nvSpPr>
          <p:spPr>
            <a:xfrm>
              <a:off x="927099" y="4906556"/>
              <a:ext cx="4988560" cy="359594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2337" y="4901793"/>
              <a:ext cx="4998085" cy="3605529"/>
            </a:xfrm>
            <a:custGeom>
              <a:avLst/>
              <a:gdLst/>
              <a:ahLst/>
              <a:cxnLst/>
              <a:rect l="l" t="t" r="r" b="b"/>
              <a:pathLst>
                <a:path w="4998085" h="3605529">
                  <a:moveTo>
                    <a:pt x="0" y="0"/>
                  </a:moveTo>
                  <a:lnTo>
                    <a:pt x="4998085" y="0"/>
                  </a:lnTo>
                  <a:lnTo>
                    <a:pt x="4998085" y="3605464"/>
                  </a:lnTo>
                  <a:lnTo>
                    <a:pt x="0" y="3605464"/>
                  </a:lnTo>
                  <a:lnTo>
                    <a:pt x="0" y="0"/>
                  </a:lnTo>
                  <a:close/>
                </a:path>
              </a:pathLst>
            </a:custGeom>
            <a:ln w="9525">
              <a:solidFill>
                <a:srgbClr val="BFBFBF"/>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4969931"/>
            <a:ext cx="5414645" cy="2493010"/>
          </a:xfrm>
          <a:prstGeom prst="rect">
            <a:avLst/>
          </a:prstGeom>
        </p:spPr>
        <p:txBody>
          <a:bodyPr vert="horz" wrap="square" lIns="0" tIns="34290" rIns="0" bIns="0" rtlCol="0">
            <a:spAutoFit/>
          </a:bodyPr>
          <a:lstStyle/>
          <a:p>
            <a:pPr marL="340995" lvl="1" indent="-328930" algn="just">
              <a:lnSpc>
                <a:spcPct val="100000"/>
              </a:lnSpc>
              <a:spcBef>
                <a:spcPts val="270"/>
              </a:spcBef>
              <a:buAutoNum type="arabicPeriod" startAt="10"/>
              <a:tabLst>
                <a:tab pos="341630" algn="l"/>
              </a:tabLst>
            </a:pPr>
            <a:r>
              <a:rPr sz="1300" spc="-15" dirty="0">
                <a:solidFill>
                  <a:srgbClr val="2F5496"/>
                </a:solidFill>
                <a:latin typeface="Carlito"/>
                <a:cs typeface="Carlito"/>
              </a:rPr>
              <a:t>PLANNING</a:t>
            </a:r>
            <a:endParaRPr sz="1300">
              <a:latin typeface="Carlito"/>
              <a:cs typeface="Carlito"/>
            </a:endParaRPr>
          </a:p>
          <a:p>
            <a:pPr marL="12700" algn="just">
              <a:lnSpc>
                <a:spcPct val="100000"/>
              </a:lnSpc>
              <a:spcBef>
                <a:spcPts val="150"/>
              </a:spcBef>
            </a:pPr>
            <a:r>
              <a:rPr sz="1100" spc="-5" dirty="0">
                <a:latin typeface="Carlito"/>
                <a:cs typeface="Carlito"/>
              </a:rPr>
              <a:t>To plan the tests of the participants, the Project Manager must be placed in the "</a:t>
            </a:r>
            <a:r>
              <a:rPr sz="1100" b="1" spc="-5" dirty="0">
                <a:latin typeface="Carlito"/>
                <a:cs typeface="Carlito"/>
              </a:rPr>
              <a:t>Planning</a:t>
            </a:r>
            <a:r>
              <a:rPr sz="1100" spc="-5" dirty="0">
                <a:latin typeface="Carlito"/>
                <a:cs typeface="Carlito"/>
              </a:rPr>
              <a:t>"</a:t>
            </a:r>
            <a:r>
              <a:rPr sz="1100" spc="-40" dirty="0">
                <a:latin typeface="Carlito"/>
                <a:cs typeface="Carlito"/>
              </a:rPr>
              <a:t> </a:t>
            </a:r>
            <a:r>
              <a:rPr sz="1100" spc="-5" dirty="0">
                <a:latin typeface="Carlito"/>
                <a:cs typeface="Carlito"/>
              </a:rPr>
              <a:t>tab.</a:t>
            </a:r>
            <a:endParaRPr sz="1100">
              <a:latin typeface="Carlito"/>
              <a:cs typeface="Carlito"/>
            </a:endParaRPr>
          </a:p>
          <a:p>
            <a:pPr marL="12700" marR="5080" algn="just">
              <a:lnSpc>
                <a:spcPct val="109700"/>
              </a:lnSpc>
              <a:spcBef>
                <a:spcPts val="810"/>
              </a:spcBef>
            </a:pPr>
            <a:r>
              <a:rPr sz="1100" spc="-5" dirty="0">
                <a:latin typeface="Carlito"/>
                <a:cs typeface="Carlito"/>
              </a:rPr>
              <a:t>The planning of the tasks that require an Advisor/Evaluator can be </a:t>
            </a:r>
            <a:r>
              <a:rPr sz="1100" dirty="0">
                <a:latin typeface="Carlito"/>
                <a:cs typeface="Carlito"/>
              </a:rPr>
              <a:t>done </a:t>
            </a:r>
            <a:r>
              <a:rPr sz="1100" spc="-5" dirty="0">
                <a:latin typeface="Carlito"/>
                <a:cs typeface="Carlito"/>
              </a:rPr>
              <a:t>in two ways, either  manually for each test and for each participant or, by selecting several advisors and using the  "</a:t>
            </a:r>
            <a:r>
              <a:rPr sz="1100" b="1" spc="-5" dirty="0">
                <a:latin typeface="Carlito"/>
                <a:cs typeface="Carlito"/>
              </a:rPr>
              <a:t>Multiplaner</a:t>
            </a:r>
            <a:r>
              <a:rPr sz="1100" spc="-5" dirty="0">
                <a:latin typeface="Carlito"/>
                <a:cs typeface="Carlito"/>
              </a:rPr>
              <a:t>" function, assign the advisors/evaluators to the participants in </a:t>
            </a:r>
            <a:r>
              <a:rPr sz="1100" dirty="0">
                <a:latin typeface="Carlito"/>
                <a:cs typeface="Carlito"/>
              </a:rPr>
              <a:t>a </a:t>
            </a:r>
            <a:r>
              <a:rPr sz="1100" spc="-5" dirty="0">
                <a:latin typeface="Carlito"/>
                <a:cs typeface="Carlito"/>
              </a:rPr>
              <a:t>massive way for  each of the</a:t>
            </a:r>
            <a:r>
              <a:rPr sz="1100" spc="-10" dirty="0">
                <a:latin typeface="Carlito"/>
                <a:cs typeface="Carlito"/>
              </a:rPr>
              <a:t> </a:t>
            </a:r>
            <a:r>
              <a:rPr sz="1100" spc="-5" dirty="0">
                <a:latin typeface="Carlito"/>
                <a:cs typeface="Carlito"/>
              </a:rPr>
              <a:t>tests.</a:t>
            </a:r>
            <a:endParaRPr sz="1100">
              <a:latin typeface="Carlito"/>
              <a:cs typeface="Carlito"/>
            </a:endParaRPr>
          </a:p>
          <a:p>
            <a:pPr marL="430530" lvl="2" indent="-418465" algn="just">
              <a:lnSpc>
                <a:spcPct val="100000"/>
              </a:lnSpc>
              <a:spcBef>
                <a:spcPts val="930"/>
              </a:spcBef>
              <a:buAutoNum type="arabicPeriod"/>
              <a:tabLst>
                <a:tab pos="431165" algn="l"/>
              </a:tabLst>
            </a:pPr>
            <a:r>
              <a:rPr sz="1200" spc="-10" dirty="0">
                <a:solidFill>
                  <a:srgbClr val="1F3763"/>
                </a:solidFill>
                <a:latin typeface="Carlito"/>
                <a:cs typeface="Carlito"/>
              </a:rPr>
              <a:t>One </a:t>
            </a:r>
            <a:r>
              <a:rPr sz="1200" spc="-15" dirty="0">
                <a:solidFill>
                  <a:srgbClr val="1F3763"/>
                </a:solidFill>
                <a:latin typeface="Carlito"/>
                <a:cs typeface="Carlito"/>
              </a:rPr>
              <a:t>by </a:t>
            </a:r>
            <a:r>
              <a:rPr sz="1200" spc="-10" dirty="0">
                <a:solidFill>
                  <a:srgbClr val="1F3763"/>
                </a:solidFill>
                <a:latin typeface="Carlito"/>
                <a:cs typeface="Carlito"/>
              </a:rPr>
              <a:t>One</a:t>
            </a:r>
            <a:r>
              <a:rPr sz="1200" spc="15" dirty="0">
                <a:solidFill>
                  <a:srgbClr val="1F3763"/>
                </a:solidFill>
                <a:latin typeface="Carlito"/>
                <a:cs typeface="Carlito"/>
              </a:rPr>
              <a:t> </a:t>
            </a:r>
            <a:r>
              <a:rPr sz="1200" spc="-15" dirty="0">
                <a:solidFill>
                  <a:srgbClr val="1F3763"/>
                </a:solidFill>
                <a:latin typeface="Carlito"/>
                <a:cs typeface="Carlito"/>
              </a:rPr>
              <a:t>Planning</a:t>
            </a:r>
            <a:endParaRPr sz="1200">
              <a:latin typeface="Carlito"/>
              <a:cs typeface="Carlito"/>
            </a:endParaRPr>
          </a:p>
          <a:p>
            <a:pPr marL="12700" marR="6985" algn="just">
              <a:lnSpc>
                <a:spcPct val="109500"/>
              </a:lnSpc>
              <a:spcBef>
                <a:spcPts val="25"/>
              </a:spcBef>
            </a:pPr>
            <a:r>
              <a:rPr sz="1100" spc="-5" dirty="0">
                <a:latin typeface="Carlito"/>
                <a:cs typeface="Carlito"/>
              </a:rPr>
              <a:t>The</a:t>
            </a:r>
            <a:r>
              <a:rPr sz="1100" spc="-35" dirty="0">
                <a:latin typeface="Carlito"/>
                <a:cs typeface="Carlito"/>
              </a:rPr>
              <a:t> </a:t>
            </a:r>
            <a:r>
              <a:rPr sz="1100" spc="-5" dirty="0">
                <a:latin typeface="Carlito"/>
                <a:cs typeface="Carlito"/>
              </a:rPr>
              <a:t>Project</a:t>
            </a:r>
            <a:r>
              <a:rPr sz="1100" spc="-35" dirty="0">
                <a:latin typeface="Carlito"/>
                <a:cs typeface="Carlito"/>
              </a:rPr>
              <a:t> </a:t>
            </a:r>
            <a:r>
              <a:rPr sz="1100" spc="-5" dirty="0">
                <a:latin typeface="Carlito"/>
                <a:cs typeface="Carlito"/>
              </a:rPr>
              <a:t>Manager</a:t>
            </a:r>
            <a:r>
              <a:rPr sz="1100" spc="-25" dirty="0">
                <a:latin typeface="Carlito"/>
                <a:cs typeface="Carlito"/>
              </a:rPr>
              <a:t> </a:t>
            </a:r>
            <a:r>
              <a:rPr sz="1100" spc="-5" dirty="0">
                <a:latin typeface="Carlito"/>
                <a:cs typeface="Carlito"/>
              </a:rPr>
              <a:t>selects</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participant</a:t>
            </a:r>
            <a:r>
              <a:rPr sz="1100" spc="-25" dirty="0">
                <a:latin typeface="Carlito"/>
                <a:cs typeface="Carlito"/>
              </a:rPr>
              <a:t> </a:t>
            </a:r>
            <a:r>
              <a:rPr sz="1100" spc="-5" dirty="0">
                <a:latin typeface="Carlito"/>
                <a:cs typeface="Carlito"/>
              </a:rPr>
              <a:t>for</a:t>
            </a:r>
            <a:r>
              <a:rPr sz="1100" spc="-25" dirty="0">
                <a:latin typeface="Carlito"/>
                <a:cs typeface="Carlito"/>
              </a:rPr>
              <a:t> </a:t>
            </a:r>
            <a:r>
              <a:rPr sz="1100" spc="-5" dirty="0">
                <a:latin typeface="Carlito"/>
                <a:cs typeface="Carlito"/>
              </a:rPr>
              <a:t>whom</a:t>
            </a:r>
            <a:r>
              <a:rPr sz="1100" spc="-35" dirty="0">
                <a:latin typeface="Carlito"/>
                <a:cs typeface="Carlito"/>
              </a:rPr>
              <a:t> </a:t>
            </a:r>
            <a:r>
              <a:rPr sz="1100" spc="-5" dirty="0">
                <a:latin typeface="Carlito"/>
                <a:cs typeface="Carlito"/>
              </a:rPr>
              <a:t>he</a:t>
            </a:r>
            <a:r>
              <a:rPr sz="1100" spc="-30" dirty="0">
                <a:latin typeface="Carlito"/>
                <a:cs typeface="Carlito"/>
              </a:rPr>
              <a:t> </a:t>
            </a:r>
            <a:r>
              <a:rPr sz="1100" spc="-5" dirty="0">
                <a:latin typeface="Carlito"/>
                <a:cs typeface="Carlito"/>
              </a:rPr>
              <a:t>wants</a:t>
            </a:r>
            <a:r>
              <a:rPr sz="1100" spc="-3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plan</a:t>
            </a:r>
            <a:r>
              <a:rPr sz="1100" spc="-35" dirty="0">
                <a:latin typeface="Carlito"/>
                <a:cs typeface="Carlito"/>
              </a:rPr>
              <a:t> </a:t>
            </a:r>
            <a:r>
              <a:rPr sz="1100" spc="-5" dirty="0">
                <a:latin typeface="Carlito"/>
                <a:cs typeface="Carlito"/>
              </a:rPr>
              <a:t>by</a:t>
            </a:r>
            <a:r>
              <a:rPr sz="1100" spc="-30" dirty="0">
                <a:latin typeface="Carlito"/>
                <a:cs typeface="Carlito"/>
              </a:rPr>
              <a:t> </a:t>
            </a:r>
            <a:r>
              <a:rPr sz="1100" spc="-5" dirty="0">
                <a:latin typeface="Carlito"/>
                <a:cs typeface="Carlito"/>
              </a:rPr>
              <a:t>clicking</a:t>
            </a:r>
            <a:r>
              <a:rPr sz="1100" spc="-35" dirty="0">
                <a:latin typeface="Carlito"/>
                <a:cs typeface="Carlito"/>
              </a:rPr>
              <a:t> </a:t>
            </a:r>
            <a:r>
              <a:rPr sz="1100" spc="-5" dirty="0">
                <a:latin typeface="Carlito"/>
                <a:cs typeface="Carlito"/>
              </a:rPr>
              <a:t>on</a:t>
            </a:r>
            <a:r>
              <a:rPr sz="1100" spc="-30" dirty="0">
                <a:latin typeface="Carlito"/>
                <a:cs typeface="Carlito"/>
              </a:rPr>
              <a:t> </a:t>
            </a:r>
            <a:r>
              <a:rPr sz="1100" spc="-5" dirty="0">
                <a:latin typeface="Carlito"/>
                <a:cs typeface="Carlito"/>
              </a:rPr>
              <a:t>his</a:t>
            </a:r>
            <a:r>
              <a:rPr sz="1100" spc="-35" dirty="0">
                <a:latin typeface="Carlito"/>
                <a:cs typeface="Carlito"/>
              </a:rPr>
              <a:t> </a:t>
            </a:r>
            <a:r>
              <a:rPr sz="1100" spc="-5" dirty="0">
                <a:latin typeface="Carlito"/>
                <a:cs typeface="Carlito"/>
              </a:rPr>
              <a:t>avatar,  he/she selects by clicking on the "</a:t>
            </a:r>
            <a:r>
              <a:rPr sz="1100" b="1" spc="-5" dirty="0">
                <a:latin typeface="Carlito"/>
                <a:cs typeface="Carlito"/>
              </a:rPr>
              <a:t>plus</a:t>
            </a:r>
            <a:r>
              <a:rPr sz="1100" spc="-5" dirty="0">
                <a:latin typeface="Carlito"/>
                <a:cs typeface="Carlito"/>
              </a:rPr>
              <a:t>" icon of the test to which he wants to add the  assessor/evaluator, selects the desired assessor/evaluator from the drop-down menu and clicks  on the "</a:t>
            </a:r>
            <a:r>
              <a:rPr sz="1100" b="1" spc="-5" dirty="0">
                <a:latin typeface="Carlito"/>
                <a:cs typeface="Carlito"/>
              </a:rPr>
              <a:t>Save</a:t>
            </a:r>
            <a:r>
              <a:rPr sz="1100" spc="-5" dirty="0">
                <a:latin typeface="Carlito"/>
                <a:cs typeface="Carlito"/>
              </a:rPr>
              <a:t>" button. For all the tests of </a:t>
            </a:r>
            <a:r>
              <a:rPr sz="1100" dirty="0">
                <a:latin typeface="Carlito"/>
                <a:cs typeface="Carlito"/>
              </a:rPr>
              <a:t>a </a:t>
            </a:r>
            <a:r>
              <a:rPr sz="1100" spc="-5" dirty="0">
                <a:latin typeface="Carlito"/>
                <a:cs typeface="Carlito"/>
              </a:rPr>
              <a:t>participant to be configured you must perform this  action for all those that require the participation of an</a:t>
            </a:r>
            <a:r>
              <a:rPr sz="1100" dirty="0">
                <a:latin typeface="Carlito"/>
                <a:cs typeface="Carlito"/>
              </a:rPr>
              <a:t> </a:t>
            </a:r>
            <a:r>
              <a:rPr sz="1100" spc="-5" dirty="0">
                <a:latin typeface="Carlito"/>
                <a:cs typeface="Carlito"/>
              </a:rPr>
              <a:t>assessor.</a:t>
            </a:r>
            <a:endParaRPr sz="1100">
              <a:latin typeface="Carlito"/>
              <a:cs typeface="Carlito"/>
            </a:endParaRPr>
          </a:p>
        </p:txBody>
      </p:sp>
      <p:grpSp>
        <p:nvGrpSpPr>
          <p:cNvPr id="3" name="object 3"/>
          <p:cNvGrpSpPr/>
          <p:nvPr/>
        </p:nvGrpSpPr>
        <p:grpSpPr>
          <a:xfrm>
            <a:off x="923925" y="1209560"/>
            <a:ext cx="5419090" cy="3680460"/>
            <a:chOff x="923925" y="1209560"/>
            <a:chExt cx="5419090" cy="3680460"/>
          </a:xfrm>
        </p:grpSpPr>
        <p:sp>
          <p:nvSpPr>
            <p:cNvPr id="4" name="object 4"/>
            <p:cNvSpPr/>
            <p:nvPr/>
          </p:nvSpPr>
          <p:spPr>
            <a:xfrm>
              <a:off x="933449" y="1219085"/>
              <a:ext cx="5400040" cy="366141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1214323"/>
              <a:ext cx="5409565" cy="3670935"/>
            </a:xfrm>
            <a:custGeom>
              <a:avLst/>
              <a:gdLst/>
              <a:ahLst/>
              <a:cxnLst/>
              <a:rect l="l" t="t" r="r" b="b"/>
              <a:pathLst>
                <a:path w="5409565" h="3670935">
                  <a:moveTo>
                    <a:pt x="0" y="0"/>
                  </a:moveTo>
                  <a:lnTo>
                    <a:pt x="5409565" y="0"/>
                  </a:lnTo>
                  <a:lnTo>
                    <a:pt x="5409565" y="3670934"/>
                  </a:lnTo>
                  <a:lnTo>
                    <a:pt x="0" y="3670934"/>
                  </a:lnTo>
                  <a:lnTo>
                    <a:pt x="0" y="0"/>
                  </a:lnTo>
                  <a:close/>
                </a:path>
              </a:pathLst>
            </a:custGeom>
            <a:ln w="9525">
              <a:solidFill>
                <a:srgbClr val="BFBFBF"/>
              </a:solidFill>
            </a:ln>
          </p:spPr>
          <p:txBody>
            <a:bodyPr wrap="square" lIns="0" tIns="0" rIns="0" bIns="0" rtlCol="0"/>
            <a:lstStyle/>
            <a:p>
              <a:endParaRPr/>
            </a:p>
          </p:txBody>
        </p:sp>
      </p:grpSp>
      <p:sp>
        <p:nvSpPr>
          <p:cNvPr id="6" name="object 6"/>
          <p:cNvSpPr/>
          <p:nvPr/>
        </p:nvSpPr>
        <p:spPr>
          <a:xfrm>
            <a:off x="1223011" y="7849158"/>
            <a:ext cx="5391150" cy="718185"/>
          </a:xfrm>
          <a:custGeom>
            <a:avLst/>
            <a:gdLst/>
            <a:ahLst/>
            <a:cxnLst/>
            <a:rect l="l" t="t" r="r" b="b"/>
            <a:pathLst>
              <a:path w="5391150" h="718184">
                <a:moveTo>
                  <a:pt x="0" y="119697"/>
                </a:moveTo>
                <a:lnTo>
                  <a:pt x="9406" y="73105"/>
                </a:lnTo>
                <a:lnTo>
                  <a:pt x="35058" y="35058"/>
                </a:lnTo>
                <a:lnTo>
                  <a:pt x="73105" y="9406"/>
                </a:lnTo>
                <a:lnTo>
                  <a:pt x="119697" y="0"/>
                </a:lnTo>
                <a:lnTo>
                  <a:pt x="5271453" y="0"/>
                </a:lnTo>
                <a:lnTo>
                  <a:pt x="5318046" y="9406"/>
                </a:lnTo>
                <a:lnTo>
                  <a:pt x="5356094" y="35058"/>
                </a:lnTo>
                <a:lnTo>
                  <a:pt x="5381746" y="73105"/>
                </a:lnTo>
                <a:lnTo>
                  <a:pt x="5391153" y="119697"/>
                </a:lnTo>
                <a:lnTo>
                  <a:pt x="5391153" y="598487"/>
                </a:lnTo>
                <a:lnTo>
                  <a:pt x="5381746" y="645079"/>
                </a:lnTo>
                <a:lnTo>
                  <a:pt x="5356094" y="683126"/>
                </a:lnTo>
                <a:lnTo>
                  <a:pt x="5318046" y="708779"/>
                </a:lnTo>
                <a:lnTo>
                  <a:pt x="5271453" y="718185"/>
                </a:lnTo>
                <a:lnTo>
                  <a:pt x="119697" y="718185"/>
                </a:lnTo>
                <a:lnTo>
                  <a:pt x="73105" y="708779"/>
                </a:lnTo>
                <a:lnTo>
                  <a:pt x="35058" y="683126"/>
                </a:lnTo>
                <a:lnTo>
                  <a:pt x="9406" y="645079"/>
                </a:lnTo>
                <a:lnTo>
                  <a:pt x="0" y="598487"/>
                </a:lnTo>
                <a:lnTo>
                  <a:pt x="0" y="119697"/>
                </a:lnTo>
                <a:close/>
              </a:path>
            </a:pathLst>
          </a:custGeom>
          <a:ln w="25400">
            <a:solidFill>
              <a:srgbClr val="C00000"/>
            </a:solidFill>
          </a:ln>
        </p:spPr>
        <p:txBody>
          <a:bodyPr wrap="square" lIns="0" tIns="0" rIns="0" bIns="0" rtlCol="0"/>
          <a:lstStyle/>
          <a:p>
            <a:endParaRPr/>
          </a:p>
        </p:txBody>
      </p:sp>
      <p:sp>
        <p:nvSpPr>
          <p:cNvPr id="7" name="object 7"/>
          <p:cNvSpPr txBox="1"/>
          <p:nvPr/>
        </p:nvSpPr>
        <p:spPr>
          <a:xfrm>
            <a:off x="1349755" y="7909661"/>
            <a:ext cx="5137785" cy="577215"/>
          </a:xfrm>
          <a:prstGeom prst="rect">
            <a:avLst/>
          </a:prstGeom>
        </p:spPr>
        <p:txBody>
          <a:bodyPr vert="horz" wrap="square" lIns="0" tIns="10795" rIns="0" bIns="0" rtlCol="0">
            <a:spAutoFit/>
          </a:bodyPr>
          <a:lstStyle/>
          <a:p>
            <a:pPr marL="12700" marR="5080" algn="just">
              <a:lnSpc>
                <a:spcPct val="110000"/>
              </a:lnSpc>
              <a:spcBef>
                <a:spcPts val="85"/>
              </a:spcBef>
            </a:pPr>
            <a:r>
              <a:rPr sz="1100" spc="-5" dirty="0">
                <a:solidFill>
                  <a:srgbClr val="FF0000"/>
                </a:solidFill>
                <a:latin typeface="Carlito"/>
                <a:cs typeface="Carlito"/>
              </a:rPr>
              <a:t>¡IMPORTANT! </a:t>
            </a:r>
            <a:r>
              <a:rPr sz="1100" spc="-5" dirty="0">
                <a:latin typeface="Carlito"/>
                <a:cs typeface="Carlito"/>
              </a:rPr>
              <a:t>You are able to assign to </a:t>
            </a:r>
            <a:r>
              <a:rPr sz="1100" dirty="0">
                <a:latin typeface="Carlito"/>
                <a:cs typeface="Carlito"/>
              </a:rPr>
              <a:t>a </a:t>
            </a:r>
            <a:r>
              <a:rPr sz="1100" spc="-5" dirty="0">
                <a:latin typeface="Carlito"/>
                <a:cs typeface="Carlito"/>
              </a:rPr>
              <a:t>participant as many assessors/evaluators as you  please. </a:t>
            </a:r>
            <a:r>
              <a:rPr sz="1100" dirty="0">
                <a:latin typeface="Carlito"/>
                <a:cs typeface="Carlito"/>
              </a:rPr>
              <a:t>A </a:t>
            </a:r>
            <a:r>
              <a:rPr sz="1100" spc="-5" dirty="0">
                <a:latin typeface="Carlito"/>
                <a:cs typeface="Carlito"/>
              </a:rPr>
              <a:t>participant does not need to have one sole or specific assessor. There can be </a:t>
            </a:r>
            <a:r>
              <a:rPr sz="1100" dirty="0">
                <a:latin typeface="Carlito"/>
                <a:cs typeface="Carlito"/>
              </a:rPr>
              <a:t>a  </a:t>
            </a:r>
            <a:r>
              <a:rPr sz="1100" spc="-5" dirty="0">
                <a:latin typeface="Carlito"/>
                <a:cs typeface="Carlito"/>
              </a:rPr>
              <a:t>different assessor per</a:t>
            </a:r>
            <a:r>
              <a:rPr sz="1100" spc="-10" dirty="0">
                <a:latin typeface="Carlito"/>
                <a:cs typeface="Carlito"/>
              </a:rPr>
              <a:t> </a:t>
            </a:r>
            <a:r>
              <a:rPr sz="1100" spc="-5" dirty="0">
                <a:latin typeface="Carlito"/>
                <a:cs typeface="Carlito"/>
              </a:rPr>
              <a:t>phase.</a:t>
            </a:r>
            <a:endParaRPr sz="1100">
              <a:latin typeface="Carlito"/>
              <a:cs typeface="Carlito"/>
            </a:endParaRPr>
          </a:p>
        </p:txBody>
      </p:sp>
      <p:grpSp>
        <p:nvGrpSpPr>
          <p:cNvPr id="8" name="object 8"/>
          <p:cNvGrpSpPr/>
          <p:nvPr/>
        </p:nvGrpSpPr>
        <p:grpSpPr>
          <a:xfrm>
            <a:off x="655953" y="7666291"/>
            <a:ext cx="688340" cy="708025"/>
            <a:chOff x="655953" y="7666291"/>
            <a:chExt cx="688340" cy="708025"/>
          </a:xfrm>
        </p:grpSpPr>
        <p:sp>
          <p:nvSpPr>
            <p:cNvPr id="9" name="object 9"/>
            <p:cNvSpPr/>
            <p:nvPr/>
          </p:nvSpPr>
          <p:spPr>
            <a:xfrm>
              <a:off x="655953" y="7666291"/>
              <a:ext cx="676275" cy="708025"/>
            </a:xfrm>
            <a:custGeom>
              <a:avLst/>
              <a:gdLst/>
              <a:ahLst/>
              <a:cxnLst/>
              <a:rect l="l" t="t" r="r" b="b"/>
              <a:pathLst>
                <a:path w="676275" h="708025">
                  <a:moveTo>
                    <a:pt x="338137" y="0"/>
                  </a:moveTo>
                  <a:lnTo>
                    <a:pt x="292254" y="3231"/>
                  </a:lnTo>
                  <a:lnTo>
                    <a:pt x="248247" y="12645"/>
                  </a:lnTo>
                  <a:lnTo>
                    <a:pt x="206519" y="27819"/>
                  </a:lnTo>
                  <a:lnTo>
                    <a:pt x="167472" y="48332"/>
                  </a:lnTo>
                  <a:lnTo>
                    <a:pt x="131511" y="73762"/>
                  </a:lnTo>
                  <a:lnTo>
                    <a:pt x="99038" y="103687"/>
                  </a:lnTo>
                  <a:lnTo>
                    <a:pt x="70455" y="137685"/>
                  </a:lnTo>
                  <a:lnTo>
                    <a:pt x="46165" y="175335"/>
                  </a:lnTo>
                  <a:lnTo>
                    <a:pt x="26572" y="216214"/>
                  </a:lnTo>
                  <a:lnTo>
                    <a:pt x="12078" y="259901"/>
                  </a:lnTo>
                  <a:lnTo>
                    <a:pt x="3086" y="305974"/>
                  </a:lnTo>
                  <a:lnTo>
                    <a:pt x="0" y="354012"/>
                  </a:lnTo>
                  <a:lnTo>
                    <a:pt x="3086" y="402047"/>
                  </a:lnTo>
                  <a:lnTo>
                    <a:pt x="12078" y="448118"/>
                  </a:lnTo>
                  <a:lnTo>
                    <a:pt x="26572" y="491805"/>
                  </a:lnTo>
                  <a:lnTo>
                    <a:pt x="46165" y="532684"/>
                  </a:lnTo>
                  <a:lnTo>
                    <a:pt x="70455" y="570333"/>
                  </a:lnTo>
                  <a:lnTo>
                    <a:pt x="99038" y="604332"/>
                  </a:lnTo>
                  <a:lnTo>
                    <a:pt x="131511" y="634258"/>
                  </a:lnTo>
                  <a:lnTo>
                    <a:pt x="167472" y="659689"/>
                  </a:lnTo>
                  <a:lnTo>
                    <a:pt x="206519" y="680203"/>
                  </a:lnTo>
                  <a:lnTo>
                    <a:pt x="248247" y="695378"/>
                  </a:lnTo>
                  <a:lnTo>
                    <a:pt x="292254" y="704793"/>
                  </a:lnTo>
                  <a:lnTo>
                    <a:pt x="338137" y="708025"/>
                  </a:lnTo>
                  <a:lnTo>
                    <a:pt x="384020" y="704793"/>
                  </a:lnTo>
                  <a:lnTo>
                    <a:pt x="428028" y="695378"/>
                  </a:lnTo>
                  <a:lnTo>
                    <a:pt x="469756" y="680203"/>
                  </a:lnTo>
                  <a:lnTo>
                    <a:pt x="508802" y="659689"/>
                  </a:lnTo>
                  <a:lnTo>
                    <a:pt x="544763" y="634258"/>
                  </a:lnTo>
                  <a:lnTo>
                    <a:pt x="577237" y="604332"/>
                  </a:lnTo>
                  <a:lnTo>
                    <a:pt x="605820" y="570333"/>
                  </a:lnTo>
                  <a:lnTo>
                    <a:pt x="630110" y="532684"/>
                  </a:lnTo>
                  <a:lnTo>
                    <a:pt x="649703" y="491805"/>
                  </a:lnTo>
                  <a:lnTo>
                    <a:pt x="664197" y="448118"/>
                  </a:lnTo>
                  <a:lnTo>
                    <a:pt x="673189" y="402047"/>
                  </a:lnTo>
                  <a:lnTo>
                    <a:pt x="676276" y="354012"/>
                  </a:lnTo>
                  <a:lnTo>
                    <a:pt x="673189" y="305974"/>
                  </a:lnTo>
                  <a:lnTo>
                    <a:pt x="664197" y="259901"/>
                  </a:lnTo>
                  <a:lnTo>
                    <a:pt x="649703" y="216214"/>
                  </a:lnTo>
                  <a:lnTo>
                    <a:pt x="630110" y="175335"/>
                  </a:lnTo>
                  <a:lnTo>
                    <a:pt x="605820" y="137685"/>
                  </a:lnTo>
                  <a:lnTo>
                    <a:pt x="577237" y="103687"/>
                  </a:lnTo>
                  <a:lnTo>
                    <a:pt x="544763" y="73762"/>
                  </a:lnTo>
                  <a:lnTo>
                    <a:pt x="508802" y="48332"/>
                  </a:lnTo>
                  <a:lnTo>
                    <a:pt x="469756" y="27819"/>
                  </a:lnTo>
                  <a:lnTo>
                    <a:pt x="428028" y="12645"/>
                  </a:lnTo>
                  <a:lnTo>
                    <a:pt x="384020" y="3231"/>
                  </a:lnTo>
                  <a:lnTo>
                    <a:pt x="338137" y="0"/>
                  </a:lnTo>
                  <a:close/>
                </a:path>
              </a:pathLst>
            </a:custGeom>
            <a:solidFill>
              <a:srgbClr val="C80F2E"/>
            </a:solidFill>
          </p:spPr>
          <p:txBody>
            <a:bodyPr wrap="square" lIns="0" tIns="0" rIns="0" bIns="0" rtlCol="0"/>
            <a:lstStyle/>
            <a:p>
              <a:endParaRPr/>
            </a:p>
          </p:txBody>
        </p:sp>
        <p:sp>
          <p:nvSpPr>
            <p:cNvPr id="10" name="object 10"/>
            <p:cNvSpPr/>
            <p:nvPr/>
          </p:nvSpPr>
          <p:spPr>
            <a:xfrm>
              <a:off x="758951" y="7757160"/>
              <a:ext cx="585216" cy="54863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86765" y="7784528"/>
              <a:ext cx="415290" cy="382270"/>
            </a:xfrm>
            <a:custGeom>
              <a:avLst/>
              <a:gdLst/>
              <a:ahLst/>
              <a:cxnLst/>
              <a:rect l="l" t="t" r="r" b="b"/>
              <a:pathLst>
                <a:path w="415290" h="382270">
                  <a:moveTo>
                    <a:pt x="414705" y="362064"/>
                  </a:moveTo>
                  <a:lnTo>
                    <a:pt x="410603" y="349504"/>
                  </a:lnTo>
                  <a:lnTo>
                    <a:pt x="225183" y="13335"/>
                  </a:lnTo>
                  <a:lnTo>
                    <a:pt x="216852" y="3340"/>
                  </a:lnTo>
                  <a:lnTo>
                    <a:pt x="207352" y="0"/>
                  </a:lnTo>
                  <a:lnTo>
                    <a:pt x="197853" y="3340"/>
                  </a:lnTo>
                  <a:lnTo>
                    <a:pt x="189534" y="13335"/>
                  </a:lnTo>
                  <a:lnTo>
                    <a:pt x="4102" y="349504"/>
                  </a:lnTo>
                  <a:lnTo>
                    <a:pt x="0" y="362064"/>
                  </a:lnTo>
                  <a:lnTo>
                    <a:pt x="2006" y="372338"/>
                  </a:lnTo>
                  <a:lnTo>
                    <a:pt x="9499" y="379285"/>
                  </a:lnTo>
                  <a:lnTo>
                    <a:pt x="21932" y="381838"/>
                  </a:lnTo>
                  <a:lnTo>
                    <a:pt x="392772" y="381838"/>
                  </a:lnTo>
                  <a:lnTo>
                    <a:pt x="405206" y="379285"/>
                  </a:lnTo>
                  <a:lnTo>
                    <a:pt x="412699" y="372338"/>
                  </a:lnTo>
                  <a:lnTo>
                    <a:pt x="414705" y="362064"/>
                  </a:lnTo>
                  <a:close/>
                </a:path>
              </a:pathLst>
            </a:custGeom>
            <a:solidFill>
              <a:srgbClr val="F8AD35"/>
            </a:solidFill>
          </p:spPr>
          <p:txBody>
            <a:bodyPr wrap="square" lIns="0" tIns="0" rIns="0" bIns="0" rtlCol="0"/>
            <a:lstStyle/>
            <a:p>
              <a:endParaRPr/>
            </a:p>
          </p:txBody>
        </p:sp>
        <p:sp>
          <p:nvSpPr>
            <p:cNvPr id="12" name="object 12"/>
            <p:cNvSpPr/>
            <p:nvPr/>
          </p:nvSpPr>
          <p:spPr>
            <a:xfrm>
              <a:off x="974341" y="7911325"/>
              <a:ext cx="40005" cy="191135"/>
            </a:xfrm>
            <a:custGeom>
              <a:avLst/>
              <a:gdLst/>
              <a:ahLst/>
              <a:cxnLst/>
              <a:rect l="l" t="t" r="r" b="b"/>
              <a:pathLst>
                <a:path w="40005" h="191134">
                  <a:moveTo>
                    <a:pt x="25723" y="0"/>
                  </a:moveTo>
                  <a:lnTo>
                    <a:pt x="13710" y="0"/>
                  </a:lnTo>
                  <a:lnTo>
                    <a:pt x="8944" y="1981"/>
                  </a:lnTo>
                  <a:lnTo>
                    <a:pt x="5354" y="5880"/>
                  </a:lnTo>
                  <a:lnTo>
                    <a:pt x="1762" y="9842"/>
                  </a:lnTo>
                  <a:lnTo>
                    <a:pt x="28" y="14490"/>
                  </a:lnTo>
                  <a:lnTo>
                    <a:pt x="0" y="20027"/>
                  </a:lnTo>
                  <a:lnTo>
                    <a:pt x="134" y="24747"/>
                  </a:lnTo>
                  <a:lnTo>
                    <a:pt x="4618" y="66374"/>
                  </a:lnTo>
                  <a:lnTo>
                    <a:pt x="9411" y="103123"/>
                  </a:lnTo>
                  <a:lnTo>
                    <a:pt x="10821" y="114515"/>
                  </a:lnTo>
                  <a:lnTo>
                    <a:pt x="12010" y="124755"/>
                  </a:lnTo>
                  <a:lnTo>
                    <a:pt x="12992" y="133845"/>
                  </a:lnTo>
                  <a:lnTo>
                    <a:pt x="26507" y="133845"/>
                  </a:lnTo>
                  <a:lnTo>
                    <a:pt x="27461" y="124755"/>
                  </a:lnTo>
                  <a:lnTo>
                    <a:pt x="28653" y="114515"/>
                  </a:lnTo>
                  <a:lnTo>
                    <a:pt x="30079" y="103123"/>
                  </a:lnTo>
                  <a:lnTo>
                    <a:pt x="33397" y="77963"/>
                  </a:lnTo>
                  <a:lnTo>
                    <a:pt x="34880" y="66374"/>
                  </a:lnTo>
                  <a:lnTo>
                    <a:pt x="39301" y="24747"/>
                  </a:lnTo>
                  <a:lnTo>
                    <a:pt x="39434" y="20027"/>
                  </a:lnTo>
                  <a:lnTo>
                    <a:pt x="39434" y="14490"/>
                  </a:lnTo>
                  <a:lnTo>
                    <a:pt x="37672" y="9779"/>
                  </a:lnTo>
                  <a:lnTo>
                    <a:pt x="30490" y="1981"/>
                  </a:lnTo>
                  <a:lnTo>
                    <a:pt x="25723" y="0"/>
                  </a:lnTo>
                  <a:close/>
                </a:path>
                <a:path w="40005" h="191134">
                  <a:moveTo>
                    <a:pt x="25071" y="150660"/>
                  </a:moveTo>
                  <a:lnTo>
                    <a:pt x="14428" y="150660"/>
                  </a:lnTo>
                  <a:lnTo>
                    <a:pt x="9859" y="152641"/>
                  </a:lnTo>
                  <a:lnTo>
                    <a:pt x="2415" y="160426"/>
                  </a:lnTo>
                  <a:lnTo>
                    <a:pt x="521" y="165150"/>
                  </a:lnTo>
                  <a:lnTo>
                    <a:pt x="552" y="176364"/>
                  </a:lnTo>
                  <a:lnTo>
                    <a:pt x="2415" y="181076"/>
                  </a:lnTo>
                  <a:lnTo>
                    <a:pt x="9859" y="188861"/>
                  </a:lnTo>
                  <a:lnTo>
                    <a:pt x="14428" y="190855"/>
                  </a:lnTo>
                  <a:lnTo>
                    <a:pt x="25006" y="190855"/>
                  </a:lnTo>
                  <a:lnTo>
                    <a:pt x="29575" y="188861"/>
                  </a:lnTo>
                  <a:lnTo>
                    <a:pt x="37019" y="181076"/>
                  </a:lnTo>
                  <a:lnTo>
                    <a:pt x="38912" y="176364"/>
                  </a:lnTo>
                  <a:lnTo>
                    <a:pt x="38887" y="165150"/>
                  </a:lnTo>
                  <a:lnTo>
                    <a:pt x="37019" y="160426"/>
                  </a:lnTo>
                  <a:lnTo>
                    <a:pt x="29575" y="152641"/>
                  </a:lnTo>
                  <a:lnTo>
                    <a:pt x="25071" y="150660"/>
                  </a:lnTo>
                  <a:close/>
                </a:path>
              </a:pathLst>
            </a:custGeom>
            <a:solidFill>
              <a:srgbClr val="444444"/>
            </a:solidFill>
          </p:spPr>
          <p:txBody>
            <a:bodyPr wrap="square" lIns="0" tIns="0" rIns="0" bIns="0" rtlCol="0"/>
            <a:lstStyle/>
            <a:p>
              <a:endParaRPr/>
            </a:p>
          </p:txBody>
        </p:sp>
      </p:grpSp>
      <p:sp>
        <p:nvSpPr>
          <p:cNvPr id="13" name="object 1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658549"/>
            <a:ext cx="5412740" cy="1149350"/>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4.10.2</a:t>
            </a:r>
            <a:r>
              <a:rPr sz="1200" spc="-10" dirty="0">
                <a:solidFill>
                  <a:srgbClr val="1F3763"/>
                </a:solidFill>
                <a:latin typeface="Carlito"/>
                <a:cs typeface="Carlito"/>
              </a:rPr>
              <a:t> Multiplanner</a:t>
            </a:r>
            <a:endParaRPr sz="1200">
              <a:latin typeface="Carlito"/>
              <a:cs typeface="Carlito"/>
            </a:endParaRPr>
          </a:p>
          <a:p>
            <a:pPr marL="12700" marR="5080" algn="just">
              <a:lnSpc>
                <a:spcPct val="109500"/>
              </a:lnSpc>
              <a:spcBef>
                <a:spcPts val="25"/>
              </a:spcBef>
            </a:pPr>
            <a:r>
              <a:rPr sz="1100" spc="-5" dirty="0">
                <a:latin typeface="Carlito"/>
                <a:cs typeface="Carlito"/>
              </a:rPr>
              <a:t>With this option, the Project Manager will be able to select several participants and add their  advisors/evaluators in bulk and for each of the tests at the same time. To do this, click on the  avatars of the participants you want to plan for, then click on the "</a:t>
            </a:r>
            <a:r>
              <a:rPr sz="1100" b="1" spc="-5" dirty="0">
                <a:latin typeface="Carlito"/>
                <a:cs typeface="Carlito"/>
              </a:rPr>
              <a:t>Multiplanner</a:t>
            </a:r>
            <a:r>
              <a:rPr sz="1100" spc="-5" dirty="0">
                <a:latin typeface="Carlito"/>
                <a:cs typeface="Carlito"/>
              </a:rPr>
              <a:t>" button, and  select the advisors/evaluators you want for each test from the drop-down menus, which can be  the same in all of them or not. Finally, to confirm the selection, click on the "</a:t>
            </a:r>
            <a:r>
              <a:rPr sz="1100" b="1" spc="-5" dirty="0">
                <a:latin typeface="Carlito"/>
                <a:cs typeface="Carlito"/>
              </a:rPr>
              <a:t>Save</a:t>
            </a:r>
            <a:r>
              <a:rPr sz="1100" spc="-5" dirty="0">
                <a:latin typeface="Carlito"/>
                <a:cs typeface="Carlito"/>
              </a:rPr>
              <a:t>"</a:t>
            </a:r>
            <a:r>
              <a:rPr sz="1100" spc="65" dirty="0">
                <a:latin typeface="Carlito"/>
                <a:cs typeface="Carlito"/>
              </a:rPr>
              <a:t> </a:t>
            </a:r>
            <a:r>
              <a:rPr sz="1100" spc="-5" dirty="0">
                <a:latin typeface="Carlito"/>
                <a:cs typeface="Carlito"/>
              </a:rPr>
              <a:t>button.</a:t>
            </a:r>
            <a:endParaRPr sz="1100">
              <a:latin typeface="Carlito"/>
              <a:cs typeface="Carlito"/>
            </a:endParaRPr>
          </a:p>
        </p:txBody>
      </p:sp>
      <p:grpSp>
        <p:nvGrpSpPr>
          <p:cNvPr id="3" name="object 3"/>
          <p:cNvGrpSpPr/>
          <p:nvPr/>
        </p:nvGrpSpPr>
        <p:grpSpPr>
          <a:xfrm>
            <a:off x="923925" y="923925"/>
            <a:ext cx="5419090" cy="2654300"/>
            <a:chOff x="923925" y="923925"/>
            <a:chExt cx="5419090" cy="2654300"/>
          </a:xfrm>
        </p:grpSpPr>
        <p:sp>
          <p:nvSpPr>
            <p:cNvPr id="4" name="object 4"/>
            <p:cNvSpPr/>
            <p:nvPr/>
          </p:nvSpPr>
          <p:spPr>
            <a:xfrm>
              <a:off x="933449" y="933450"/>
              <a:ext cx="5400040" cy="26352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6" name="object 6"/>
          <p:cNvSpPr/>
          <p:nvPr/>
        </p:nvSpPr>
        <p:spPr>
          <a:xfrm>
            <a:off x="914400" y="4919471"/>
            <a:ext cx="5400040" cy="2634805"/>
          </a:xfrm>
          <a:prstGeom prst="rect">
            <a:avLst/>
          </a:prstGeom>
          <a:blipFill>
            <a:blip r:embed="rId3" cstate="print"/>
            <a:stretch>
              <a:fillRect/>
            </a:stretch>
          </a:blipFill>
        </p:spPr>
        <p:txBody>
          <a:bodyPr wrap="square" lIns="0" tIns="0" rIns="0" bIns="0" rtlCol="0"/>
          <a:lstStyle/>
          <a:p>
            <a:endParaRPr/>
          </a:p>
        </p:txBody>
      </p:sp>
      <p:grpSp>
        <p:nvGrpSpPr>
          <p:cNvPr id="7" name="object 7"/>
          <p:cNvGrpSpPr/>
          <p:nvPr/>
        </p:nvGrpSpPr>
        <p:grpSpPr>
          <a:xfrm>
            <a:off x="937896" y="8009610"/>
            <a:ext cx="5718810" cy="863600"/>
            <a:chOff x="937896" y="8009610"/>
            <a:chExt cx="5718810" cy="863600"/>
          </a:xfrm>
        </p:grpSpPr>
        <p:sp>
          <p:nvSpPr>
            <p:cNvPr id="8" name="object 8"/>
            <p:cNvSpPr/>
            <p:nvPr/>
          </p:nvSpPr>
          <p:spPr>
            <a:xfrm>
              <a:off x="1477136" y="8068233"/>
              <a:ext cx="5166360" cy="756285"/>
            </a:xfrm>
            <a:custGeom>
              <a:avLst/>
              <a:gdLst/>
              <a:ahLst/>
              <a:cxnLst/>
              <a:rect l="l" t="t" r="r" b="b"/>
              <a:pathLst>
                <a:path w="5166359" h="756284">
                  <a:moveTo>
                    <a:pt x="0" y="125959"/>
                  </a:moveTo>
                  <a:lnTo>
                    <a:pt x="9898" y="76930"/>
                  </a:lnTo>
                  <a:lnTo>
                    <a:pt x="36892" y="36892"/>
                  </a:lnTo>
                  <a:lnTo>
                    <a:pt x="76929" y="9898"/>
                  </a:lnTo>
                  <a:lnTo>
                    <a:pt x="125958" y="0"/>
                  </a:lnTo>
                  <a:lnTo>
                    <a:pt x="5040282" y="0"/>
                  </a:lnTo>
                  <a:lnTo>
                    <a:pt x="5089313" y="9898"/>
                  </a:lnTo>
                  <a:lnTo>
                    <a:pt x="5129351" y="36892"/>
                  </a:lnTo>
                  <a:lnTo>
                    <a:pt x="5156344" y="76930"/>
                  </a:lnTo>
                  <a:lnTo>
                    <a:pt x="5166242" y="125959"/>
                  </a:lnTo>
                  <a:lnTo>
                    <a:pt x="5166242" y="629795"/>
                  </a:lnTo>
                  <a:lnTo>
                    <a:pt x="5156344" y="678824"/>
                  </a:lnTo>
                  <a:lnTo>
                    <a:pt x="5129351" y="718861"/>
                  </a:lnTo>
                  <a:lnTo>
                    <a:pt x="5089313" y="745855"/>
                  </a:lnTo>
                  <a:lnTo>
                    <a:pt x="5040282" y="755754"/>
                  </a:lnTo>
                  <a:lnTo>
                    <a:pt x="125958" y="755754"/>
                  </a:lnTo>
                  <a:lnTo>
                    <a:pt x="76929" y="745855"/>
                  </a:lnTo>
                  <a:lnTo>
                    <a:pt x="36892" y="718861"/>
                  </a:lnTo>
                  <a:lnTo>
                    <a:pt x="9898" y="678824"/>
                  </a:lnTo>
                  <a:lnTo>
                    <a:pt x="0" y="629795"/>
                  </a:lnTo>
                  <a:lnTo>
                    <a:pt x="0" y="125959"/>
                  </a:lnTo>
                  <a:close/>
                </a:path>
              </a:pathLst>
            </a:custGeom>
            <a:ln w="25400">
              <a:solidFill>
                <a:srgbClr val="70AD47"/>
              </a:solidFill>
            </a:ln>
          </p:spPr>
          <p:txBody>
            <a:bodyPr wrap="square" lIns="0" tIns="0" rIns="0" bIns="0" rtlCol="0"/>
            <a:lstStyle/>
            <a:p>
              <a:endParaRPr/>
            </a:p>
          </p:txBody>
        </p:sp>
        <p:sp>
          <p:nvSpPr>
            <p:cNvPr id="9" name="object 9"/>
            <p:cNvSpPr/>
            <p:nvPr/>
          </p:nvSpPr>
          <p:spPr>
            <a:xfrm>
              <a:off x="937896" y="8009610"/>
              <a:ext cx="864235" cy="863600"/>
            </a:xfrm>
            <a:custGeom>
              <a:avLst/>
              <a:gdLst/>
              <a:ahLst/>
              <a:cxnLst/>
              <a:rect l="l" t="t" r="r" b="b"/>
              <a:pathLst>
                <a:path w="864235" h="863600">
                  <a:moveTo>
                    <a:pt x="431862" y="0"/>
                  </a:moveTo>
                  <a:lnTo>
                    <a:pt x="384806" y="2533"/>
                  </a:lnTo>
                  <a:lnTo>
                    <a:pt x="339217" y="9959"/>
                  </a:lnTo>
                  <a:lnTo>
                    <a:pt x="295360" y="22014"/>
                  </a:lnTo>
                  <a:lnTo>
                    <a:pt x="253498" y="38433"/>
                  </a:lnTo>
                  <a:lnTo>
                    <a:pt x="213893" y="58955"/>
                  </a:lnTo>
                  <a:lnTo>
                    <a:pt x="176810" y="83314"/>
                  </a:lnTo>
                  <a:lnTo>
                    <a:pt x="142512" y="111249"/>
                  </a:lnTo>
                  <a:lnTo>
                    <a:pt x="111262" y="142494"/>
                  </a:lnTo>
                  <a:lnTo>
                    <a:pt x="83324" y="176788"/>
                  </a:lnTo>
                  <a:lnTo>
                    <a:pt x="58962" y="213866"/>
                  </a:lnTo>
                  <a:lnTo>
                    <a:pt x="38438" y="253464"/>
                  </a:lnTo>
                  <a:lnTo>
                    <a:pt x="22016" y="295321"/>
                  </a:lnTo>
                  <a:lnTo>
                    <a:pt x="9960" y="339171"/>
                  </a:lnTo>
                  <a:lnTo>
                    <a:pt x="2534" y="384752"/>
                  </a:lnTo>
                  <a:lnTo>
                    <a:pt x="0" y="431800"/>
                  </a:lnTo>
                  <a:lnTo>
                    <a:pt x="2534" y="478850"/>
                  </a:lnTo>
                  <a:lnTo>
                    <a:pt x="9960" y="524432"/>
                  </a:lnTo>
                  <a:lnTo>
                    <a:pt x="22016" y="568283"/>
                  </a:lnTo>
                  <a:lnTo>
                    <a:pt x="38438" y="610140"/>
                  </a:lnTo>
                  <a:lnTo>
                    <a:pt x="58962" y="649739"/>
                  </a:lnTo>
                  <a:lnTo>
                    <a:pt x="83324" y="686817"/>
                  </a:lnTo>
                  <a:lnTo>
                    <a:pt x="111262" y="721110"/>
                  </a:lnTo>
                  <a:lnTo>
                    <a:pt x="142512" y="752355"/>
                  </a:lnTo>
                  <a:lnTo>
                    <a:pt x="176810" y="780288"/>
                  </a:lnTo>
                  <a:lnTo>
                    <a:pt x="213893" y="804647"/>
                  </a:lnTo>
                  <a:lnTo>
                    <a:pt x="253498" y="825168"/>
                  </a:lnTo>
                  <a:lnTo>
                    <a:pt x="295360" y="841586"/>
                  </a:lnTo>
                  <a:lnTo>
                    <a:pt x="339217" y="853640"/>
                  </a:lnTo>
                  <a:lnTo>
                    <a:pt x="384806" y="861066"/>
                  </a:lnTo>
                  <a:lnTo>
                    <a:pt x="431862" y="863600"/>
                  </a:lnTo>
                  <a:lnTo>
                    <a:pt x="478919" y="861066"/>
                  </a:lnTo>
                  <a:lnTo>
                    <a:pt x="524509" y="853640"/>
                  </a:lnTo>
                  <a:lnTo>
                    <a:pt x="568367" y="841586"/>
                  </a:lnTo>
                  <a:lnTo>
                    <a:pt x="610230" y="825168"/>
                  </a:lnTo>
                  <a:lnTo>
                    <a:pt x="649835" y="804647"/>
                  </a:lnTo>
                  <a:lnTo>
                    <a:pt x="686918" y="780288"/>
                  </a:lnTo>
                  <a:lnTo>
                    <a:pt x="721216" y="752355"/>
                  </a:lnTo>
                  <a:lnTo>
                    <a:pt x="752465" y="721110"/>
                  </a:lnTo>
                  <a:lnTo>
                    <a:pt x="780403" y="686817"/>
                  </a:lnTo>
                  <a:lnTo>
                    <a:pt x="804765" y="649739"/>
                  </a:lnTo>
                  <a:lnTo>
                    <a:pt x="825288" y="610140"/>
                  </a:lnTo>
                  <a:lnTo>
                    <a:pt x="841709" y="568283"/>
                  </a:lnTo>
                  <a:lnTo>
                    <a:pt x="853765" y="524432"/>
                  </a:lnTo>
                  <a:lnTo>
                    <a:pt x="861191" y="478850"/>
                  </a:lnTo>
                  <a:lnTo>
                    <a:pt x="863725" y="431800"/>
                  </a:lnTo>
                  <a:lnTo>
                    <a:pt x="861191" y="384752"/>
                  </a:lnTo>
                  <a:lnTo>
                    <a:pt x="853765" y="339171"/>
                  </a:lnTo>
                  <a:lnTo>
                    <a:pt x="841709" y="295321"/>
                  </a:lnTo>
                  <a:lnTo>
                    <a:pt x="825288" y="253464"/>
                  </a:lnTo>
                  <a:lnTo>
                    <a:pt x="804765" y="213866"/>
                  </a:lnTo>
                  <a:lnTo>
                    <a:pt x="780403" y="176788"/>
                  </a:lnTo>
                  <a:lnTo>
                    <a:pt x="752465" y="142494"/>
                  </a:lnTo>
                  <a:lnTo>
                    <a:pt x="721216" y="111249"/>
                  </a:lnTo>
                  <a:lnTo>
                    <a:pt x="686918" y="83314"/>
                  </a:lnTo>
                  <a:lnTo>
                    <a:pt x="649835" y="58955"/>
                  </a:lnTo>
                  <a:lnTo>
                    <a:pt x="610230" y="38433"/>
                  </a:lnTo>
                  <a:lnTo>
                    <a:pt x="568367" y="22014"/>
                  </a:lnTo>
                  <a:lnTo>
                    <a:pt x="524509" y="9959"/>
                  </a:lnTo>
                  <a:lnTo>
                    <a:pt x="478919" y="2533"/>
                  </a:lnTo>
                  <a:lnTo>
                    <a:pt x="431862" y="0"/>
                  </a:lnTo>
                  <a:close/>
                </a:path>
              </a:pathLst>
            </a:custGeom>
            <a:solidFill>
              <a:srgbClr val="70AD47"/>
            </a:solidFill>
          </p:spPr>
          <p:txBody>
            <a:bodyPr wrap="square" lIns="0" tIns="0" rIns="0" bIns="0" rtlCol="0"/>
            <a:lstStyle/>
            <a:p>
              <a:endParaRPr/>
            </a:p>
          </p:txBody>
        </p:sp>
        <p:sp>
          <p:nvSpPr>
            <p:cNvPr id="10" name="object 10"/>
            <p:cNvSpPr/>
            <p:nvPr/>
          </p:nvSpPr>
          <p:spPr>
            <a:xfrm>
              <a:off x="1054607" y="8144255"/>
              <a:ext cx="688847" cy="71018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336128" y="8172170"/>
              <a:ext cx="226695" cy="471170"/>
            </a:xfrm>
            <a:custGeom>
              <a:avLst/>
              <a:gdLst/>
              <a:ahLst/>
              <a:cxnLst/>
              <a:rect l="l" t="t" r="r" b="b"/>
              <a:pathLst>
                <a:path w="226694" h="471170">
                  <a:moveTo>
                    <a:pt x="226695" y="0"/>
                  </a:moveTo>
                  <a:lnTo>
                    <a:pt x="222224" y="0"/>
                  </a:lnTo>
                  <a:lnTo>
                    <a:pt x="189392" y="36043"/>
                  </a:lnTo>
                  <a:lnTo>
                    <a:pt x="156954" y="69654"/>
                  </a:lnTo>
                  <a:lnTo>
                    <a:pt x="123351" y="99377"/>
                  </a:lnTo>
                  <a:lnTo>
                    <a:pt x="87029" y="123753"/>
                  </a:lnTo>
                  <a:lnTo>
                    <a:pt x="46431" y="141325"/>
                  </a:lnTo>
                  <a:lnTo>
                    <a:pt x="0" y="150634"/>
                  </a:lnTo>
                  <a:lnTo>
                    <a:pt x="0" y="320052"/>
                  </a:lnTo>
                  <a:lnTo>
                    <a:pt x="74408" y="342421"/>
                  </a:lnTo>
                  <a:lnTo>
                    <a:pt x="111693" y="364732"/>
                  </a:lnTo>
                  <a:lnTo>
                    <a:pt x="148848" y="393852"/>
                  </a:lnTo>
                  <a:lnTo>
                    <a:pt x="185738" y="429323"/>
                  </a:lnTo>
                  <a:lnTo>
                    <a:pt x="222224" y="470687"/>
                  </a:lnTo>
                  <a:lnTo>
                    <a:pt x="226695" y="470687"/>
                  </a:lnTo>
                  <a:lnTo>
                    <a:pt x="226695" y="0"/>
                  </a:lnTo>
                  <a:close/>
                </a:path>
              </a:pathLst>
            </a:custGeom>
            <a:solidFill>
              <a:srgbClr val="DADADA"/>
            </a:solidFill>
          </p:spPr>
          <p:txBody>
            <a:bodyPr wrap="square" lIns="0" tIns="0" rIns="0" bIns="0" rtlCol="0"/>
            <a:lstStyle/>
            <a:p>
              <a:endParaRPr/>
            </a:p>
          </p:txBody>
        </p:sp>
        <p:sp>
          <p:nvSpPr>
            <p:cNvPr id="12" name="object 12"/>
            <p:cNvSpPr/>
            <p:nvPr/>
          </p:nvSpPr>
          <p:spPr>
            <a:xfrm>
              <a:off x="1144492" y="8314689"/>
              <a:ext cx="210572" cy="37863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562658" y="8172170"/>
              <a:ext cx="22860" cy="471170"/>
            </a:xfrm>
            <a:custGeom>
              <a:avLst/>
              <a:gdLst/>
              <a:ahLst/>
              <a:cxnLst/>
              <a:rect l="l" t="t" r="r" b="b"/>
              <a:pathLst>
                <a:path w="22859" h="471170">
                  <a:moveTo>
                    <a:pt x="22326" y="0"/>
                  </a:moveTo>
                  <a:lnTo>
                    <a:pt x="0" y="0"/>
                  </a:lnTo>
                  <a:lnTo>
                    <a:pt x="0" y="470687"/>
                  </a:lnTo>
                  <a:lnTo>
                    <a:pt x="22326" y="470687"/>
                  </a:lnTo>
                  <a:lnTo>
                    <a:pt x="22326" y="0"/>
                  </a:lnTo>
                  <a:close/>
                </a:path>
              </a:pathLst>
            </a:custGeom>
            <a:solidFill>
              <a:srgbClr val="504E4F"/>
            </a:solidFill>
          </p:spPr>
          <p:txBody>
            <a:bodyPr wrap="square" lIns="0" tIns="0" rIns="0" bIns="0" rtlCol="0"/>
            <a:lstStyle/>
            <a:p>
              <a:endParaRPr/>
            </a:p>
          </p:txBody>
        </p:sp>
        <p:sp>
          <p:nvSpPr>
            <p:cNvPr id="14" name="object 14"/>
            <p:cNvSpPr/>
            <p:nvPr/>
          </p:nvSpPr>
          <p:spPr>
            <a:xfrm>
              <a:off x="1081187" y="8342502"/>
              <a:ext cx="63500" cy="125095"/>
            </a:xfrm>
            <a:custGeom>
              <a:avLst/>
              <a:gdLst/>
              <a:ahLst/>
              <a:cxnLst/>
              <a:rect l="l" t="t" r="r" b="b"/>
              <a:pathLst>
                <a:path w="63500" h="125095">
                  <a:moveTo>
                    <a:pt x="63192" y="0"/>
                  </a:moveTo>
                  <a:lnTo>
                    <a:pt x="26696" y="9490"/>
                  </a:lnTo>
                  <a:lnTo>
                    <a:pt x="5910" y="32618"/>
                  </a:lnTo>
                  <a:lnTo>
                    <a:pt x="0" y="62533"/>
                  </a:lnTo>
                  <a:lnTo>
                    <a:pt x="8132" y="92383"/>
                  </a:lnTo>
                  <a:lnTo>
                    <a:pt x="29474" y="115318"/>
                  </a:lnTo>
                  <a:lnTo>
                    <a:pt x="63192" y="124485"/>
                  </a:lnTo>
                  <a:lnTo>
                    <a:pt x="63192" y="0"/>
                  </a:lnTo>
                  <a:close/>
                </a:path>
              </a:pathLst>
            </a:custGeom>
            <a:solidFill>
              <a:srgbClr val="FFFFFF"/>
            </a:solidFill>
          </p:spPr>
          <p:txBody>
            <a:bodyPr wrap="square" lIns="0" tIns="0" rIns="0" bIns="0" rtlCol="0"/>
            <a:lstStyle/>
            <a:p>
              <a:endParaRPr/>
            </a:p>
          </p:txBody>
        </p:sp>
        <p:sp>
          <p:nvSpPr>
            <p:cNvPr id="15" name="object 15"/>
            <p:cNvSpPr/>
            <p:nvPr/>
          </p:nvSpPr>
          <p:spPr>
            <a:xfrm>
              <a:off x="1081582" y="8172170"/>
              <a:ext cx="481330" cy="238125"/>
            </a:xfrm>
            <a:custGeom>
              <a:avLst/>
              <a:gdLst/>
              <a:ahLst/>
              <a:cxnLst/>
              <a:rect l="l" t="t" r="r" b="b"/>
              <a:pathLst>
                <a:path w="481330" h="238125">
                  <a:moveTo>
                    <a:pt x="62788" y="170332"/>
                  </a:moveTo>
                  <a:lnTo>
                    <a:pt x="32664" y="176504"/>
                  </a:lnTo>
                  <a:lnTo>
                    <a:pt x="12407" y="192049"/>
                  </a:lnTo>
                  <a:lnTo>
                    <a:pt x="1651" y="213639"/>
                  </a:lnTo>
                  <a:lnTo>
                    <a:pt x="0" y="237883"/>
                  </a:lnTo>
                  <a:lnTo>
                    <a:pt x="62788" y="237883"/>
                  </a:lnTo>
                  <a:lnTo>
                    <a:pt x="62788" y="170332"/>
                  </a:lnTo>
                  <a:close/>
                </a:path>
                <a:path w="481330" h="238125">
                  <a:moveTo>
                    <a:pt x="481241" y="0"/>
                  </a:moveTo>
                  <a:lnTo>
                    <a:pt x="476770" y="0"/>
                  </a:lnTo>
                  <a:lnTo>
                    <a:pt x="443928" y="36055"/>
                  </a:lnTo>
                  <a:lnTo>
                    <a:pt x="411492" y="69659"/>
                  </a:lnTo>
                  <a:lnTo>
                    <a:pt x="377888" y="99390"/>
                  </a:lnTo>
                  <a:lnTo>
                    <a:pt x="341566" y="123761"/>
                  </a:lnTo>
                  <a:lnTo>
                    <a:pt x="300977" y="141325"/>
                  </a:lnTo>
                  <a:lnTo>
                    <a:pt x="254546" y="150634"/>
                  </a:lnTo>
                  <a:lnTo>
                    <a:pt x="254546" y="237883"/>
                  </a:lnTo>
                  <a:lnTo>
                    <a:pt x="481241" y="237883"/>
                  </a:lnTo>
                  <a:lnTo>
                    <a:pt x="481241" y="0"/>
                  </a:lnTo>
                  <a:close/>
                </a:path>
              </a:pathLst>
            </a:custGeom>
            <a:solidFill>
              <a:srgbClr val="DADADA"/>
            </a:solidFill>
          </p:spPr>
          <p:txBody>
            <a:bodyPr wrap="square" lIns="0" tIns="0" rIns="0" bIns="0" rtlCol="0"/>
            <a:lstStyle/>
            <a:p>
              <a:endParaRPr/>
            </a:p>
          </p:txBody>
        </p:sp>
        <p:sp>
          <p:nvSpPr>
            <p:cNvPr id="16" name="object 16"/>
            <p:cNvSpPr/>
            <p:nvPr/>
          </p:nvSpPr>
          <p:spPr>
            <a:xfrm>
              <a:off x="1081149" y="8346198"/>
              <a:ext cx="40005" cy="116839"/>
            </a:xfrm>
            <a:custGeom>
              <a:avLst/>
              <a:gdLst/>
              <a:ahLst/>
              <a:cxnLst/>
              <a:rect l="l" t="t" r="r" b="b"/>
              <a:pathLst>
                <a:path w="40005" h="116840">
                  <a:moveTo>
                    <a:pt x="39531" y="0"/>
                  </a:moveTo>
                  <a:lnTo>
                    <a:pt x="9212" y="23092"/>
                  </a:lnTo>
                  <a:lnTo>
                    <a:pt x="0" y="57780"/>
                  </a:lnTo>
                  <a:lnTo>
                    <a:pt x="10553" y="92699"/>
                  </a:lnTo>
                  <a:lnTo>
                    <a:pt x="39531" y="116484"/>
                  </a:lnTo>
                  <a:lnTo>
                    <a:pt x="39531" y="0"/>
                  </a:lnTo>
                  <a:close/>
                </a:path>
              </a:pathLst>
            </a:custGeom>
            <a:solidFill>
              <a:srgbClr val="00253A"/>
            </a:solidFill>
          </p:spPr>
          <p:txBody>
            <a:bodyPr wrap="square" lIns="0" tIns="0" rIns="0" bIns="0" rtlCol="0"/>
            <a:lstStyle/>
            <a:p>
              <a:endParaRPr/>
            </a:p>
          </p:txBody>
        </p:sp>
        <p:sp>
          <p:nvSpPr>
            <p:cNvPr id="17" name="object 17"/>
            <p:cNvSpPr/>
            <p:nvPr/>
          </p:nvSpPr>
          <p:spPr>
            <a:xfrm>
              <a:off x="1081284" y="8346655"/>
              <a:ext cx="40005" cy="64135"/>
            </a:xfrm>
            <a:custGeom>
              <a:avLst/>
              <a:gdLst/>
              <a:ahLst/>
              <a:cxnLst/>
              <a:rect l="l" t="t" r="r" b="b"/>
              <a:pathLst>
                <a:path w="40005" h="64134">
                  <a:moveTo>
                    <a:pt x="39396" y="0"/>
                  </a:moveTo>
                  <a:lnTo>
                    <a:pt x="6046" y="28524"/>
                  </a:lnTo>
                  <a:lnTo>
                    <a:pt x="0" y="51701"/>
                  </a:lnTo>
                  <a:lnTo>
                    <a:pt x="307" y="63855"/>
                  </a:lnTo>
                  <a:lnTo>
                    <a:pt x="39396" y="63855"/>
                  </a:lnTo>
                  <a:close/>
                </a:path>
              </a:pathLst>
            </a:custGeom>
            <a:solidFill>
              <a:srgbClr val="00344F"/>
            </a:solidFill>
          </p:spPr>
          <p:txBody>
            <a:bodyPr wrap="square" lIns="0" tIns="0" rIns="0" bIns="0" rtlCol="0"/>
            <a:lstStyle/>
            <a:p>
              <a:endParaRPr/>
            </a:p>
          </p:txBody>
        </p:sp>
        <p:sp>
          <p:nvSpPr>
            <p:cNvPr id="18" name="object 18"/>
            <p:cNvSpPr/>
            <p:nvPr/>
          </p:nvSpPr>
          <p:spPr>
            <a:xfrm>
              <a:off x="1562658" y="8410054"/>
              <a:ext cx="22860" cy="233045"/>
            </a:xfrm>
            <a:custGeom>
              <a:avLst/>
              <a:gdLst/>
              <a:ahLst/>
              <a:cxnLst/>
              <a:rect l="l" t="t" r="r" b="b"/>
              <a:pathLst>
                <a:path w="22859" h="233045">
                  <a:moveTo>
                    <a:pt x="22326" y="0"/>
                  </a:moveTo>
                  <a:lnTo>
                    <a:pt x="0" y="0"/>
                  </a:lnTo>
                  <a:lnTo>
                    <a:pt x="0" y="232803"/>
                  </a:lnTo>
                  <a:lnTo>
                    <a:pt x="22326" y="232803"/>
                  </a:lnTo>
                  <a:lnTo>
                    <a:pt x="22326" y="0"/>
                  </a:lnTo>
                  <a:close/>
                </a:path>
              </a:pathLst>
            </a:custGeom>
            <a:solidFill>
              <a:srgbClr val="3C3C3B"/>
            </a:solidFill>
          </p:spPr>
          <p:txBody>
            <a:bodyPr wrap="square" lIns="0" tIns="0" rIns="0" bIns="0" rtlCol="0"/>
            <a:lstStyle/>
            <a:p>
              <a:endParaRPr/>
            </a:p>
          </p:txBody>
        </p:sp>
      </p:grpSp>
      <p:sp>
        <p:nvSpPr>
          <p:cNvPr id="19" name="object 19"/>
          <p:cNvSpPr txBox="1"/>
          <p:nvPr/>
        </p:nvSpPr>
        <p:spPr>
          <a:xfrm>
            <a:off x="1907539" y="8138261"/>
            <a:ext cx="4522470" cy="577215"/>
          </a:xfrm>
          <a:prstGeom prst="rect">
            <a:avLst/>
          </a:prstGeom>
        </p:spPr>
        <p:txBody>
          <a:bodyPr vert="horz" wrap="square" lIns="0" tIns="10795" rIns="0" bIns="0" rtlCol="0">
            <a:spAutoFit/>
          </a:bodyPr>
          <a:lstStyle/>
          <a:p>
            <a:pPr marL="12700" marR="5080" algn="just">
              <a:lnSpc>
                <a:spcPct val="110000"/>
              </a:lnSpc>
              <a:spcBef>
                <a:spcPts val="85"/>
              </a:spcBef>
            </a:pPr>
            <a:r>
              <a:rPr sz="1100" b="1" dirty="0">
                <a:solidFill>
                  <a:srgbClr val="70AD47"/>
                </a:solidFill>
                <a:latin typeface="Carlito"/>
                <a:cs typeface="Carlito"/>
              </a:rPr>
              <a:t>¡ALWAYS </a:t>
            </a:r>
            <a:r>
              <a:rPr sz="1100" b="1" spc="-5" dirty="0">
                <a:solidFill>
                  <a:srgbClr val="70AD47"/>
                </a:solidFill>
                <a:latin typeface="Carlito"/>
                <a:cs typeface="Carlito"/>
              </a:rPr>
              <a:t>REMEMBER! </a:t>
            </a:r>
            <a:r>
              <a:rPr sz="1100" spc="-5" dirty="0">
                <a:latin typeface="Carlito"/>
                <a:cs typeface="Carlito"/>
              </a:rPr>
              <a:t>You can </a:t>
            </a:r>
            <a:r>
              <a:rPr sz="1100" dirty="0">
                <a:latin typeface="Carlito"/>
                <a:cs typeface="Carlito"/>
              </a:rPr>
              <a:t>modify </a:t>
            </a:r>
            <a:r>
              <a:rPr sz="1100" spc="-5" dirty="0">
                <a:latin typeface="Carlito"/>
                <a:cs typeface="Carlito"/>
              </a:rPr>
              <a:t>the </a:t>
            </a:r>
            <a:r>
              <a:rPr sz="1100" dirty="0">
                <a:latin typeface="Carlito"/>
                <a:cs typeface="Carlito"/>
              </a:rPr>
              <a:t>selection </a:t>
            </a:r>
            <a:r>
              <a:rPr sz="1100" spc="5" dirty="0">
                <a:latin typeface="Carlito"/>
                <a:cs typeface="Carlito"/>
              </a:rPr>
              <a:t>of </a:t>
            </a:r>
            <a:r>
              <a:rPr sz="1100" spc="-5" dirty="0">
                <a:latin typeface="Carlito"/>
                <a:cs typeface="Carlito"/>
              </a:rPr>
              <a:t>any assessor/evaluator,  as </a:t>
            </a:r>
            <a:r>
              <a:rPr sz="1100" dirty="0">
                <a:latin typeface="Carlito"/>
                <a:cs typeface="Carlito"/>
              </a:rPr>
              <a:t>simply </a:t>
            </a:r>
            <a:r>
              <a:rPr sz="1100" spc="-5" dirty="0">
                <a:latin typeface="Carlito"/>
                <a:cs typeface="Carlito"/>
              </a:rPr>
              <a:t>as clicking on the assessment </a:t>
            </a:r>
            <a:r>
              <a:rPr sz="1100" spc="-10" dirty="0">
                <a:latin typeface="Carlito"/>
                <a:cs typeface="Carlito"/>
              </a:rPr>
              <a:t>tool </a:t>
            </a:r>
            <a:r>
              <a:rPr sz="1100" spc="-5" dirty="0">
                <a:latin typeface="Carlito"/>
                <a:cs typeface="Carlito"/>
              </a:rPr>
              <a:t>and then the </a:t>
            </a:r>
            <a:r>
              <a:rPr sz="1100" dirty="0">
                <a:latin typeface="Carlito"/>
                <a:cs typeface="Carlito"/>
              </a:rPr>
              <a:t>new  </a:t>
            </a:r>
            <a:r>
              <a:rPr sz="1100" spc="-5" dirty="0">
                <a:latin typeface="Carlito"/>
                <a:cs typeface="Carlito"/>
              </a:rPr>
              <a:t>assessor/evaluator.</a:t>
            </a:r>
            <a:endParaRPr sz="1100">
              <a:latin typeface="Carlito"/>
              <a:cs typeface="Carlito"/>
            </a:endParaRPr>
          </a:p>
        </p:txBody>
      </p:sp>
      <p:sp>
        <p:nvSpPr>
          <p:cNvPr id="20" name="object 2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3419"/>
            <a:ext cx="5412740" cy="984250"/>
          </a:xfrm>
          <a:prstGeom prst="rect">
            <a:avLst/>
          </a:prstGeom>
        </p:spPr>
        <p:txBody>
          <a:bodyPr vert="horz" wrap="square" lIns="0" tIns="34290" rIns="0" bIns="0" rtlCol="0">
            <a:spAutoFit/>
          </a:bodyPr>
          <a:lstStyle/>
          <a:p>
            <a:pPr marL="12700">
              <a:lnSpc>
                <a:spcPct val="100000"/>
              </a:lnSpc>
              <a:spcBef>
                <a:spcPts val="270"/>
              </a:spcBef>
            </a:pPr>
            <a:r>
              <a:rPr sz="1300" spc="-5" dirty="0">
                <a:solidFill>
                  <a:srgbClr val="2F5496"/>
                </a:solidFill>
                <a:latin typeface="Carlito"/>
                <a:cs typeface="Carlito"/>
              </a:rPr>
              <a:t>4.11 </a:t>
            </a:r>
            <a:r>
              <a:rPr sz="1300" spc="-10" dirty="0">
                <a:solidFill>
                  <a:srgbClr val="2F5496"/>
                </a:solidFill>
                <a:latin typeface="Carlito"/>
                <a:cs typeface="Carlito"/>
              </a:rPr>
              <a:t>LAUNCHING </a:t>
            </a:r>
            <a:r>
              <a:rPr sz="1300" spc="-25" dirty="0">
                <a:solidFill>
                  <a:srgbClr val="2F5496"/>
                </a:solidFill>
                <a:latin typeface="Carlito"/>
                <a:cs typeface="Carlito"/>
              </a:rPr>
              <a:t>A</a:t>
            </a:r>
            <a:r>
              <a:rPr sz="1300" spc="10" dirty="0">
                <a:solidFill>
                  <a:srgbClr val="2F5496"/>
                </a:solidFill>
                <a:latin typeface="Carlito"/>
                <a:cs typeface="Carlito"/>
              </a:rPr>
              <a:t> </a:t>
            </a:r>
            <a:r>
              <a:rPr sz="1300" spc="-10" dirty="0">
                <a:solidFill>
                  <a:srgbClr val="2F5496"/>
                </a:solidFill>
                <a:latin typeface="Carlito"/>
                <a:cs typeface="Carlito"/>
              </a:rPr>
              <a:t>PROJECT</a:t>
            </a:r>
            <a:endParaRPr sz="1300">
              <a:latin typeface="Carlito"/>
              <a:cs typeface="Carlito"/>
            </a:endParaRPr>
          </a:p>
          <a:p>
            <a:pPr marL="12700" marR="5080" algn="just">
              <a:lnSpc>
                <a:spcPct val="109700"/>
              </a:lnSpc>
              <a:spcBef>
                <a:spcPts val="25"/>
              </a:spcBef>
            </a:pPr>
            <a:r>
              <a:rPr sz="1100" spc="-5" dirty="0">
                <a:latin typeface="Carlito"/>
                <a:cs typeface="Carlito"/>
              </a:rPr>
              <a:t>Once we have configured the Project and added the participants and the advisors/evaluators  we can launch the Project. To do so, all we have to do is click on the </a:t>
            </a:r>
            <a:r>
              <a:rPr sz="1100" dirty="0">
                <a:latin typeface="Carlito"/>
                <a:cs typeface="Carlito"/>
              </a:rPr>
              <a:t>"</a:t>
            </a:r>
            <a:r>
              <a:rPr sz="1100" b="1" dirty="0">
                <a:latin typeface="Carlito"/>
                <a:cs typeface="Carlito"/>
              </a:rPr>
              <a:t>play</a:t>
            </a:r>
            <a:r>
              <a:rPr sz="1100" dirty="0">
                <a:latin typeface="Carlito"/>
                <a:cs typeface="Carlito"/>
              </a:rPr>
              <a:t>" </a:t>
            </a:r>
            <a:r>
              <a:rPr sz="1100" spc="-5" dirty="0">
                <a:latin typeface="Carlito"/>
                <a:cs typeface="Carlito"/>
              </a:rPr>
              <a:t>button and accept  the recommendations we want. At this point the Project is active and we can no longer change  anything in its</a:t>
            </a:r>
            <a:r>
              <a:rPr sz="1100" spc="-10" dirty="0">
                <a:latin typeface="Carlito"/>
                <a:cs typeface="Carlito"/>
              </a:rPr>
              <a:t> </a:t>
            </a:r>
            <a:r>
              <a:rPr sz="1100" spc="-5" dirty="0">
                <a:latin typeface="Carlito"/>
                <a:cs typeface="Carlito"/>
              </a:rPr>
              <a:t>configuration.</a:t>
            </a:r>
            <a:endParaRPr sz="1100">
              <a:latin typeface="Carlito"/>
              <a:cs typeface="Carlito"/>
            </a:endParaRPr>
          </a:p>
        </p:txBody>
      </p:sp>
      <p:sp>
        <p:nvSpPr>
          <p:cNvPr id="3" name="object 3"/>
          <p:cNvSpPr txBox="1"/>
          <p:nvPr/>
        </p:nvSpPr>
        <p:spPr>
          <a:xfrm>
            <a:off x="901700" y="5004917"/>
            <a:ext cx="5412740" cy="942975"/>
          </a:xfrm>
          <a:prstGeom prst="rect">
            <a:avLst/>
          </a:prstGeom>
        </p:spPr>
        <p:txBody>
          <a:bodyPr vert="horz" wrap="square" lIns="0" tIns="11430" rIns="0" bIns="0" rtlCol="0">
            <a:spAutoFit/>
          </a:bodyPr>
          <a:lstStyle/>
          <a:p>
            <a:pPr marL="12700" marR="5080" algn="just">
              <a:lnSpc>
                <a:spcPct val="109500"/>
              </a:lnSpc>
              <a:spcBef>
                <a:spcPts val="90"/>
              </a:spcBef>
            </a:pPr>
            <a:r>
              <a:rPr sz="1100" spc="-5" dirty="0">
                <a:latin typeface="Carlito"/>
                <a:cs typeface="Carlito"/>
              </a:rPr>
              <a:t>For the project to start, we must send the invitations to the participants manually (if we have  not previously left the self-invitation check active in the communications). To do this, we select  the participants we want to invite to the project at this time, press the "</a:t>
            </a:r>
            <a:r>
              <a:rPr sz="1100" b="1" spc="-5" dirty="0">
                <a:latin typeface="Carlito"/>
                <a:cs typeface="Carlito"/>
              </a:rPr>
              <a:t>Actions</a:t>
            </a:r>
            <a:r>
              <a:rPr sz="1100" spc="-5" dirty="0">
                <a:latin typeface="Carlito"/>
                <a:cs typeface="Carlito"/>
              </a:rPr>
              <a:t>" button, select  the "</a:t>
            </a:r>
            <a:r>
              <a:rPr sz="1100" b="1" spc="-5" dirty="0">
                <a:latin typeface="Carlito"/>
                <a:cs typeface="Carlito"/>
              </a:rPr>
              <a:t>Send Communication</a:t>
            </a:r>
            <a:r>
              <a:rPr sz="1100" spc="-5" dirty="0">
                <a:latin typeface="Carlito"/>
                <a:cs typeface="Carlito"/>
              </a:rPr>
              <a:t>" option, select the "</a:t>
            </a:r>
            <a:r>
              <a:rPr sz="1100" b="1" spc="-5" dirty="0">
                <a:latin typeface="Carlito"/>
                <a:cs typeface="Carlito"/>
              </a:rPr>
              <a:t>Invitation</a:t>
            </a:r>
            <a:r>
              <a:rPr sz="1100" spc="-5" dirty="0">
                <a:latin typeface="Carlito"/>
                <a:cs typeface="Carlito"/>
              </a:rPr>
              <a:t>" option and press the "</a:t>
            </a:r>
            <a:r>
              <a:rPr sz="1100" b="1" spc="-5" dirty="0">
                <a:latin typeface="Carlito"/>
                <a:cs typeface="Carlito"/>
              </a:rPr>
              <a:t>Send</a:t>
            </a:r>
            <a:r>
              <a:rPr sz="1100" spc="-5" dirty="0">
                <a:latin typeface="Carlito"/>
                <a:cs typeface="Carlito"/>
              </a:rPr>
              <a:t>" button,  at this time the selected participants will receive an </a:t>
            </a:r>
            <a:r>
              <a:rPr sz="1100" dirty="0">
                <a:latin typeface="Carlito"/>
                <a:cs typeface="Carlito"/>
              </a:rPr>
              <a:t>e-mail </a:t>
            </a:r>
            <a:r>
              <a:rPr sz="1100" spc="-5" dirty="0">
                <a:latin typeface="Carlito"/>
                <a:cs typeface="Carlito"/>
              </a:rPr>
              <a:t>with access to their "</a:t>
            </a:r>
            <a:r>
              <a:rPr sz="1100" b="1" spc="-5" dirty="0">
                <a:latin typeface="Carlito"/>
                <a:cs typeface="Carlito"/>
              </a:rPr>
              <a:t>landing</a:t>
            </a:r>
            <a:r>
              <a:rPr sz="1100" b="1" spc="85" dirty="0">
                <a:latin typeface="Carlito"/>
                <a:cs typeface="Carlito"/>
              </a:rPr>
              <a:t> </a:t>
            </a:r>
            <a:r>
              <a:rPr sz="1100" b="1" spc="-5" dirty="0">
                <a:latin typeface="Carlito"/>
                <a:cs typeface="Carlito"/>
              </a:rPr>
              <a:t>page</a:t>
            </a:r>
            <a:r>
              <a:rPr sz="1100" spc="-5" dirty="0">
                <a:latin typeface="Carlito"/>
                <a:cs typeface="Carlito"/>
              </a:rPr>
              <a:t>".</a:t>
            </a:r>
            <a:endParaRPr sz="1100">
              <a:latin typeface="Carlito"/>
              <a:cs typeface="Carlito"/>
            </a:endParaRPr>
          </a:p>
        </p:txBody>
      </p:sp>
      <p:grpSp>
        <p:nvGrpSpPr>
          <p:cNvPr id="4" name="object 4"/>
          <p:cNvGrpSpPr/>
          <p:nvPr/>
        </p:nvGrpSpPr>
        <p:grpSpPr>
          <a:xfrm>
            <a:off x="923925" y="1979142"/>
            <a:ext cx="5419090" cy="2654300"/>
            <a:chOff x="923925" y="1979142"/>
            <a:chExt cx="5419090" cy="2654300"/>
          </a:xfrm>
        </p:grpSpPr>
        <p:sp>
          <p:nvSpPr>
            <p:cNvPr id="5" name="object 5"/>
            <p:cNvSpPr/>
            <p:nvPr/>
          </p:nvSpPr>
          <p:spPr>
            <a:xfrm>
              <a:off x="933449" y="1988667"/>
              <a:ext cx="5400040" cy="26352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1983905"/>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grpSp>
        <p:nvGrpSpPr>
          <p:cNvPr id="7" name="object 7"/>
          <p:cNvGrpSpPr/>
          <p:nvPr/>
        </p:nvGrpSpPr>
        <p:grpSpPr>
          <a:xfrm>
            <a:off x="923925" y="6068644"/>
            <a:ext cx="5419090" cy="2654300"/>
            <a:chOff x="923925" y="6068644"/>
            <a:chExt cx="5419090" cy="2654300"/>
          </a:xfrm>
        </p:grpSpPr>
        <p:sp>
          <p:nvSpPr>
            <p:cNvPr id="8" name="object 8"/>
            <p:cNvSpPr/>
            <p:nvPr/>
          </p:nvSpPr>
          <p:spPr>
            <a:xfrm>
              <a:off x="933449" y="6078169"/>
              <a:ext cx="5400040" cy="26352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6073406"/>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3419"/>
            <a:ext cx="5412740" cy="984250"/>
          </a:xfrm>
          <a:prstGeom prst="rect">
            <a:avLst/>
          </a:prstGeom>
        </p:spPr>
        <p:txBody>
          <a:bodyPr vert="horz" wrap="square" lIns="0" tIns="34290" rIns="0" bIns="0" rtlCol="0">
            <a:spAutoFit/>
          </a:bodyPr>
          <a:lstStyle/>
          <a:p>
            <a:pPr marL="12700">
              <a:lnSpc>
                <a:spcPct val="100000"/>
              </a:lnSpc>
              <a:spcBef>
                <a:spcPts val="270"/>
              </a:spcBef>
            </a:pPr>
            <a:r>
              <a:rPr sz="1300" spc="-5" dirty="0">
                <a:solidFill>
                  <a:srgbClr val="2F5496"/>
                </a:solidFill>
                <a:latin typeface="Carlito"/>
                <a:cs typeface="Carlito"/>
              </a:rPr>
              <a:t>4.12 </a:t>
            </a:r>
            <a:r>
              <a:rPr sz="1300" spc="-10" dirty="0">
                <a:solidFill>
                  <a:srgbClr val="2F5496"/>
                </a:solidFill>
                <a:latin typeface="Carlito"/>
                <a:cs typeface="Carlito"/>
              </a:rPr>
              <a:t>PROJECT</a:t>
            </a:r>
            <a:r>
              <a:rPr sz="1300" dirty="0">
                <a:solidFill>
                  <a:srgbClr val="2F5496"/>
                </a:solidFill>
                <a:latin typeface="Carlito"/>
                <a:cs typeface="Carlito"/>
              </a:rPr>
              <a:t> </a:t>
            </a:r>
            <a:r>
              <a:rPr sz="1300" spc="-10" dirty="0">
                <a:solidFill>
                  <a:srgbClr val="2F5496"/>
                </a:solidFill>
                <a:latin typeface="Carlito"/>
                <a:cs typeface="Carlito"/>
              </a:rPr>
              <a:t>STATISTICS</a:t>
            </a:r>
            <a:endParaRPr sz="1300">
              <a:latin typeface="Carlito"/>
              <a:cs typeface="Carlito"/>
            </a:endParaRPr>
          </a:p>
          <a:p>
            <a:pPr marL="12700" marR="5080" algn="just">
              <a:lnSpc>
                <a:spcPct val="109700"/>
              </a:lnSpc>
              <a:spcBef>
                <a:spcPts val="25"/>
              </a:spcBef>
            </a:pPr>
            <a:r>
              <a:rPr sz="1100" spc="-5" dirty="0">
                <a:latin typeface="Carlito"/>
                <a:cs typeface="Carlito"/>
              </a:rPr>
              <a:t>As </a:t>
            </a:r>
            <a:r>
              <a:rPr sz="1100" dirty="0">
                <a:latin typeface="Carlito"/>
                <a:cs typeface="Carlito"/>
              </a:rPr>
              <a:t>a </a:t>
            </a:r>
            <a:r>
              <a:rPr sz="1100" spc="-5" dirty="0">
                <a:latin typeface="Carlito"/>
                <a:cs typeface="Carlito"/>
              </a:rPr>
              <a:t>project advances, the Project Manager will be able to consult its statistics to check its  evolution. To do so, click on the "</a:t>
            </a:r>
            <a:r>
              <a:rPr sz="1100" b="1" spc="-5" dirty="0">
                <a:latin typeface="Carlito"/>
                <a:cs typeface="Carlito"/>
              </a:rPr>
              <a:t>Graph</a:t>
            </a:r>
            <a:r>
              <a:rPr sz="1100" spc="-5" dirty="0">
                <a:latin typeface="Carlito"/>
                <a:cs typeface="Carlito"/>
              </a:rPr>
              <a:t>" icon in the upper right-hand corner and access the  Project Graphs screen. To exit this screen, you must do the same by clicking on the "</a:t>
            </a:r>
            <a:r>
              <a:rPr sz="1100" b="1" spc="-5" dirty="0">
                <a:latin typeface="Carlito"/>
                <a:cs typeface="Carlito"/>
              </a:rPr>
              <a:t>Graph</a:t>
            </a:r>
            <a:r>
              <a:rPr sz="1100" spc="-5" dirty="0">
                <a:latin typeface="Carlito"/>
                <a:cs typeface="Carlito"/>
              </a:rPr>
              <a:t>"  button and return to the project control screen.</a:t>
            </a:r>
            <a:endParaRPr sz="1100">
              <a:latin typeface="Carlito"/>
              <a:cs typeface="Carlito"/>
            </a:endParaRPr>
          </a:p>
        </p:txBody>
      </p:sp>
      <p:sp>
        <p:nvSpPr>
          <p:cNvPr id="3" name="object 3"/>
          <p:cNvSpPr txBox="1"/>
          <p:nvPr/>
        </p:nvSpPr>
        <p:spPr>
          <a:xfrm>
            <a:off x="901700" y="4972804"/>
            <a:ext cx="5414010" cy="4636135"/>
          </a:xfrm>
          <a:prstGeom prst="rect">
            <a:avLst/>
          </a:prstGeom>
        </p:spPr>
        <p:txBody>
          <a:bodyPr vert="horz" wrap="square" lIns="0" tIns="59054" rIns="0" bIns="0" rtlCol="0">
            <a:spAutoFit/>
          </a:bodyPr>
          <a:lstStyle/>
          <a:p>
            <a:pPr marL="340995" lvl="1" indent="-328930" algn="just">
              <a:lnSpc>
                <a:spcPct val="100000"/>
              </a:lnSpc>
              <a:spcBef>
                <a:spcPts val="464"/>
              </a:spcBef>
              <a:buAutoNum type="arabicPeriod" startAt="13"/>
              <a:tabLst>
                <a:tab pos="341630" algn="l"/>
              </a:tabLst>
            </a:pPr>
            <a:r>
              <a:rPr sz="1300" spc="-10" dirty="0">
                <a:solidFill>
                  <a:srgbClr val="2F5496"/>
                </a:solidFill>
                <a:latin typeface="Carlito"/>
                <a:cs typeface="Carlito"/>
              </a:rPr>
              <a:t>OTHER </a:t>
            </a:r>
            <a:r>
              <a:rPr sz="1300" spc="-15" dirty="0">
                <a:solidFill>
                  <a:srgbClr val="2F5496"/>
                </a:solidFill>
                <a:latin typeface="Carlito"/>
                <a:cs typeface="Carlito"/>
              </a:rPr>
              <a:t>ACTIONS CARRIED </a:t>
            </a:r>
            <a:r>
              <a:rPr sz="1300" spc="-10" dirty="0">
                <a:solidFill>
                  <a:srgbClr val="2F5496"/>
                </a:solidFill>
                <a:latin typeface="Carlito"/>
                <a:cs typeface="Carlito"/>
              </a:rPr>
              <a:t>OUT </a:t>
            </a:r>
            <a:r>
              <a:rPr sz="1300" spc="-15" dirty="0">
                <a:solidFill>
                  <a:srgbClr val="2F5496"/>
                </a:solidFill>
                <a:latin typeface="Carlito"/>
                <a:cs typeface="Carlito"/>
              </a:rPr>
              <a:t>ON</a:t>
            </a:r>
            <a:r>
              <a:rPr sz="1300" spc="50" dirty="0">
                <a:solidFill>
                  <a:srgbClr val="2F5496"/>
                </a:solidFill>
                <a:latin typeface="Carlito"/>
                <a:cs typeface="Carlito"/>
              </a:rPr>
              <a:t> </a:t>
            </a:r>
            <a:r>
              <a:rPr sz="1300" spc="-15" dirty="0">
                <a:solidFill>
                  <a:srgbClr val="2F5496"/>
                </a:solidFill>
                <a:latin typeface="Carlito"/>
                <a:cs typeface="Carlito"/>
              </a:rPr>
              <a:t>PARTICIPANTS</a:t>
            </a:r>
            <a:endParaRPr sz="1300">
              <a:latin typeface="Carlito"/>
              <a:cs typeface="Carlito"/>
            </a:endParaRPr>
          </a:p>
          <a:p>
            <a:pPr marL="430530" lvl="2" indent="-418465" algn="just">
              <a:lnSpc>
                <a:spcPct val="100000"/>
              </a:lnSpc>
              <a:spcBef>
                <a:spcPts val="340"/>
              </a:spcBef>
              <a:buAutoNum type="arabicPeriod"/>
              <a:tabLst>
                <a:tab pos="431165" algn="l"/>
              </a:tabLst>
            </a:pPr>
            <a:r>
              <a:rPr sz="1200" spc="-10" dirty="0">
                <a:solidFill>
                  <a:srgbClr val="1F3763"/>
                </a:solidFill>
                <a:latin typeface="Carlito"/>
                <a:cs typeface="Carlito"/>
              </a:rPr>
              <a:t>Remind</a:t>
            </a:r>
            <a:r>
              <a:rPr sz="1200" spc="-5" dirty="0">
                <a:solidFill>
                  <a:srgbClr val="1F3763"/>
                </a:solidFill>
                <a:latin typeface="Carlito"/>
                <a:cs typeface="Carlito"/>
              </a:rPr>
              <a:t> </a:t>
            </a:r>
            <a:r>
              <a:rPr sz="1200" spc="-10" dirty="0">
                <a:solidFill>
                  <a:srgbClr val="1F3763"/>
                </a:solidFill>
                <a:latin typeface="Carlito"/>
                <a:cs typeface="Carlito"/>
              </a:rPr>
              <a:t>participant</a:t>
            </a:r>
            <a:endParaRPr sz="1200">
              <a:latin typeface="Carlito"/>
              <a:cs typeface="Carlito"/>
            </a:endParaRPr>
          </a:p>
          <a:p>
            <a:pPr marL="12700" marR="6350" algn="just">
              <a:lnSpc>
                <a:spcPct val="110900"/>
              </a:lnSpc>
            </a:pPr>
            <a:r>
              <a:rPr sz="1100" spc="-5" dirty="0">
                <a:latin typeface="Carlito"/>
                <a:cs typeface="Carlito"/>
              </a:rPr>
              <a:t>For those participants who have not yet taken the Journey tests, managers can send an email  reminder to finish their</a:t>
            </a:r>
            <a:r>
              <a:rPr sz="1100" spc="-10" dirty="0">
                <a:latin typeface="Carlito"/>
                <a:cs typeface="Carlito"/>
              </a:rPr>
              <a:t> </a:t>
            </a:r>
            <a:r>
              <a:rPr sz="1100" spc="-5" dirty="0">
                <a:latin typeface="Carlito"/>
                <a:cs typeface="Carlito"/>
              </a:rPr>
              <a:t>tests.</a:t>
            </a:r>
            <a:endParaRPr sz="1100">
              <a:latin typeface="Carlito"/>
              <a:cs typeface="Carlito"/>
            </a:endParaRPr>
          </a:p>
          <a:p>
            <a:pPr marL="12700" marR="6350" algn="just">
              <a:lnSpc>
                <a:spcPct val="110000"/>
              </a:lnSpc>
              <a:spcBef>
                <a:spcPts val="780"/>
              </a:spcBef>
            </a:pPr>
            <a:r>
              <a:rPr sz="1100" spc="-5" dirty="0">
                <a:latin typeface="Carlito"/>
                <a:cs typeface="Carlito"/>
              </a:rPr>
              <a:t>Once</a:t>
            </a:r>
            <a:r>
              <a:rPr sz="1100" spc="-35" dirty="0">
                <a:latin typeface="Carlito"/>
                <a:cs typeface="Carlito"/>
              </a:rPr>
              <a:t> </a:t>
            </a:r>
            <a:r>
              <a:rPr sz="1100" spc="-5" dirty="0">
                <a:latin typeface="Carlito"/>
                <a:cs typeface="Carlito"/>
              </a:rPr>
              <a:t>these</a:t>
            </a:r>
            <a:r>
              <a:rPr sz="1100" spc="-35" dirty="0">
                <a:latin typeface="Carlito"/>
                <a:cs typeface="Carlito"/>
              </a:rPr>
              <a:t> </a:t>
            </a:r>
            <a:r>
              <a:rPr sz="1100" spc="-5" dirty="0">
                <a:latin typeface="Carlito"/>
                <a:cs typeface="Carlito"/>
              </a:rPr>
              <a:t>participants</a:t>
            </a:r>
            <a:r>
              <a:rPr sz="1100" spc="-30" dirty="0">
                <a:latin typeface="Carlito"/>
                <a:cs typeface="Carlito"/>
              </a:rPr>
              <a:t> </a:t>
            </a:r>
            <a:r>
              <a:rPr sz="1100" spc="-5" dirty="0">
                <a:latin typeface="Carlito"/>
                <a:cs typeface="Carlito"/>
              </a:rPr>
              <a:t>have</a:t>
            </a:r>
            <a:r>
              <a:rPr sz="1100" spc="-35" dirty="0">
                <a:latin typeface="Carlito"/>
                <a:cs typeface="Carlito"/>
              </a:rPr>
              <a:t> </a:t>
            </a:r>
            <a:r>
              <a:rPr sz="1100" spc="-5" dirty="0">
                <a:latin typeface="Carlito"/>
                <a:cs typeface="Carlito"/>
              </a:rPr>
              <a:t>been</a:t>
            </a:r>
            <a:r>
              <a:rPr sz="1100" spc="-25" dirty="0">
                <a:latin typeface="Carlito"/>
                <a:cs typeface="Carlito"/>
              </a:rPr>
              <a:t> </a:t>
            </a:r>
            <a:r>
              <a:rPr sz="1100" spc="-5" dirty="0">
                <a:latin typeface="Carlito"/>
                <a:cs typeface="Carlito"/>
              </a:rPr>
              <a:t>located</a:t>
            </a:r>
            <a:r>
              <a:rPr sz="1100" spc="-30" dirty="0">
                <a:latin typeface="Carlito"/>
                <a:cs typeface="Carlito"/>
              </a:rPr>
              <a:t> </a:t>
            </a:r>
            <a:r>
              <a:rPr sz="1100" spc="-5" dirty="0">
                <a:latin typeface="Carlito"/>
                <a:cs typeface="Carlito"/>
              </a:rPr>
              <a:t>in</a:t>
            </a:r>
            <a:r>
              <a:rPr sz="1100" spc="-30"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project,</a:t>
            </a:r>
            <a:r>
              <a:rPr sz="1100" spc="-25" dirty="0">
                <a:latin typeface="Carlito"/>
                <a:cs typeface="Carlito"/>
              </a:rPr>
              <a:t> </a:t>
            </a:r>
            <a:r>
              <a:rPr sz="1100" spc="-5" dirty="0">
                <a:latin typeface="Carlito"/>
                <a:cs typeface="Carlito"/>
              </a:rPr>
              <a:t>we</a:t>
            </a:r>
            <a:r>
              <a:rPr sz="1100" spc="-35" dirty="0">
                <a:latin typeface="Carlito"/>
                <a:cs typeface="Carlito"/>
              </a:rPr>
              <a:t> </a:t>
            </a:r>
            <a:r>
              <a:rPr sz="1100" spc="-5" dirty="0">
                <a:latin typeface="Carlito"/>
                <a:cs typeface="Carlito"/>
              </a:rPr>
              <a:t>only</a:t>
            </a:r>
            <a:r>
              <a:rPr sz="1100" spc="-30" dirty="0">
                <a:latin typeface="Carlito"/>
                <a:cs typeface="Carlito"/>
              </a:rPr>
              <a:t> </a:t>
            </a:r>
            <a:r>
              <a:rPr sz="1100" spc="-5" dirty="0">
                <a:latin typeface="Carlito"/>
                <a:cs typeface="Carlito"/>
              </a:rPr>
              <a:t>have</a:t>
            </a:r>
            <a:r>
              <a:rPr sz="1100" spc="-3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click</a:t>
            </a:r>
            <a:r>
              <a:rPr sz="1100" spc="-35" dirty="0">
                <a:latin typeface="Carlito"/>
                <a:cs typeface="Carlito"/>
              </a:rPr>
              <a:t> </a:t>
            </a:r>
            <a:r>
              <a:rPr sz="1100" spc="-5" dirty="0">
                <a:latin typeface="Carlito"/>
                <a:cs typeface="Carlito"/>
              </a:rPr>
              <a:t>on</a:t>
            </a:r>
            <a:r>
              <a:rPr sz="1100" spc="-35" dirty="0">
                <a:latin typeface="Carlito"/>
                <a:cs typeface="Carlito"/>
              </a:rPr>
              <a:t> </a:t>
            </a:r>
            <a:r>
              <a:rPr sz="1100" spc="-5" dirty="0">
                <a:latin typeface="Carlito"/>
                <a:cs typeface="Carlito"/>
              </a:rPr>
              <a:t>their</a:t>
            </a:r>
            <a:r>
              <a:rPr sz="1100" spc="-25" dirty="0">
                <a:latin typeface="Carlito"/>
                <a:cs typeface="Carlito"/>
              </a:rPr>
              <a:t> </a:t>
            </a:r>
            <a:r>
              <a:rPr sz="1100" spc="-5" dirty="0">
                <a:latin typeface="Carlito"/>
                <a:cs typeface="Carlito"/>
              </a:rPr>
              <a:t>"</a:t>
            </a:r>
            <a:r>
              <a:rPr sz="1100" b="1" spc="-5" dirty="0">
                <a:latin typeface="Carlito"/>
                <a:cs typeface="Carlito"/>
              </a:rPr>
              <a:t>avatar</a:t>
            </a:r>
            <a:r>
              <a:rPr sz="1100" spc="-5" dirty="0">
                <a:latin typeface="Carlito"/>
                <a:cs typeface="Carlito"/>
              </a:rPr>
              <a:t>"  and select the "</a:t>
            </a:r>
            <a:r>
              <a:rPr sz="1100" b="1" spc="-5" dirty="0">
                <a:latin typeface="Carlito"/>
                <a:cs typeface="Carlito"/>
              </a:rPr>
              <a:t>Action</a:t>
            </a:r>
            <a:r>
              <a:rPr sz="1100" spc="-5" dirty="0">
                <a:latin typeface="Carlito"/>
                <a:cs typeface="Carlito"/>
              </a:rPr>
              <a:t>" button to send </a:t>
            </a:r>
            <a:r>
              <a:rPr sz="1100" dirty="0">
                <a:latin typeface="Carlito"/>
                <a:cs typeface="Carlito"/>
              </a:rPr>
              <a:t>a </a:t>
            </a:r>
            <a:r>
              <a:rPr sz="1100" spc="-5" dirty="0">
                <a:latin typeface="Carlito"/>
                <a:cs typeface="Carlito"/>
              </a:rPr>
              <a:t>reminder. This is the same procedure as when you  want to send them an</a:t>
            </a:r>
            <a:r>
              <a:rPr sz="1100" spc="-10" dirty="0">
                <a:latin typeface="Carlito"/>
                <a:cs typeface="Carlito"/>
              </a:rPr>
              <a:t> </a:t>
            </a:r>
            <a:r>
              <a:rPr sz="1100" spc="-5" dirty="0">
                <a:latin typeface="Carlito"/>
                <a:cs typeface="Carlito"/>
              </a:rPr>
              <a:t>invitation.</a:t>
            </a:r>
            <a:endParaRPr sz="1100">
              <a:latin typeface="Carlito"/>
              <a:cs typeface="Carlito"/>
            </a:endParaRPr>
          </a:p>
          <a:p>
            <a:pPr marL="430530" lvl="2" indent="-418465" algn="just">
              <a:lnSpc>
                <a:spcPct val="100000"/>
              </a:lnSpc>
              <a:spcBef>
                <a:spcPts val="935"/>
              </a:spcBef>
              <a:buAutoNum type="arabicPeriod" startAt="2"/>
              <a:tabLst>
                <a:tab pos="431165" algn="l"/>
              </a:tabLst>
            </a:pPr>
            <a:r>
              <a:rPr sz="1200" spc="-10" dirty="0">
                <a:solidFill>
                  <a:srgbClr val="1F3763"/>
                </a:solidFill>
                <a:latin typeface="Carlito"/>
                <a:cs typeface="Carlito"/>
              </a:rPr>
              <a:t>Pause a</a:t>
            </a:r>
            <a:r>
              <a:rPr sz="1200" dirty="0">
                <a:solidFill>
                  <a:srgbClr val="1F3763"/>
                </a:solidFill>
                <a:latin typeface="Carlito"/>
                <a:cs typeface="Carlito"/>
              </a:rPr>
              <a:t> </a:t>
            </a:r>
            <a:r>
              <a:rPr sz="1200" spc="-10" dirty="0">
                <a:solidFill>
                  <a:srgbClr val="1F3763"/>
                </a:solidFill>
                <a:latin typeface="Carlito"/>
                <a:cs typeface="Carlito"/>
              </a:rPr>
              <a:t>participant</a:t>
            </a:r>
            <a:endParaRPr sz="1200">
              <a:latin typeface="Carlito"/>
              <a:cs typeface="Carlito"/>
            </a:endParaRPr>
          </a:p>
          <a:p>
            <a:pPr marL="12700" marR="5080" algn="just">
              <a:lnSpc>
                <a:spcPct val="109700"/>
              </a:lnSpc>
              <a:spcBef>
                <a:spcPts val="20"/>
              </a:spcBef>
            </a:pPr>
            <a:r>
              <a:rPr sz="1100" spc="-5" dirty="0">
                <a:latin typeface="Carlito"/>
                <a:cs typeface="Carlito"/>
              </a:rPr>
              <a:t>Panorama</a:t>
            </a:r>
            <a:r>
              <a:rPr sz="1100" spc="-50" dirty="0">
                <a:latin typeface="Carlito"/>
                <a:cs typeface="Carlito"/>
              </a:rPr>
              <a:t> </a:t>
            </a:r>
            <a:r>
              <a:rPr sz="1100" spc="-5" dirty="0">
                <a:latin typeface="Carlito"/>
                <a:cs typeface="Carlito"/>
              </a:rPr>
              <a:t>allows</a:t>
            </a:r>
            <a:r>
              <a:rPr sz="1100" spc="-50" dirty="0">
                <a:latin typeface="Carlito"/>
                <a:cs typeface="Carlito"/>
              </a:rPr>
              <a:t> </a:t>
            </a:r>
            <a:r>
              <a:rPr sz="1100" dirty="0">
                <a:latin typeface="Carlito"/>
                <a:cs typeface="Carlito"/>
              </a:rPr>
              <a:t>a</a:t>
            </a:r>
            <a:r>
              <a:rPr sz="1100" spc="-45" dirty="0">
                <a:latin typeface="Carlito"/>
                <a:cs typeface="Carlito"/>
              </a:rPr>
              <a:t> </a:t>
            </a:r>
            <a:r>
              <a:rPr sz="1100" spc="-5" dirty="0">
                <a:latin typeface="Carlito"/>
                <a:cs typeface="Carlito"/>
              </a:rPr>
              <a:t>participant</a:t>
            </a:r>
            <a:r>
              <a:rPr sz="1100" spc="-50" dirty="0">
                <a:latin typeface="Carlito"/>
                <a:cs typeface="Carlito"/>
              </a:rPr>
              <a:t> </a:t>
            </a:r>
            <a:r>
              <a:rPr sz="1100" spc="-5" dirty="0">
                <a:latin typeface="Carlito"/>
                <a:cs typeface="Carlito"/>
              </a:rPr>
              <a:t>in</a:t>
            </a:r>
            <a:r>
              <a:rPr sz="1100" spc="-45" dirty="0">
                <a:latin typeface="Carlito"/>
                <a:cs typeface="Carlito"/>
              </a:rPr>
              <a:t> </a:t>
            </a:r>
            <a:r>
              <a:rPr sz="1100" dirty="0">
                <a:latin typeface="Carlito"/>
                <a:cs typeface="Carlito"/>
              </a:rPr>
              <a:t>a</a:t>
            </a:r>
            <a:r>
              <a:rPr sz="1100" spc="-50" dirty="0">
                <a:latin typeface="Carlito"/>
                <a:cs typeface="Carlito"/>
              </a:rPr>
              <a:t> </a:t>
            </a:r>
            <a:r>
              <a:rPr sz="1100" spc="-5" dirty="0">
                <a:latin typeface="Carlito"/>
                <a:cs typeface="Carlito"/>
              </a:rPr>
              <a:t>given</a:t>
            </a:r>
            <a:r>
              <a:rPr sz="1100" spc="-50" dirty="0">
                <a:latin typeface="Carlito"/>
                <a:cs typeface="Carlito"/>
              </a:rPr>
              <a:t> </a:t>
            </a:r>
            <a:r>
              <a:rPr sz="1100" spc="-5" dirty="0">
                <a:latin typeface="Carlito"/>
                <a:cs typeface="Carlito"/>
              </a:rPr>
              <a:t>project</a:t>
            </a:r>
            <a:r>
              <a:rPr sz="1100" spc="-45" dirty="0">
                <a:latin typeface="Carlito"/>
                <a:cs typeface="Carlito"/>
              </a:rPr>
              <a:t> </a:t>
            </a:r>
            <a:r>
              <a:rPr sz="1100" spc="-5" dirty="0">
                <a:latin typeface="Carlito"/>
                <a:cs typeface="Carlito"/>
              </a:rPr>
              <a:t>to</a:t>
            </a:r>
            <a:r>
              <a:rPr sz="1100" spc="-50" dirty="0">
                <a:latin typeface="Carlito"/>
                <a:cs typeface="Carlito"/>
              </a:rPr>
              <a:t> </a:t>
            </a:r>
            <a:r>
              <a:rPr sz="1100" spc="-5" dirty="0">
                <a:latin typeface="Carlito"/>
                <a:cs typeface="Carlito"/>
              </a:rPr>
              <a:t>pause</a:t>
            </a:r>
            <a:r>
              <a:rPr sz="1100" spc="-45" dirty="0">
                <a:latin typeface="Carlito"/>
                <a:cs typeface="Carlito"/>
              </a:rPr>
              <a:t> </a:t>
            </a:r>
            <a:r>
              <a:rPr sz="1100" spc="-5" dirty="0">
                <a:latin typeface="Carlito"/>
                <a:cs typeface="Carlito"/>
              </a:rPr>
              <a:t>on</a:t>
            </a:r>
            <a:r>
              <a:rPr sz="1100" spc="-50" dirty="0">
                <a:latin typeface="Carlito"/>
                <a:cs typeface="Carlito"/>
              </a:rPr>
              <a:t> </a:t>
            </a:r>
            <a:r>
              <a:rPr sz="1100" spc="-5" dirty="0">
                <a:latin typeface="Carlito"/>
                <a:cs typeface="Carlito"/>
              </a:rPr>
              <a:t>those</a:t>
            </a:r>
            <a:r>
              <a:rPr sz="1100" spc="-50" dirty="0">
                <a:latin typeface="Carlito"/>
                <a:cs typeface="Carlito"/>
              </a:rPr>
              <a:t> </a:t>
            </a:r>
            <a:r>
              <a:rPr sz="1100" spc="-5" dirty="0">
                <a:latin typeface="Carlito"/>
                <a:cs typeface="Carlito"/>
              </a:rPr>
              <a:t>occasions</a:t>
            </a:r>
            <a:r>
              <a:rPr sz="1100" spc="-45" dirty="0">
                <a:latin typeface="Carlito"/>
                <a:cs typeface="Carlito"/>
              </a:rPr>
              <a:t> </a:t>
            </a:r>
            <a:r>
              <a:rPr sz="1100" spc="-5" dirty="0">
                <a:latin typeface="Carlito"/>
                <a:cs typeface="Carlito"/>
              </a:rPr>
              <a:t>when</a:t>
            </a:r>
            <a:r>
              <a:rPr sz="1100" spc="-50" dirty="0">
                <a:latin typeface="Carlito"/>
                <a:cs typeface="Carlito"/>
              </a:rPr>
              <a:t> </a:t>
            </a:r>
            <a:r>
              <a:rPr sz="1100" spc="-5" dirty="0">
                <a:latin typeface="Carlito"/>
                <a:cs typeface="Carlito"/>
              </a:rPr>
              <a:t>it</a:t>
            </a:r>
            <a:r>
              <a:rPr sz="1100" spc="-45" dirty="0">
                <a:latin typeface="Carlito"/>
                <a:cs typeface="Carlito"/>
              </a:rPr>
              <a:t> </a:t>
            </a:r>
            <a:r>
              <a:rPr sz="1100" spc="-5" dirty="0">
                <a:latin typeface="Carlito"/>
                <a:cs typeface="Carlito"/>
              </a:rPr>
              <a:t>is</a:t>
            </a:r>
            <a:r>
              <a:rPr sz="1100" spc="-50" dirty="0">
                <a:latin typeface="Carlito"/>
                <a:cs typeface="Carlito"/>
              </a:rPr>
              <a:t> </a:t>
            </a:r>
            <a:r>
              <a:rPr sz="1100" spc="-5" dirty="0">
                <a:latin typeface="Carlito"/>
                <a:cs typeface="Carlito"/>
              </a:rPr>
              <a:t>required,  making</a:t>
            </a:r>
            <a:r>
              <a:rPr sz="1100" spc="-55" dirty="0">
                <a:latin typeface="Carlito"/>
                <a:cs typeface="Carlito"/>
              </a:rPr>
              <a:t> </a:t>
            </a:r>
            <a:r>
              <a:rPr sz="1100" spc="-5" dirty="0">
                <a:latin typeface="Carlito"/>
                <a:cs typeface="Carlito"/>
              </a:rPr>
              <a:t>it</a:t>
            </a:r>
            <a:r>
              <a:rPr sz="1100" spc="-55" dirty="0">
                <a:latin typeface="Carlito"/>
                <a:cs typeface="Carlito"/>
              </a:rPr>
              <a:t> </a:t>
            </a:r>
            <a:r>
              <a:rPr sz="1100" spc="-5" dirty="0">
                <a:latin typeface="Carlito"/>
                <a:cs typeface="Carlito"/>
              </a:rPr>
              <a:t>impossible</a:t>
            </a:r>
            <a:r>
              <a:rPr sz="1100" spc="-50" dirty="0">
                <a:latin typeface="Carlito"/>
                <a:cs typeface="Carlito"/>
              </a:rPr>
              <a:t> </a:t>
            </a:r>
            <a:r>
              <a:rPr sz="1100" spc="-5" dirty="0">
                <a:latin typeface="Carlito"/>
                <a:cs typeface="Carlito"/>
              </a:rPr>
              <a:t>for</a:t>
            </a:r>
            <a:r>
              <a:rPr sz="1100" spc="-60" dirty="0">
                <a:latin typeface="Carlito"/>
                <a:cs typeface="Carlito"/>
              </a:rPr>
              <a:t> </a:t>
            </a:r>
            <a:r>
              <a:rPr sz="1100" spc="-5" dirty="0">
                <a:latin typeface="Carlito"/>
                <a:cs typeface="Carlito"/>
              </a:rPr>
              <a:t>him</a:t>
            </a:r>
            <a:r>
              <a:rPr sz="1100" spc="-55" dirty="0">
                <a:latin typeface="Carlito"/>
                <a:cs typeface="Carlito"/>
              </a:rPr>
              <a:t> </a:t>
            </a:r>
            <a:r>
              <a:rPr sz="1100" spc="-5" dirty="0">
                <a:latin typeface="Carlito"/>
                <a:cs typeface="Carlito"/>
              </a:rPr>
              <a:t>to</a:t>
            </a:r>
            <a:r>
              <a:rPr sz="1100" spc="-50" dirty="0">
                <a:latin typeface="Carlito"/>
                <a:cs typeface="Carlito"/>
              </a:rPr>
              <a:t> </a:t>
            </a:r>
            <a:r>
              <a:rPr sz="1100" spc="-5" dirty="0">
                <a:latin typeface="Carlito"/>
                <a:cs typeface="Carlito"/>
              </a:rPr>
              <a:t>advance</a:t>
            </a:r>
            <a:r>
              <a:rPr sz="1100" spc="-55" dirty="0">
                <a:latin typeface="Carlito"/>
                <a:cs typeface="Carlito"/>
              </a:rPr>
              <a:t> </a:t>
            </a:r>
            <a:r>
              <a:rPr sz="1100" spc="-5" dirty="0">
                <a:latin typeface="Carlito"/>
                <a:cs typeface="Carlito"/>
              </a:rPr>
              <a:t>in</a:t>
            </a:r>
            <a:r>
              <a:rPr sz="1100" spc="-5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tests</a:t>
            </a:r>
            <a:r>
              <a:rPr sz="1100" spc="-55" dirty="0">
                <a:latin typeface="Carlito"/>
                <a:cs typeface="Carlito"/>
              </a:rPr>
              <a:t> </a:t>
            </a:r>
            <a:r>
              <a:rPr sz="1100" spc="-5" dirty="0">
                <a:latin typeface="Carlito"/>
                <a:cs typeface="Carlito"/>
              </a:rPr>
              <a:t>of</a:t>
            </a:r>
            <a:r>
              <a:rPr sz="1100" spc="-5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project.</a:t>
            </a:r>
            <a:r>
              <a:rPr sz="1100" spc="-55" dirty="0">
                <a:latin typeface="Carlito"/>
                <a:cs typeface="Carlito"/>
              </a:rPr>
              <a:t> </a:t>
            </a:r>
            <a:r>
              <a:rPr sz="1100" spc="-5" dirty="0">
                <a:latin typeface="Carlito"/>
                <a:cs typeface="Carlito"/>
              </a:rPr>
              <a:t>This</a:t>
            </a:r>
            <a:r>
              <a:rPr sz="1100" spc="-55" dirty="0">
                <a:latin typeface="Carlito"/>
                <a:cs typeface="Carlito"/>
              </a:rPr>
              <a:t> </a:t>
            </a:r>
            <a:r>
              <a:rPr sz="1100" spc="-5" dirty="0">
                <a:latin typeface="Carlito"/>
                <a:cs typeface="Carlito"/>
              </a:rPr>
              <a:t>action</a:t>
            </a:r>
            <a:r>
              <a:rPr sz="1100" spc="-50" dirty="0">
                <a:latin typeface="Carlito"/>
                <a:cs typeface="Carlito"/>
              </a:rPr>
              <a:t> </a:t>
            </a:r>
            <a:r>
              <a:rPr sz="1100" spc="-5" dirty="0">
                <a:latin typeface="Carlito"/>
                <a:cs typeface="Carlito"/>
              </a:rPr>
              <a:t>is</a:t>
            </a:r>
            <a:r>
              <a:rPr sz="1100" spc="-55" dirty="0">
                <a:latin typeface="Carlito"/>
                <a:cs typeface="Carlito"/>
              </a:rPr>
              <a:t> </a:t>
            </a:r>
            <a:r>
              <a:rPr sz="1100" spc="-5" dirty="0">
                <a:latin typeface="Carlito"/>
                <a:cs typeface="Carlito"/>
              </a:rPr>
              <a:t>done</a:t>
            </a:r>
            <a:r>
              <a:rPr sz="1100" spc="-55" dirty="0">
                <a:latin typeface="Carlito"/>
                <a:cs typeface="Carlito"/>
              </a:rPr>
              <a:t> </a:t>
            </a:r>
            <a:r>
              <a:rPr sz="1100" spc="-5" dirty="0">
                <a:latin typeface="Carlito"/>
                <a:cs typeface="Carlito"/>
              </a:rPr>
              <a:t>by</a:t>
            </a:r>
            <a:r>
              <a:rPr sz="1100" spc="-50" dirty="0">
                <a:latin typeface="Carlito"/>
                <a:cs typeface="Carlito"/>
              </a:rPr>
              <a:t> </a:t>
            </a:r>
            <a:r>
              <a:rPr sz="1100" spc="-5" dirty="0">
                <a:latin typeface="Carlito"/>
                <a:cs typeface="Carlito"/>
              </a:rPr>
              <a:t>marking  the participant in his avatar, and clicking on the "</a:t>
            </a:r>
            <a:r>
              <a:rPr sz="1100" b="1" spc="-5" dirty="0">
                <a:latin typeface="Carlito"/>
                <a:cs typeface="Carlito"/>
              </a:rPr>
              <a:t>Actions</a:t>
            </a:r>
            <a:r>
              <a:rPr sz="1100" spc="-5" dirty="0">
                <a:latin typeface="Carlito"/>
                <a:cs typeface="Carlito"/>
              </a:rPr>
              <a:t>" button, we select the option "</a:t>
            </a:r>
            <a:r>
              <a:rPr sz="1100" b="1" spc="-5" dirty="0">
                <a:latin typeface="Carlito"/>
                <a:cs typeface="Carlito"/>
              </a:rPr>
              <a:t>Pause  participants".</a:t>
            </a:r>
            <a:endParaRPr sz="1100">
              <a:latin typeface="Carlito"/>
              <a:cs typeface="Carlito"/>
            </a:endParaRPr>
          </a:p>
          <a:p>
            <a:pPr marL="430530" lvl="2" indent="-418465" algn="just">
              <a:lnSpc>
                <a:spcPct val="100000"/>
              </a:lnSpc>
              <a:spcBef>
                <a:spcPts val="930"/>
              </a:spcBef>
              <a:buAutoNum type="arabicPeriod" startAt="3"/>
              <a:tabLst>
                <a:tab pos="431165" algn="l"/>
              </a:tabLst>
            </a:pPr>
            <a:r>
              <a:rPr sz="1200" spc="-10" dirty="0">
                <a:solidFill>
                  <a:srgbClr val="1F3763"/>
                </a:solidFill>
                <a:latin typeface="Carlito"/>
                <a:cs typeface="Carlito"/>
              </a:rPr>
              <a:t>Drop a</a:t>
            </a:r>
            <a:r>
              <a:rPr sz="1200" spc="5" dirty="0">
                <a:solidFill>
                  <a:srgbClr val="1F3763"/>
                </a:solidFill>
                <a:latin typeface="Carlito"/>
                <a:cs typeface="Carlito"/>
              </a:rPr>
              <a:t> </a:t>
            </a:r>
            <a:r>
              <a:rPr sz="1200" spc="-10" dirty="0">
                <a:solidFill>
                  <a:srgbClr val="1F3763"/>
                </a:solidFill>
                <a:latin typeface="Carlito"/>
                <a:cs typeface="Carlito"/>
              </a:rPr>
              <a:t>participant</a:t>
            </a:r>
            <a:endParaRPr sz="1200">
              <a:latin typeface="Carlito"/>
              <a:cs typeface="Carlito"/>
            </a:endParaRPr>
          </a:p>
          <a:p>
            <a:pPr marL="12700" algn="just">
              <a:lnSpc>
                <a:spcPct val="100000"/>
              </a:lnSpc>
              <a:spcBef>
                <a:spcPts val="125"/>
              </a:spcBef>
            </a:pPr>
            <a:r>
              <a:rPr sz="1100" spc="-5" dirty="0">
                <a:latin typeface="Carlito"/>
                <a:cs typeface="Carlito"/>
              </a:rPr>
              <a:t>Panorama allows </a:t>
            </a:r>
            <a:r>
              <a:rPr sz="1100" dirty="0">
                <a:latin typeface="Carlito"/>
                <a:cs typeface="Carlito"/>
              </a:rPr>
              <a:t>a </a:t>
            </a:r>
            <a:r>
              <a:rPr sz="1100" spc="-5" dirty="0">
                <a:latin typeface="Carlito"/>
                <a:cs typeface="Carlito"/>
              </a:rPr>
              <a:t>participant to be locked into </a:t>
            </a:r>
            <a:r>
              <a:rPr sz="1100" dirty="0">
                <a:latin typeface="Carlito"/>
                <a:cs typeface="Carlito"/>
              </a:rPr>
              <a:t>a </a:t>
            </a:r>
            <a:r>
              <a:rPr sz="1100" spc="-5" dirty="0">
                <a:latin typeface="Carlito"/>
                <a:cs typeface="Carlito"/>
              </a:rPr>
              <a:t>particular project on those occasions when</a:t>
            </a:r>
            <a:r>
              <a:rPr sz="1100" spc="75" dirty="0">
                <a:latin typeface="Carlito"/>
                <a:cs typeface="Carlito"/>
              </a:rPr>
              <a:t> </a:t>
            </a:r>
            <a:r>
              <a:rPr sz="1100" spc="-5" dirty="0">
                <a:latin typeface="Carlito"/>
                <a:cs typeface="Carlito"/>
              </a:rPr>
              <a:t>it</a:t>
            </a:r>
            <a:endParaRPr sz="1100">
              <a:latin typeface="Carlito"/>
              <a:cs typeface="Carlito"/>
            </a:endParaRPr>
          </a:p>
          <a:p>
            <a:pPr marL="12700" marR="5080" algn="just">
              <a:lnSpc>
                <a:spcPct val="110000"/>
              </a:lnSpc>
              <a:spcBef>
                <a:spcPts val="10"/>
              </a:spcBef>
            </a:pPr>
            <a:r>
              <a:rPr sz="1100" spc="-5" dirty="0">
                <a:latin typeface="Carlito"/>
                <a:cs typeface="Carlito"/>
              </a:rPr>
              <a:t>is required, making it impossible for him to progress with the project. This action is done by  marking the participant in his avatar, and clicking on the "</a:t>
            </a:r>
            <a:r>
              <a:rPr sz="1100" b="1" spc="-5" dirty="0">
                <a:latin typeface="Carlito"/>
                <a:cs typeface="Carlito"/>
              </a:rPr>
              <a:t>Actions</a:t>
            </a:r>
            <a:r>
              <a:rPr sz="1100" spc="-5" dirty="0">
                <a:latin typeface="Carlito"/>
                <a:cs typeface="Carlito"/>
              </a:rPr>
              <a:t>" button, we select the option  "</a:t>
            </a:r>
            <a:r>
              <a:rPr sz="1100" b="1" spc="-5" dirty="0">
                <a:latin typeface="Carlito"/>
                <a:cs typeface="Carlito"/>
              </a:rPr>
              <a:t>Drop</a:t>
            </a:r>
            <a:r>
              <a:rPr sz="1100" b="1" spc="-10" dirty="0">
                <a:latin typeface="Carlito"/>
                <a:cs typeface="Carlito"/>
              </a:rPr>
              <a:t> </a:t>
            </a:r>
            <a:r>
              <a:rPr sz="1100" b="1" spc="-5" dirty="0">
                <a:latin typeface="Carlito"/>
                <a:cs typeface="Carlito"/>
              </a:rPr>
              <a:t>participants</a:t>
            </a:r>
            <a:r>
              <a:rPr sz="1100" spc="-5" dirty="0">
                <a:latin typeface="Carlito"/>
                <a:cs typeface="Carlito"/>
              </a:rPr>
              <a:t>".</a:t>
            </a:r>
            <a:endParaRPr sz="1100">
              <a:latin typeface="Carlito"/>
              <a:cs typeface="Carlito"/>
            </a:endParaRPr>
          </a:p>
          <a:p>
            <a:pPr marL="430530" lvl="2" indent="-418465" algn="just">
              <a:lnSpc>
                <a:spcPct val="100000"/>
              </a:lnSpc>
              <a:spcBef>
                <a:spcPts val="910"/>
              </a:spcBef>
              <a:buAutoNum type="arabicPeriod" startAt="4"/>
              <a:tabLst>
                <a:tab pos="431165" algn="l"/>
              </a:tabLst>
            </a:pPr>
            <a:r>
              <a:rPr sz="1200" spc="-10" dirty="0">
                <a:solidFill>
                  <a:srgbClr val="1F3763"/>
                </a:solidFill>
                <a:latin typeface="Carlito"/>
                <a:cs typeface="Carlito"/>
              </a:rPr>
              <a:t>Sharing participant's</a:t>
            </a:r>
            <a:r>
              <a:rPr sz="1200" spc="5" dirty="0">
                <a:solidFill>
                  <a:srgbClr val="1F3763"/>
                </a:solidFill>
                <a:latin typeface="Carlito"/>
                <a:cs typeface="Carlito"/>
              </a:rPr>
              <a:t> </a:t>
            </a:r>
            <a:r>
              <a:rPr sz="1200" spc="-10" dirty="0">
                <a:solidFill>
                  <a:srgbClr val="1F3763"/>
                </a:solidFill>
                <a:latin typeface="Carlito"/>
                <a:cs typeface="Carlito"/>
              </a:rPr>
              <a:t>report</a:t>
            </a:r>
            <a:endParaRPr sz="1200">
              <a:latin typeface="Carlito"/>
              <a:cs typeface="Carlito"/>
            </a:endParaRPr>
          </a:p>
          <a:p>
            <a:pPr marL="12700" marR="5715" algn="just">
              <a:lnSpc>
                <a:spcPct val="109700"/>
              </a:lnSpc>
              <a:spcBef>
                <a:spcPts val="20"/>
              </a:spcBef>
            </a:pPr>
            <a:r>
              <a:rPr sz="1100" spc="-5" dirty="0">
                <a:latin typeface="Carlito"/>
                <a:cs typeface="Carlito"/>
              </a:rPr>
              <a:t>The platform will allow the possibility of sharing the Results Report with the HR departments,  as well as with those collaborators (senior and middle management, ...) who participate in the  evaluation of the participants. At the moment this is </a:t>
            </a:r>
            <a:r>
              <a:rPr sz="1100" dirty="0">
                <a:latin typeface="Carlito"/>
                <a:cs typeface="Carlito"/>
              </a:rPr>
              <a:t>a </a:t>
            </a:r>
            <a:r>
              <a:rPr sz="1100" spc="-5" dirty="0">
                <a:latin typeface="Carlito"/>
                <a:cs typeface="Carlito"/>
              </a:rPr>
              <a:t>functionality that is under development  and is not currently available on the platform.</a:t>
            </a:r>
            <a:endParaRPr sz="1100">
              <a:latin typeface="Carlito"/>
              <a:cs typeface="Carlito"/>
            </a:endParaRPr>
          </a:p>
        </p:txBody>
      </p:sp>
      <p:grpSp>
        <p:nvGrpSpPr>
          <p:cNvPr id="4" name="object 4"/>
          <p:cNvGrpSpPr/>
          <p:nvPr/>
        </p:nvGrpSpPr>
        <p:grpSpPr>
          <a:xfrm>
            <a:off x="923925" y="1979142"/>
            <a:ext cx="5419090" cy="2654300"/>
            <a:chOff x="923925" y="1979142"/>
            <a:chExt cx="5419090" cy="2654300"/>
          </a:xfrm>
        </p:grpSpPr>
        <p:sp>
          <p:nvSpPr>
            <p:cNvPr id="5" name="object 5"/>
            <p:cNvSpPr/>
            <p:nvPr/>
          </p:nvSpPr>
          <p:spPr>
            <a:xfrm>
              <a:off x="933449" y="1988667"/>
              <a:ext cx="5400040" cy="26352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1983905"/>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36</a:t>
            </a:r>
          </a:p>
        </p:txBody>
      </p:sp>
      <p:sp>
        <p:nvSpPr>
          <p:cNvPr id="2" name="object 2"/>
          <p:cNvSpPr txBox="1"/>
          <p:nvPr/>
        </p:nvSpPr>
        <p:spPr>
          <a:xfrm>
            <a:off x="901700" y="875725"/>
            <a:ext cx="5413375" cy="1987550"/>
          </a:xfrm>
          <a:prstGeom prst="rect">
            <a:avLst/>
          </a:prstGeom>
        </p:spPr>
        <p:txBody>
          <a:bodyPr vert="horz" wrap="square" lIns="0" tIns="32384" rIns="0" bIns="0" rtlCol="0">
            <a:spAutoFit/>
          </a:bodyPr>
          <a:lstStyle/>
          <a:p>
            <a:pPr marL="12700" algn="just">
              <a:lnSpc>
                <a:spcPct val="100000"/>
              </a:lnSpc>
              <a:spcBef>
                <a:spcPts val="254"/>
              </a:spcBef>
            </a:pPr>
            <a:r>
              <a:rPr sz="1200" spc="-5" dirty="0">
                <a:solidFill>
                  <a:srgbClr val="1F3763"/>
                </a:solidFill>
                <a:latin typeface="Carlito"/>
                <a:cs typeface="Carlito"/>
              </a:rPr>
              <a:t>4.13.5 </a:t>
            </a:r>
            <a:r>
              <a:rPr sz="1200" spc="-10" dirty="0">
                <a:solidFill>
                  <a:srgbClr val="1F3763"/>
                </a:solidFill>
                <a:latin typeface="Carlito"/>
                <a:cs typeface="Carlito"/>
              </a:rPr>
              <a:t>Sharing participant's report</a:t>
            </a:r>
            <a:r>
              <a:rPr sz="1200" spc="20" dirty="0">
                <a:solidFill>
                  <a:srgbClr val="1F3763"/>
                </a:solidFill>
                <a:latin typeface="Carlito"/>
                <a:cs typeface="Carlito"/>
              </a:rPr>
              <a:t> </a:t>
            </a:r>
            <a:r>
              <a:rPr sz="1200" spc="-10" dirty="0">
                <a:solidFill>
                  <a:srgbClr val="1F3763"/>
                </a:solidFill>
                <a:latin typeface="Carlito"/>
                <a:cs typeface="Carlito"/>
              </a:rPr>
              <a:t>feedback</a:t>
            </a:r>
            <a:endParaRPr sz="1200">
              <a:latin typeface="Carlito"/>
              <a:cs typeface="Carlito"/>
            </a:endParaRPr>
          </a:p>
          <a:p>
            <a:pPr marL="12700" marR="5080" algn="just">
              <a:lnSpc>
                <a:spcPct val="109900"/>
              </a:lnSpc>
              <a:spcBef>
                <a:spcPts val="15"/>
              </a:spcBef>
            </a:pPr>
            <a:r>
              <a:rPr sz="1100" spc="-5" dirty="0">
                <a:latin typeface="Carlito"/>
                <a:cs typeface="Carlito"/>
              </a:rPr>
              <a:t>The platform allows the possibility of sharing the Comments Report directly with the  participants, as long as this is desired and the message for sending the results has been  configured in the communications module. To perform this action, the participant must have  finished the journey of the project and can be selected by clicking his avatar, then press the  "</a:t>
            </a:r>
            <a:r>
              <a:rPr sz="1100" b="1" spc="-5" dirty="0">
                <a:latin typeface="Carlito"/>
                <a:cs typeface="Carlito"/>
              </a:rPr>
              <a:t>Actions</a:t>
            </a:r>
            <a:r>
              <a:rPr sz="1100" spc="-5" dirty="0">
                <a:latin typeface="Carlito"/>
                <a:cs typeface="Carlito"/>
              </a:rPr>
              <a:t>" button, and select the option </a:t>
            </a:r>
            <a:r>
              <a:rPr sz="1100" dirty="0">
                <a:latin typeface="Carlito"/>
                <a:cs typeface="Carlito"/>
              </a:rPr>
              <a:t>"</a:t>
            </a:r>
            <a:r>
              <a:rPr sz="1100" b="1" dirty="0">
                <a:latin typeface="Carlito"/>
                <a:cs typeface="Carlito"/>
              </a:rPr>
              <a:t>Send </a:t>
            </a:r>
            <a:r>
              <a:rPr sz="1100" b="1" spc="-5" dirty="0">
                <a:latin typeface="Carlito"/>
                <a:cs typeface="Carlito"/>
              </a:rPr>
              <a:t>Communication</a:t>
            </a:r>
            <a:r>
              <a:rPr sz="1100" spc="-5" dirty="0">
                <a:latin typeface="Carlito"/>
                <a:cs typeface="Carlito"/>
              </a:rPr>
              <a:t>", select the option "</a:t>
            </a:r>
            <a:r>
              <a:rPr sz="1100" b="1" spc="-5" dirty="0">
                <a:latin typeface="Carlito"/>
                <a:cs typeface="Carlito"/>
              </a:rPr>
              <a:t>Send  Results</a:t>
            </a:r>
            <a:r>
              <a:rPr sz="1100" spc="-5" dirty="0">
                <a:latin typeface="Carlito"/>
                <a:cs typeface="Carlito"/>
              </a:rPr>
              <a:t>"</a:t>
            </a:r>
            <a:r>
              <a:rPr sz="1100" spc="-45" dirty="0">
                <a:latin typeface="Carlito"/>
                <a:cs typeface="Carlito"/>
              </a:rPr>
              <a:t> </a:t>
            </a:r>
            <a:r>
              <a:rPr sz="1100" spc="-5" dirty="0">
                <a:latin typeface="Carlito"/>
                <a:cs typeface="Carlito"/>
              </a:rPr>
              <a:t>and</a:t>
            </a:r>
            <a:r>
              <a:rPr sz="1100" spc="-40" dirty="0">
                <a:latin typeface="Carlito"/>
                <a:cs typeface="Carlito"/>
              </a:rPr>
              <a:t> </a:t>
            </a:r>
            <a:r>
              <a:rPr sz="1100" spc="-5" dirty="0">
                <a:latin typeface="Carlito"/>
                <a:cs typeface="Carlito"/>
              </a:rPr>
              <a:t>press</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button</a:t>
            </a:r>
            <a:r>
              <a:rPr sz="1100" spc="-45" dirty="0">
                <a:latin typeface="Carlito"/>
                <a:cs typeface="Carlito"/>
              </a:rPr>
              <a:t> </a:t>
            </a:r>
            <a:r>
              <a:rPr sz="1100" spc="-5" dirty="0">
                <a:latin typeface="Carlito"/>
                <a:cs typeface="Carlito"/>
              </a:rPr>
              <a:t>"</a:t>
            </a:r>
            <a:r>
              <a:rPr sz="1100" b="1" spc="-5" dirty="0">
                <a:latin typeface="Carlito"/>
                <a:cs typeface="Carlito"/>
              </a:rPr>
              <a:t>Send</a:t>
            </a:r>
            <a:r>
              <a:rPr sz="1100" spc="-5" dirty="0">
                <a:latin typeface="Carlito"/>
                <a:cs typeface="Carlito"/>
              </a:rPr>
              <a:t>",</a:t>
            </a:r>
            <a:r>
              <a:rPr sz="1100" spc="-40" dirty="0">
                <a:latin typeface="Carlito"/>
                <a:cs typeface="Carlito"/>
              </a:rPr>
              <a:t> </a:t>
            </a:r>
            <a:r>
              <a:rPr sz="1100" spc="-5" dirty="0">
                <a:latin typeface="Carlito"/>
                <a:cs typeface="Carlito"/>
              </a:rPr>
              <a:t>at</a:t>
            </a:r>
            <a:r>
              <a:rPr sz="1100" spc="-45" dirty="0">
                <a:latin typeface="Carlito"/>
                <a:cs typeface="Carlito"/>
              </a:rPr>
              <a:t> </a:t>
            </a:r>
            <a:r>
              <a:rPr sz="1100" spc="-5" dirty="0">
                <a:latin typeface="Carlito"/>
                <a:cs typeface="Carlito"/>
              </a:rPr>
              <a:t>this</a:t>
            </a:r>
            <a:r>
              <a:rPr sz="1100" spc="-40" dirty="0">
                <a:latin typeface="Carlito"/>
                <a:cs typeface="Carlito"/>
              </a:rPr>
              <a:t> </a:t>
            </a:r>
            <a:r>
              <a:rPr sz="1100" spc="-5" dirty="0">
                <a:latin typeface="Carlito"/>
                <a:cs typeface="Carlito"/>
              </a:rPr>
              <a:t>time</a:t>
            </a:r>
            <a:r>
              <a:rPr sz="1100" spc="-45" dirty="0">
                <a:latin typeface="Carlito"/>
                <a:cs typeface="Carlito"/>
              </a:rPr>
              <a:t> </a:t>
            </a:r>
            <a:r>
              <a:rPr sz="1100" spc="-5" dirty="0">
                <a:latin typeface="Carlito"/>
                <a:cs typeface="Carlito"/>
              </a:rPr>
              <a:t>the</a:t>
            </a:r>
            <a:r>
              <a:rPr sz="1100" spc="-45" dirty="0">
                <a:latin typeface="Carlito"/>
                <a:cs typeface="Carlito"/>
              </a:rPr>
              <a:t> </a:t>
            </a:r>
            <a:r>
              <a:rPr sz="1100" spc="-5" dirty="0">
                <a:latin typeface="Carlito"/>
                <a:cs typeface="Carlito"/>
              </a:rPr>
              <a:t>participant</a:t>
            </a:r>
            <a:r>
              <a:rPr sz="1100" spc="-45" dirty="0">
                <a:latin typeface="Carlito"/>
                <a:cs typeface="Carlito"/>
              </a:rPr>
              <a:t> </a:t>
            </a:r>
            <a:r>
              <a:rPr sz="1100" spc="-5" dirty="0">
                <a:latin typeface="Carlito"/>
                <a:cs typeface="Carlito"/>
              </a:rPr>
              <a:t>will</a:t>
            </a:r>
            <a:r>
              <a:rPr sz="1100" spc="-40" dirty="0">
                <a:latin typeface="Carlito"/>
                <a:cs typeface="Carlito"/>
              </a:rPr>
              <a:t> </a:t>
            </a:r>
            <a:r>
              <a:rPr sz="1100" spc="-5" dirty="0">
                <a:latin typeface="Carlito"/>
                <a:cs typeface="Carlito"/>
              </a:rPr>
              <a:t>receive</a:t>
            </a:r>
            <a:r>
              <a:rPr sz="1100" spc="-45" dirty="0">
                <a:latin typeface="Carlito"/>
                <a:cs typeface="Carlito"/>
              </a:rPr>
              <a:t> </a:t>
            </a:r>
            <a:r>
              <a:rPr sz="1100" spc="-5" dirty="0">
                <a:latin typeface="Carlito"/>
                <a:cs typeface="Carlito"/>
              </a:rPr>
              <a:t>an</a:t>
            </a:r>
            <a:r>
              <a:rPr sz="1100" spc="-40" dirty="0">
                <a:latin typeface="Carlito"/>
                <a:cs typeface="Carlito"/>
              </a:rPr>
              <a:t> </a:t>
            </a:r>
            <a:r>
              <a:rPr sz="1100" spc="-5" dirty="0">
                <a:latin typeface="Carlito"/>
                <a:cs typeface="Carlito"/>
              </a:rPr>
              <a:t>email</a:t>
            </a:r>
            <a:r>
              <a:rPr sz="1100" spc="-45" dirty="0">
                <a:latin typeface="Carlito"/>
                <a:cs typeface="Carlito"/>
              </a:rPr>
              <a:t> </a:t>
            </a:r>
            <a:r>
              <a:rPr sz="1100" spc="-5" dirty="0">
                <a:latin typeface="Carlito"/>
                <a:cs typeface="Carlito"/>
              </a:rPr>
              <a:t>indicating  that he can consult the results of the project on the web that will redirect the link obtained in  the</a:t>
            </a:r>
            <a:r>
              <a:rPr sz="1100" spc="-10" dirty="0">
                <a:latin typeface="Carlito"/>
                <a:cs typeface="Carlito"/>
              </a:rPr>
              <a:t> </a:t>
            </a:r>
            <a:r>
              <a:rPr sz="1100" spc="-5" dirty="0">
                <a:latin typeface="Carlito"/>
                <a:cs typeface="Carlito"/>
              </a:rPr>
              <a:t>mail.</a:t>
            </a:r>
            <a:endParaRPr sz="1100">
              <a:latin typeface="Carlito"/>
              <a:cs typeface="Carlito"/>
            </a:endParaRPr>
          </a:p>
          <a:p>
            <a:pPr marL="12700" algn="just">
              <a:lnSpc>
                <a:spcPct val="100000"/>
              </a:lnSpc>
              <a:spcBef>
                <a:spcPts val="915"/>
              </a:spcBef>
            </a:pPr>
            <a:r>
              <a:rPr sz="1100" spc="-5" dirty="0">
                <a:latin typeface="Carlito"/>
                <a:cs typeface="Carlito"/>
              </a:rPr>
              <a:t>Next, we are going to explain the operation of an</a:t>
            </a:r>
            <a:r>
              <a:rPr sz="1100" dirty="0">
                <a:latin typeface="Carlito"/>
                <a:cs typeface="Carlito"/>
              </a:rPr>
              <a:t> </a:t>
            </a:r>
            <a:r>
              <a:rPr sz="1100" spc="-5" dirty="0">
                <a:latin typeface="Carlito"/>
                <a:cs typeface="Carlito"/>
              </a:rPr>
              <a:t>Assessor/Evaluator.</a:t>
            </a:r>
            <a:endParaRPr sz="11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54376"/>
            <a:ext cx="5412740" cy="2947670"/>
          </a:xfrm>
          <a:prstGeom prst="rect">
            <a:avLst/>
          </a:prstGeom>
        </p:spPr>
        <p:txBody>
          <a:bodyPr vert="horz" wrap="square" lIns="0" tIns="51435" rIns="0" bIns="0" rtlCol="0">
            <a:spAutoFit/>
          </a:bodyPr>
          <a:lstStyle/>
          <a:p>
            <a:pPr marL="210820" indent="-198755">
              <a:lnSpc>
                <a:spcPct val="100000"/>
              </a:lnSpc>
              <a:spcBef>
                <a:spcPts val="405"/>
              </a:spcBef>
              <a:buAutoNum type="arabicPeriod" startAt="5"/>
              <a:tabLst>
                <a:tab pos="211454" algn="l"/>
              </a:tabLst>
            </a:pPr>
            <a:r>
              <a:rPr sz="1600" spc="-15" dirty="0">
                <a:solidFill>
                  <a:srgbClr val="2F5496"/>
                </a:solidFill>
                <a:latin typeface="Carlito"/>
                <a:cs typeface="Carlito"/>
              </a:rPr>
              <a:t>ASSESSOR</a:t>
            </a:r>
            <a:endParaRPr sz="1600">
              <a:latin typeface="Carlito"/>
              <a:cs typeface="Carlito"/>
            </a:endParaRPr>
          </a:p>
          <a:p>
            <a:pPr marL="12700" marR="5080" algn="just">
              <a:lnSpc>
                <a:spcPct val="109700"/>
              </a:lnSpc>
              <a:spcBef>
                <a:spcPts val="85"/>
              </a:spcBef>
            </a:pPr>
            <a:r>
              <a:rPr sz="1100" spc="-5" dirty="0">
                <a:latin typeface="Carlito"/>
                <a:cs typeface="Carlito"/>
              </a:rPr>
              <a:t>An assessor or evaluator of </a:t>
            </a:r>
            <a:r>
              <a:rPr sz="1100" dirty="0">
                <a:latin typeface="Carlito"/>
                <a:cs typeface="Carlito"/>
              </a:rPr>
              <a:t>a </a:t>
            </a:r>
            <a:r>
              <a:rPr sz="1100" spc="-5" dirty="0">
                <a:latin typeface="Carlito"/>
                <a:cs typeface="Carlito"/>
              </a:rPr>
              <a:t>project is the person in charge of conducting the Interviews of the  participants and the Report of Results that is given to HR as well as the Report of Comments  that is given to the participants at the end of the project (of those participants to whom he has  been assigned as </a:t>
            </a:r>
            <a:r>
              <a:rPr sz="1100" dirty="0">
                <a:latin typeface="Carlito"/>
                <a:cs typeface="Carlito"/>
              </a:rPr>
              <a:t>a </a:t>
            </a:r>
            <a:r>
              <a:rPr sz="1100" spc="-5" dirty="0">
                <a:latin typeface="Carlito"/>
                <a:cs typeface="Carlito"/>
              </a:rPr>
              <a:t>consultant/evaluator for some or all of these</a:t>
            </a:r>
            <a:r>
              <a:rPr sz="1100" dirty="0">
                <a:latin typeface="Carlito"/>
                <a:cs typeface="Carlito"/>
              </a:rPr>
              <a:t> </a:t>
            </a:r>
            <a:r>
              <a:rPr sz="1100" spc="-5" dirty="0">
                <a:latin typeface="Carlito"/>
                <a:cs typeface="Carlito"/>
              </a:rPr>
              <a:t>tasks).</a:t>
            </a:r>
            <a:endParaRPr sz="1100">
              <a:latin typeface="Carlito"/>
              <a:cs typeface="Carlito"/>
            </a:endParaRPr>
          </a:p>
          <a:p>
            <a:pPr marL="12700" marR="5080" algn="just">
              <a:lnSpc>
                <a:spcPct val="109700"/>
              </a:lnSpc>
              <a:spcBef>
                <a:spcPts val="810"/>
              </a:spcBef>
            </a:pPr>
            <a:r>
              <a:rPr sz="1100" spc="-5" dirty="0">
                <a:latin typeface="Carlito"/>
                <a:cs typeface="Carlito"/>
              </a:rPr>
              <a:t>Once the Project Manager has assigned to the Assessor/Evaluators those participants to whom  he/she must evaluate in </a:t>
            </a:r>
            <a:r>
              <a:rPr sz="1100" dirty="0">
                <a:latin typeface="Carlito"/>
                <a:cs typeface="Carlito"/>
              </a:rPr>
              <a:t>a </a:t>
            </a:r>
            <a:r>
              <a:rPr sz="1100" spc="-5" dirty="0">
                <a:latin typeface="Carlito"/>
                <a:cs typeface="Carlito"/>
              </a:rPr>
              <a:t>specific Project, the Assessor/Evaluators will be able to access the  platform and in his/her Advisor space consult all those projects to which he/she has been  assigned, as well as the tests on which he/she has to act for each</a:t>
            </a:r>
            <a:r>
              <a:rPr sz="1100" spc="15" dirty="0">
                <a:latin typeface="Carlito"/>
                <a:cs typeface="Carlito"/>
              </a:rPr>
              <a:t> </a:t>
            </a:r>
            <a:r>
              <a:rPr sz="1100" spc="-5" dirty="0">
                <a:latin typeface="Carlito"/>
                <a:cs typeface="Carlito"/>
              </a:rPr>
              <a:t>participant.</a:t>
            </a:r>
            <a:endParaRPr sz="1100">
              <a:latin typeface="Carlito"/>
              <a:cs typeface="Carlito"/>
            </a:endParaRPr>
          </a:p>
          <a:p>
            <a:pPr marL="257175" lvl="1" indent="-245110">
              <a:lnSpc>
                <a:spcPct val="100000"/>
              </a:lnSpc>
              <a:spcBef>
                <a:spcPts val="925"/>
              </a:spcBef>
              <a:buAutoNum type="arabicPeriod"/>
              <a:tabLst>
                <a:tab pos="257810" algn="l"/>
              </a:tabLst>
            </a:pPr>
            <a:r>
              <a:rPr sz="1300" spc="-15" dirty="0">
                <a:solidFill>
                  <a:srgbClr val="2F5496"/>
                </a:solidFill>
                <a:latin typeface="Carlito"/>
                <a:cs typeface="Carlito"/>
              </a:rPr>
              <a:t>INTRODUCTION</a:t>
            </a:r>
            <a:endParaRPr sz="1300">
              <a:latin typeface="Carlito"/>
              <a:cs typeface="Carlito"/>
            </a:endParaRPr>
          </a:p>
          <a:p>
            <a:pPr marL="12700" marR="5080" algn="just">
              <a:lnSpc>
                <a:spcPct val="109700"/>
              </a:lnSpc>
              <a:spcBef>
                <a:spcPts val="25"/>
              </a:spcBef>
            </a:pPr>
            <a:r>
              <a:rPr sz="1100" spc="-5" dirty="0">
                <a:latin typeface="Carlito"/>
                <a:cs typeface="Carlito"/>
              </a:rPr>
              <a:t>As soon as you access the platform you will find </a:t>
            </a:r>
            <a:r>
              <a:rPr sz="1100" dirty="0">
                <a:latin typeface="Carlito"/>
                <a:cs typeface="Carlito"/>
              </a:rPr>
              <a:t>a </a:t>
            </a:r>
            <a:r>
              <a:rPr sz="1100" spc="-5" dirty="0">
                <a:latin typeface="Carlito"/>
                <a:cs typeface="Carlito"/>
              </a:rPr>
              <a:t>welcome message from the  Assessor/Evaluator indicating the number of projects in which you have to carry out some  action. From there you can access your list of projects and by clicking on each one of them you  can consult the participants and the actions you have to carry out on</a:t>
            </a:r>
            <a:r>
              <a:rPr sz="1100" spc="15" dirty="0">
                <a:latin typeface="Carlito"/>
                <a:cs typeface="Carlito"/>
              </a:rPr>
              <a:t> </a:t>
            </a:r>
            <a:r>
              <a:rPr sz="1100" spc="-5" dirty="0">
                <a:latin typeface="Carlito"/>
                <a:cs typeface="Carlito"/>
              </a:rPr>
              <a:t>them.</a:t>
            </a:r>
            <a:endParaRPr sz="1100">
              <a:latin typeface="Carlito"/>
              <a:cs typeface="Carlito"/>
            </a:endParaRPr>
          </a:p>
        </p:txBody>
      </p:sp>
      <p:sp>
        <p:nvSpPr>
          <p:cNvPr id="3" name="object 3"/>
          <p:cNvSpPr txBox="1"/>
          <p:nvPr/>
        </p:nvSpPr>
        <p:spPr>
          <a:xfrm>
            <a:off x="901700" y="6656933"/>
            <a:ext cx="5413375" cy="2842260"/>
          </a:xfrm>
          <a:prstGeom prst="rect">
            <a:avLst/>
          </a:prstGeom>
        </p:spPr>
        <p:txBody>
          <a:bodyPr vert="horz" wrap="square" lIns="0" tIns="12700" rIns="0" bIns="0" rtlCol="0">
            <a:spAutoFit/>
          </a:bodyPr>
          <a:lstStyle/>
          <a:p>
            <a:pPr marL="12700" marR="5715" algn="just">
              <a:lnSpc>
                <a:spcPct val="110900"/>
              </a:lnSpc>
              <a:spcBef>
                <a:spcPts val="100"/>
              </a:spcBef>
            </a:pPr>
            <a:r>
              <a:rPr sz="1100" spc="-5" dirty="0">
                <a:latin typeface="Carlito"/>
                <a:cs typeface="Carlito"/>
              </a:rPr>
              <a:t>When accessing </a:t>
            </a:r>
            <a:r>
              <a:rPr sz="1100" dirty="0">
                <a:latin typeface="Carlito"/>
                <a:cs typeface="Carlito"/>
              </a:rPr>
              <a:t>a </a:t>
            </a:r>
            <a:r>
              <a:rPr sz="1100" spc="-5" dirty="0">
                <a:latin typeface="Carlito"/>
                <a:cs typeface="Carlito"/>
              </a:rPr>
              <a:t>specific project, those phases in which the Assessor/Evaluator has to  intervene are highlighted in the</a:t>
            </a:r>
            <a:r>
              <a:rPr sz="1100" spc="-10" dirty="0">
                <a:latin typeface="Carlito"/>
                <a:cs typeface="Carlito"/>
              </a:rPr>
              <a:t> </a:t>
            </a:r>
            <a:r>
              <a:rPr sz="1100" spc="-5" dirty="0">
                <a:latin typeface="Carlito"/>
                <a:cs typeface="Carlito"/>
              </a:rPr>
              <a:t>header.</a:t>
            </a:r>
            <a:endParaRPr sz="1100">
              <a:latin typeface="Carlito"/>
              <a:cs typeface="Carlito"/>
            </a:endParaRPr>
          </a:p>
          <a:p>
            <a:pPr marL="12700">
              <a:lnSpc>
                <a:spcPct val="100000"/>
              </a:lnSpc>
              <a:spcBef>
                <a:spcPts val="925"/>
              </a:spcBef>
            </a:pPr>
            <a:r>
              <a:rPr sz="1300" spc="-10" dirty="0">
                <a:solidFill>
                  <a:srgbClr val="2F5496"/>
                </a:solidFill>
                <a:latin typeface="Carlito"/>
                <a:cs typeface="Carlito"/>
              </a:rPr>
              <a:t>5.2 SCHEDULING</a:t>
            </a:r>
            <a:r>
              <a:rPr sz="1300" spc="5" dirty="0">
                <a:solidFill>
                  <a:srgbClr val="2F5496"/>
                </a:solidFill>
                <a:latin typeface="Carlito"/>
                <a:cs typeface="Carlito"/>
              </a:rPr>
              <a:t> </a:t>
            </a:r>
            <a:r>
              <a:rPr sz="1300" spc="-15" dirty="0">
                <a:solidFill>
                  <a:srgbClr val="2F5496"/>
                </a:solidFill>
                <a:latin typeface="Carlito"/>
                <a:cs typeface="Carlito"/>
              </a:rPr>
              <a:t>INTERVIEWS</a:t>
            </a:r>
            <a:endParaRPr sz="1300">
              <a:latin typeface="Carlito"/>
              <a:cs typeface="Carlito"/>
            </a:endParaRPr>
          </a:p>
          <a:p>
            <a:pPr marL="12700" marR="5080" algn="just">
              <a:lnSpc>
                <a:spcPct val="109700"/>
              </a:lnSpc>
              <a:spcBef>
                <a:spcPts val="25"/>
              </a:spcBef>
            </a:pPr>
            <a:r>
              <a:rPr sz="1100" spc="-5" dirty="0">
                <a:latin typeface="Carlito"/>
                <a:cs typeface="Carlito"/>
              </a:rPr>
              <a:t>To schedule interviews with the participants, the Assessor/Evaluator must have created an  account on </a:t>
            </a:r>
            <a:r>
              <a:rPr sz="1100" u="sng" spc="-5" dirty="0">
                <a:solidFill>
                  <a:srgbClr val="0563C1"/>
                </a:solidFill>
                <a:uFill>
                  <a:solidFill>
                    <a:srgbClr val="0563C1"/>
                  </a:solidFill>
                </a:uFill>
                <a:latin typeface="Carlito"/>
                <a:cs typeface="Carlito"/>
              </a:rPr>
              <a:t>https://calendly.com/</a:t>
            </a:r>
            <a:r>
              <a:rPr sz="1100" spc="-5" dirty="0">
                <a:solidFill>
                  <a:srgbClr val="0563C1"/>
                </a:solidFill>
                <a:latin typeface="Carlito"/>
                <a:cs typeface="Carlito"/>
              </a:rPr>
              <a:t> </a:t>
            </a:r>
            <a:r>
              <a:rPr sz="1100" spc="-5" dirty="0">
                <a:latin typeface="Carlito"/>
                <a:cs typeface="Carlito"/>
              </a:rPr>
              <a:t>linked to his/her e-mail service so that the participants can  select from the "free spaces" previously selected by the Assessor/Evaluator, which is the most  convenient for them to conduct their interviews.</a:t>
            </a:r>
            <a:endParaRPr sz="1100">
              <a:latin typeface="Carlito"/>
              <a:cs typeface="Carlito"/>
            </a:endParaRPr>
          </a:p>
          <a:p>
            <a:pPr marL="12700" marR="5080" algn="just">
              <a:lnSpc>
                <a:spcPct val="109700"/>
              </a:lnSpc>
              <a:spcBef>
                <a:spcPts val="810"/>
              </a:spcBef>
            </a:pPr>
            <a:r>
              <a:rPr sz="1100" spc="-5" dirty="0">
                <a:latin typeface="Carlito"/>
                <a:cs typeface="Carlito"/>
              </a:rPr>
              <a:t>Therefore,</a:t>
            </a:r>
            <a:r>
              <a:rPr sz="1100" spc="-45" dirty="0">
                <a:latin typeface="Carlito"/>
                <a:cs typeface="Carlito"/>
              </a:rPr>
              <a:t> </a:t>
            </a:r>
            <a:r>
              <a:rPr sz="1100" spc="-5" dirty="0">
                <a:latin typeface="Carlito"/>
                <a:cs typeface="Carlito"/>
              </a:rPr>
              <a:t>in</a:t>
            </a:r>
            <a:r>
              <a:rPr sz="1100" spc="-40" dirty="0">
                <a:latin typeface="Carlito"/>
                <a:cs typeface="Carlito"/>
              </a:rPr>
              <a:t> </a:t>
            </a:r>
            <a:r>
              <a:rPr sz="1100" spc="-5" dirty="0">
                <a:latin typeface="Carlito"/>
                <a:cs typeface="Carlito"/>
              </a:rPr>
              <a:t>order</a:t>
            </a:r>
            <a:r>
              <a:rPr sz="1100" spc="-40" dirty="0">
                <a:latin typeface="Carlito"/>
                <a:cs typeface="Carlito"/>
              </a:rPr>
              <a:t> </a:t>
            </a:r>
            <a:r>
              <a:rPr sz="1100" spc="-5" dirty="0">
                <a:latin typeface="Carlito"/>
                <a:cs typeface="Carlito"/>
              </a:rPr>
              <a:t>to</a:t>
            </a:r>
            <a:r>
              <a:rPr sz="1100" spc="-40" dirty="0">
                <a:latin typeface="Carlito"/>
                <a:cs typeface="Carlito"/>
              </a:rPr>
              <a:t> </a:t>
            </a:r>
            <a:r>
              <a:rPr sz="1100" spc="-5" dirty="0">
                <a:latin typeface="Carlito"/>
                <a:cs typeface="Carlito"/>
              </a:rPr>
              <a:t>schedule</a:t>
            </a:r>
            <a:r>
              <a:rPr sz="1100" spc="-40" dirty="0">
                <a:latin typeface="Carlito"/>
                <a:cs typeface="Carlito"/>
              </a:rPr>
              <a:t> </a:t>
            </a:r>
            <a:r>
              <a:rPr sz="1100" spc="-5" dirty="0">
                <a:latin typeface="Carlito"/>
                <a:cs typeface="Carlito"/>
              </a:rPr>
              <a:t>interviews,</a:t>
            </a:r>
            <a:r>
              <a:rPr sz="1100" spc="-45"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Assessor/Evaluator</a:t>
            </a:r>
            <a:r>
              <a:rPr sz="1100" spc="-40" dirty="0">
                <a:latin typeface="Carlito"/>
                <a:cs typeface="Carlito"/>
              </a:rPr>
              <a:t> </a:t>
            </a:r>
            <a:r>
              <a:rPr sz="1100" spc="-5" dirty="0">
                <a:latin typeface="Carlito"/>
                <a:cs typeface="Carlito"/>
              </a:rPr>
              <a:t>must</a:t>
            </a:r>
            <a:r>
              <a:rPr sz="1100" spc="-40" dirty="0">
                <a:latin typeface="Carlito"/>
                <a:cs typeface="Carlito"/>
              </a:rPr>
              <a:t> </a:t>
            </a:r>
            <a:r>
              <a:rPr sz="1100" spc="-5" dirty="0">
                <a:latin typeface="Carlito"/>
                <a:cs typeface="Carlito"/>
              </a:rPr>
              <a:t>first</a:t>
            </a:r>
            <a:r>
              <a:rPr sz="1100" spc="-40" dirty="0">
                <a:latin typeface="Carlito"/>
                <a:cs typeface="Carlito"/>
              </a:rPr>
              <a:t> </a:t>
            </a:r>
            <a:r>
              <a:rPr sz="1100" spc="-5" dirty="0">
                <a:latin typeface="Carlito"/>
                <a:cs typeface="Carlito"/>
              </a:rPr>
              <a:t>select</a:t>
            </a:r>
            <a:r>
              <a:rPr sz="1100" spc="-45"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available  time slots in his/her </a:t>
            </a:r>
            <a:r>
              <a:rPr sz="1100" u="sng" spc="-5" dirty="0">
                <a:solidFill>
                  <a:srgbClr val="0563C1"/>
                </a:solidFill>
                <a:uFill>
                  <a:solidFill>
                    <a:srgbClr val="0563C1"/>
                  </a:solidFill>
                </a:uFill>
                <a:latin typeface="Carlito"/>
                <a:cs typeface="Carlito"/>
              </a:rPr>
              <a:t>https://calendly.com/</a:t>
            </a:r>
            <a:r>
              <a:rPr sz="1100" spc="-5" dirty="0">
                <a:solidFill>
                  <a:srgbClr val="0563C1"/>
                </a:solidFill>
                <a:latin typeface="Carlito"/>
                <a:cs typeface="Carlito"/>
              </a:rPr>
              <a:t> </a:t>
            </a:r>
            <a:r>
              <a:rPr sz="1100" spc="-5" dirty="0">
                <a:latin typeface="Carlito"/>
                <a:cs typeface="Carlito"/>
              </a:rPr>
              <a:t>account, and then copy the link. Once this step has  been carried out, he/she will return to Panorama and will click on the "</a:t>
            </a:r>
            <a:r>
              <a:rPr sz="1100" b="1" spc="-5" dirty="0">
                <a:latin typeface="Carlito"/>
                <a:cs typeface="Carlito"/>
              </a:rPr>
              <a:t>Calendar</a:t>
            </a:r>
            <a:r>
              <a:rPr sz="1100" spc="-5" dirty="0">
                <a:latin typeface="Carlito"/>
                <a:cs typeface="Carlito"/>
              </a:rPr>
              <a:t>" icon located  in the upper right-hand corner of the project control screen and will copy the calendar link in  the box provided for this purpose in the dialogue window, and finally he/she will click on the  "</a:t>
            </a:r>
            <a:r>
              <a:rPr sz="1100" b="1" spc="-5" dirty="0">
                <a:latin typeface="Carlito"/>
                <a:cs typeface="Carlito"/>
              </a:rPr>
              <a:t>Publish calendar</a:t>
            </a:r>
            <a:r>
              <a:rPr sz="1100" spc="-5" dirty="0">
                <a:latin typeface="Carlito"/>
                <a:cs typeface="Carlito"/>
              </a:rPr>
              <a:t>" button, so that the participants assigned to it have access to their calendar  and can reserve the desired</a:t>
            </a:r>
            <a:r>
              <a:rPr sz="1100" spc="-10" dirty="0">
                <a:latin typeface="Carlito"/>
                <a:cs typeface="Carlito"/>
              </a:rPr>
              <a:t> </a:t>
            </a:r>
            <a:r>
              <a:rPr sz="1100" spc="-5" dirty="0">
                <a:latin typeface="Carlito"/>
                <a:cs typeface="Carlito"/>
              </a:rPr>
              <a:t>date.</a:t>
            </a:r>
            <a:endParaRPr sz="1100">
              <a:latin typeface="Carlito"/>
              <a:cs typeface="Carlito"/>
            </a:endParaRPr>
          </a:p>
        </p:txBody>
      </p:sp>
      <p:grpSp>
        <p:nvGrpSpPr>
          <p:cNvPr id="4" name="object 4"/>
          <p:cNvGrpSpPr/>
          <p:nvPr/>
        </p:nvGrpSpPr>
        <p:grpSpPr>
          <a:xfrm>
            <a:off x="923925" y="3922293"/>
            <a:ext cx="5419090" cy="2654300"/>
            <a:chOff x="923925" y="3922293"/>
            <a:chExt cx="5419090" cy="2654300"/>
          </a:xfrm>
        </p:grpSpPr>
        <p:sp>
          <p:nvSpPr>
            <p:cNvPr id="5" name="object 5"/>
            <p:cNvSpPr/>
            <p:nvPr/>
          </p:nvSpPr>
          <p:spPr>
            <a:xfrm>
              <a:off x="933449" y="3931818"/>
              <a:ext cx="5400040" cy="263525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3927056"/>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6439067"/>
            <a:ext cx="5413375" cy="2005330"/>
          </a:xfrm>
          <a:prstGeom prst="rect">
            <a:avLst/>
          </a:prstGeom>
        </p:spPr>
        <p:txBody>
          <a:bodyPr vert="horz" wrap="square" lIns="0" tIns="34290" rIns="0" bIns="0" rtlCol="0">
            <a:spAutoFit/>
          </a:bodyPr>
          <a:lstStyle/>
          <a:p>
            <a:pPr marL="12700">
              <a:lnSpc>
                <a:spcPct val="100000"/>
              </a:lnSpc>
              <a:spcBef>
                <a:spcPts val="270"/>
              </a:spcBef>
            </a:pPr>
            <a:r>
              <a:rPr sz="1300" spc="-10" dirty="0">
                <a:solidFill>
                  <a:srgbClr val="2F5496"/>
                </a:solidFill>
                <a:latin typeface="Carlito"/>
                <a:cs typeface="Carlito"/>
              </a:rPr>
              <a:t>5.3 CONDUCTING</a:t>
            </a:r>
            <a:r>
              <a:rPr sz="1300" spc="5" dirty="0">
                <a:solidFill>
                  <a:srgbClr val="2F5496"/>
                </a:solidFill>
                <a:latin typeface="Carlito"/>
                <a:cs typeface="Carlito"/>
              </a:rPr>
              <a:t> </a:t>
            </a:r>
            <a:r>
              <a:rPr sz="1300" spc="-15" dirty="0">
                <a:solidFill>
                  <a:srgbClr val="2F5496"/>
                </a:solidFill>
                <a:latin typeface="Carlito"/>
                <a:cs typeface="Carlito"/>
              </a:rPr>
              <a:t>INTERVIEWS</a:t>
            </a:r>
            <a:endParaRPr sz="1300">
              <a:latin typeface="Carlito"/>
              <a:cs typeface="Carlito"/>
            </a:endParaRPr>
          </a:p>
          <a:p>
            <a:pPr marL="12700" marR="5080" algn="just">
              <a:lnSpc>
                <a:spcPct val="110000"/>
              </a:lnSpc>
              <a:spcBef>
                <a:spcPts val="20"/>
              </a:spcBef>
            </a:pPr>
            <a:r>
              <a:rPr sz="1100" spc="-5" dirty="0">
                <a:latin typeface="Carlito"/>
                <a:cs typeface="Carlito"/>
              </a:rPr>
              <a:t>An assessor/evaluator may not conduct the interview of </a:t>
            </a:r>
            <a:r>
              <a:rPr sz="1100" dirty="0">
                <a:latin typeface="Carlito"/>
                <a:cs typeface="Carlito"/>
              </a:rPr>
              <a:t>a </a:t>
            </a:r>
            <a:r>
              <a:rPr sz="1100" spc="-5" dirty="0">
                <a:latin typeface="Carlito"/>
                <a:cs typeface="Carlito"/>
              </a:rPr>
              <a:t>participant until the participant is in  the interview phase. To do so, the check must appear on the test prior to the interview so that  the interview can be</a:t>
            </a:r>
            <a:r>
              <a:rPr sz="1100" spc="-10" dirty="0">
                <a:latin typeface="Carlito"/>
                <a:cs typeface="Carlito"/>
              </a:rPr>
              <a:t> </a:t>
            </a:r>
            <a:r>
              <a:rPr sz="1100" spc="-5" dirty="0">
                <a:latin typeface="Carlito"/>
                <a:cs typeface="Carlito"/>
              </a:rPr>
              <a:t>conducted.</a:t>
            </a:r>
            <a:endParaRPr sz="1100">
              <a:latin typeface="Carlito"/>
              <a:cs typeface="Carlito"/>
            </a:endParaRPr>
          </a:p>
          <a:p>
            <a:pPr marL="12700" marR="5080" algn="just">
              <a:lnSpc>
                <a:spcPct val="109800"/>
              </a:lnSpc>
              <a:spcBef>
                <a:spcPts val="780"/>
              </a:spcBef>
            </a:pPr>
            <a:r>
              <a:rPr sz="1100" spc="-5" dirty="0">
                <a:latin typeface="Carlito"/>
                <a:cs typeface="Carlito"/>
              </a:rPr>
              <a:t>Even</a:t>
            </a:r>
            <a:r>
              <a:rPr sz="1100" spc="-40" dirty="0">
                <a:latin typeface="Carlito"/>
                <a:cs typeface="Carlito"/>
              </a:rPr>
              <a:t> </a:t>
            </a:r>
            <a:r>
              <a:rPr sz="1100" spc="-5" dirty="0">
                <a:latin typeface="Carlito"/>
                <a:cs typeface="Carlito"/>
              </a:rPr>
              <a:t>though</a:t>
            </a:r>
            <a:r>
              <a:rPr sz="1100" spc="-35" dirty="0">
                <a:latin typeface="Carlito"/>
                <a:cs typeface="Carlito"/>
              </a:rPr>
              <a:t> </a:t>
            </a:r>
            <a:r>
              <a:rPr sz="1100" spc="-5" dirty="0">
                <a:latin typeface="Carlito"/>
                <a:cs typeface="Carlito"/>
              </a:rPr>
              <a:t>the</a:t>
            </a:r>
            <a:r>
              <a:rPr sz="1100" spc="-40" dirty="0">
                <a:latin typeface="Carlito"/>
                <a:cs typeface="Carlito"/>
              </a:rPr>
              <a:t> </a:t>
            </a:r>
            <a:r>
              <a:rPr sz="1100" spc="-5" dirty="0">
                <a:latin typeface="Carlito"/>
                <a:cs typeface="Carlito"/>
              </a:rPr>
              <a:t>participant</a:t>
            </a:r>
            <a:r>
              <a:rPr sz="1100" spc="-35" dirty="0">
                <a:latin typeface="Carlito"/>
                <a:cs typeface="Carlito"/>
              </a:rPr>
              <a:t> </a:t>
            </a:r>
            <a:r>
              <a:rPr sz="1100" spc="-5" dirty="0">
                <a:latin typeface="Carlito"/>
                <a:cs typeface="Carlito"/>
              </a:rPr>
              <a:t>is</a:t>
            </a:r>
            <a:r>
              <a:rPr sz="1100" spc="-35" dirty="0">
                <a:latin typeface="Carlito"/>
                <a:cs typeface="Carlito"/>
              </a:rPr>
              <a:t> </a:t>
            </a:r>
            <a:r>
              <a:rPr sz="1100" spc="-5" dirty="0">
                <a:latin typeface="Carlito"/>
                <a:cs typeface="Carlito"/>
              </a:rPr>
              <a:t>not</a:t>
            </a:r>
            <a:r>
              <a:rPr sz="1100" spc="-40" dirty="0">
                <a:latin typeface="Carlito"/>
                <a:cs typeface="Carlito"/>
              </a:rPr>
              <a:t> </a:t>
            </a:r>
            <a:r>
              <a:rPr sz="1100" spc="-5" dirty="0">
                <a:latin typeface="Carlito"/>
                <a:cs typeface="Carlito"/>
              </a:rPr>
              <a:t>in</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interview</a:t>
            </a:r>
            <a:r>
              <a:rPr sz="1100" spc="-20" dirty="0">
                <a:latin typeface="Carlito"/>
                <a:cs typeface="Carlito"/>
              </a:rPr>
              <a:t> </a:t>
            </a:r>
            <a:r>
              <a:rPr sz="1100" spc="-5" dirty="0">
                <a:latin typeface="Carlito"/>
                <a:cs typeface="Carlito"/>
              </a:rPr>
              <a:t>phase,</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Assessor/Evaluator</a:t>
            </a:r>
            <a:r>
              <a:rPr sz="1100" spc="-30" dirty="0">
                <a:latin typeface="Carlito"/>
                <a:cs typeface="Carlito"/>
              </a:rPr>
              <a:t> </a:t>
            </a:r>
            <a:r>
              <a:rPr sz="1100" spc="-5" dirty="0">
                <a:latin typeface="Carlito"/>
                <a:cs typeface="Carlito"/>
              </a:rPr>
              <a:t>can</a:t>
            </a:r>
            <a:r>
              <a:rPr sz="1100" spc="-40" dirty="0">
                <a:latin typeface="Carlito"/>
                <a:cs typeface="Carlito"/>
              </a:rPr>
              <a:t> </a:t>
            </a:r>
            <a:r>
              <a:rPr sz="1100" spc="-5" dirty="0">
                <a:latin typeface="Carlito"/>
                <a:cs typeface="Carlito"/>
              </a:rPr>
              <a:t>take</a:t>
            </a:r>
            <a:r>
              <a:rPr sz="1100" spc="-30" dirty="0">
                <a:latin typeface="Carlito"/>
                <a:cs typeface="Carlito"/>
              </a:rPr>
              <a:t> </a:t>
            </a:r>
            <a:r>
              <a:rPr sz="1100" spc="-5" dirty="0">
                <a:latin typeface="Carlito"/>
                <a:cs typeface="Carlito"/>
              </a:rPr>
              <a:t>notes  that will be added later to the candidate profile, if the interviewer so wishes to add them to the  "</a:t>
            </a:r>
            <a:r>
              <a:rPr sz="1100" b="1" spc="-5" dirty="0">
                <a:latin typeface="Carlito"/>
                <a:cs typeface="Carlito"/>
              </a:rPr>
              <a:t>Observation Sheet</a:t>
            </a:r>
            <a:r>
              <a:rPr sz="1100" spc="-5" dirty="0">
                <a:latin typeface="Carlito"/>
                <a:cs typeface="Carlito"/>
              </a:rPr>
              <a:t>" and save it to make the final interview report by clicking on the "</a:t>
            </a:r>
            <a:r>
              <a:rPr sz="1100" b="1" spc="-5" dirty="0">
                <a:latin typeface="Carlito"/>
                <a:cs typeface="Carlito"/>
              </a:rPr>
              <a:t>Save as </a:t>
            </a:r>
            <a:r>
              <a:rPr sz="1100" b="1" dirty="0">
                <a:latin typeface="Carlito"/>
                <a:cs typeface="Carlito"/>
              </a:rPr>
              <a:t>a  </a:t>
            </a:r>
            <a:r>
              <a:rPr sz="1100" b="1" spc="-5" dirty="0">
                <a:latin typeface="Carlito"/>
                <a:cs typeface="Carlito"/>
              </a:rPr>
              <a:t>draft</a:t>
            </a:r>
            <a:r>
              <a:rPr sz="1100" spc="-5" dirty="0">
                <a:latin typeface="Carlito"/>
                <a:cs typeface="Carlito"/>
              </a:rPr>
              <a:t>" button. This procedure can also be done during the interview phase as </a:t>
            </a:r>
            <a:r>
              <a:rPr sz="1100" dirty="0">
                <a:latin typeface="Carlito"/>
                <a:cs typeface="Carlito"/>
              </a:rPr>
              <a:t>a </a:t>
            </a:r>
            <a:r>
              <a:rPr sz="1100" spc="-5" dirty="0">
                <a:latin typeface="Carlito"/>
                <a:cs typeface="Carlito"/>
              </a:rPr>
              <a:t>notebook for  the interviewer to later help him/her make the final interview report, which he/she will fill out  on the "</a:t>
            </a:r>
            <a:r>
              <a:rPr sz="1100" b="1" spc="-5" dirty="0">
                <a:latin typeface="Carlito"/>
                <a:cs typeface="Carlito"/>
              </a:rPr>
              <a:t>Evaluation</a:t>
            </a:r>
            <a:r>
              <a:rPr sz="1100" b="1" spc="-10" dirty="0">
                <a:latin typeface="Carlito"/>
                <a:cs typeface="Carlito"/>
              </a:rPr>
              <a:t> </a:t>
            </a:r>
            <a:r>
              <a:rPr sz="1100" b="1" spc="-5" dirty="0">
                <a:latin typeface="Carlito"/>
                <a:cs typeface="Carlito"/>
              </a:rPr>
              <a:t>Sheet</a:t>
            </a:r>
            <a:r>
              <a:rPr sz="1100" spc="-5" dirty="0">
                <a:latin typeface="Carlito"/>
                <a:cs typeface="Carlito"/>
              </a:rPr>
              <a:t>".</a:t>
            </a:r>
            <a:endParaRPr sz="1100">
              <a:latin typeface="Carlito"/>
              <a:cs typeface="Carlito"/>
            </a:endParaRPr>
          </a:p>
        </p:txBody>
      </p:sp>
      <p:grpSp>
        <p:nvGrpSpPr>
          <p:cNvPr id="3" name="object 3"/>
          <p:cNvGrpSpPr/>
          <p:nvPr/>
        </p:nvGrpSpPr>
        <p:grpSpPr>
          <a:xfrm>
            <a:off x="923925" y="923925"/>
            <a:ext cx="5419090" cy="2654300"/>
            <a:chOff x="923925" y="923925"/>
            <a:chExt cx="5419090" cy="2654300"/>
          </a:xfrm>
        </p:grpSpPr>
        <p:sp>
          <p:nvSpPr>
            <p:cNvPr id="4" name="object 4"/>
            <p:cNvSpPr/>
            <p:nvPr/>
          </p:nvSpPr>
          <p:spPr>
            <a:xfrm>
              <a:off x="933449" y="933450"/>
              <a:ext cx="5400040" cy="26352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grpSp>
        <p:nvGrpSpPr>
          <p:cNvPr id="6" name="object 6"/>
          <p:cNvGrpSpPr/>
          <p:nvPr/>
        </p:nvGrpSpPr>
        <p:grpSpPr>
          <a:xfrm>
            <a:off x="923925" y="3706025"/>
            <a:ext cx="5419090" cy="2654300"/>
            <a:chOff x="923925" y="3706025"/>
            <a:chExt cx="5419090" cy="2654300"/>
          </a:xfrm>
        </p:grpSpPr>
        <p:sp>
          <p:nvSpPr>
            <p:cNvPr id="7" name="object 7"/>
            <p:cNvSpPr/>
            <p:nvPr/>
          </p:nvSpPr>
          <p:spPr>
            <a:xfrm>
              <a:off x="933449" y="3715550"/>
              <a:ext cx="5400040" cy="2635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28687" y="3710787"/>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a:t>
            </a:r>
          </a:p>
        </p:txBody>
      </p:sp>
      <p:sp>
        <p:nvSpPr>
          <p:cNvPr id="2" name="object 2"/>
          <p:cNvSpPr txBox="1"/>
          <p:nvPr/>
        </p:nvSpPr>
        <p:spPr>
          <a:xfrm>
            <a:off x="901700" y="822948"/>
            <a:ext cx="5414010" cy="8913495"/>
          </a:xfrm>
          <a:prstGeom prst="rect">
            <a:avLst/>
          </a:prstGeom>
        </p:spPr>
        <p:txBody>
          <a:bodyPr vert="horz" wrap="square" lIns="0" tIns="80010" rIns="0" bIns="0" rtlCol="0">
            <a:spAutoFit/>
          </a:bodyPr>
          <a:lstStyle/>
          <a:p>
            <a:pPr marL="210820" indent="-198755">
              <a:lnSpc>
                <a:spcPct val="100000"/>
              </a:lnSpc>
              <a:spcBef>
                <a:spcPts val="630"/>
              </a:spcBef>
              <a:buAutoNum type="arabicPeriod"/>
              <a:tabLst>
                <a:tab pos="211454" algn="l"/>
              </a:tabLst>
            </a:pPr>
            <a:r>
              <a:rPr sz="1600" spc="-15" dirty="0">
                <a:solidFill>
                  <a:srgbClr val="2F5496"/>
                </a:solidFill>
                <a:latin typeface="Carlito"/>
                <a:cs typeface="Carlito"/>
              </a:rPr>
              <a:t>INTRODUCTION </a:t>
            </a:r>
            <a:r>
              <a:rPr sz="1600" spc="-20" dirty="0">
                <a:solidFill>
                  <a:srgbClr val="2F5496"/>
                </a:solidFill>
                <a:latin typeface="Carlito"/>
                <a:cs typeface="Carlito"/>
              </a:rPr>
              <a:t>AND </a:t>
            </a:r>
            <a:r>
              <a:rPr sz="1600" spc="-15" dirty="0">
                <a:solidFill>
                  <a:srgbClr val="2F5496"/>
                </a:solidFill>
                <a:latin typeface="Carlito"/>
                <a:cs typeface="Carlito"/>
              </a:rPr>
              <a:t>BASIC</a:t>
            </a:r>
            <a:r>
              <a:rPr sz="1600" spc="10" dirty="0">
                <a:solidFill>
                  <a:srgbClr val="2F5496"/>
                </a:solidFill>
                <a:latin typeface="Carlito"/>
                <a:cs typeface="Carlito"/>
              </a:rPr>
              <a:t> </a:t>
            </a:r>
            <a:r>
              <a:rPr sz="1600" spc="-10" dirty="0">
                <a:solidFill>
                  <a:srgbClr val="2F5496"/>
                </a:solidFill>
                <a:latin typeface="Carlito"/>
                <a:cs typeface="Carlito"/>
              </a:rPr>
              <a:t>CONCEPTS</a:t>
            </a:r>
            <a:endParaRPr sz="1600">
              <a:latin typeface="Carlito"/>
              <a:cs typeface="Carlito"/>
            </a:endParaRPr>
          </a:p>
          <a:p>
            <a:pPr marL="257175" lvl="1" indent="-245110">
              <a:lnSpc>
                <a:spcPct val="100000"/>
              </a:lnSpc>
              <a:spcBef>
                <a:spcPts val="420"/>
              </a:spcBef>
              <a:buAutoNum type="arabicPeriod"/>
              <a:tabLst>
                <a:tab pos="257810" algn="l"/>
              </a:tabLst>
            </a:pPr>
            <a:r>
              <a:rPr sz="1300" spc="-15" dirty="0">
                <a:solidFill>
                  <a:srgbClr val="2F5496"/>
                </a:solidFill>
                <a:latin typeface="Carlito"/>
                <a:cs typeface="Carlito"/>
              </a:rPr>
              <a:t>INTRODUCTION</a:t>
            </a:r>
            <a:endParaRPr sz="1300">
              <a:latin typeface="Carlito"/>
              <a:cs typeface="Carlito"/>
            </a:endParaRPr>
          </a:p>
          <a:p>
            <a:pPr marL="12700" marR="5715" algn="just">
              <a:lnSpc>
                <a:spcPct val="109100"/>
              </a:lnSpc>
              <a:spcBef>
                <a:spcPts val="55"/>
              </a:spcBef>
            </a:pPr>
            <a:r>
              <a:rPr sz="1100" spc="-5" dirty="0">
                <a:latin typeface="Carlito"/>
                <a:cs typeface="Carlito"/>
              </a:rPr>
              <a:t>This guide is intended to provide </a:t>
            </a:r>
            <a:r>
              <a:rPr sz="1100" spc="5" dirty="0">
                <a:latin typeface="Carlito"/>
                <a:cs typeface="Carlito"/>
              </a:rPr>
              <a:t>an </a:t>
            </a:r>
            <a:r>
              <a:rPr sz="1100" spc="-5" dirty="0">
                <a:latin typeface="Carlito"/>
                <a:cs typeface="Carlito"/>
              </a:rPr>
              <a:t>initial introduction to the platform in terms of its basic  functionalities, it is not intended to be </a:t>
            </a:r>
            <a:r>
              <a:rPr sz="1100" dirty="0">
                <a:latin typeface="Carlito"/>
                <a:cs typeface="Carlito"/>
              </a:rPr>
              <a:t>a </a:t>
            </a:r>
            <a:r>
              <a:rPr sz="1100" spc="-5" dirty="0">
                <a:latin typeface="Carlito"/>
                <a:cs typeface="Carlito"/>
              </a:rPr>
              <a:t>detailed users guide, but rather </a:t>
            </a:r>
            <a:r>
              <a:rPr sz="1100" dirty="0">
                <a:latin typeface="Carlito"/>
                <a:cs typeface="Carlito"/>
              </a:rPr>
              <a:t>a </a:t>
            </a:r>
            <a:r>
              <a:rPr sz="1100" spc="-5" dirty="0">
                <a:latin typeface="Carlito"/>
                <a:cs typeface="Carlito"/>
              </a:rPr>
              <a:t>reference point for  best practice in order to facilitate the user in the </a:t>
            </a:r>
            <a:r>
              <a:rPr sz="1100" dirty="0">
                <a:latin typeface="Carlito"/>
                <a:cs typeface="Carlito"/>
              </a:rPr>
              <a:t>use </a:t>
            </a:r>
            <a:r>
              <a:rPr sz="1100" spc="-5" dirty="0">
                <a:latin typeface="Carlito"/>
                <a:cs typeface="Carlito"/>
              </a:rPr>
              <a:t>of</a:t>
            </a:r>
            <a:r>
              <a:rPr sz="1100" dirty="0">
                <a:latin typeface="Carlito"/>
                <a:cs typeface="Carlito"/>
              </a:rPr>
              <a:t> </a:t>
            </a:r>
            <a:r>
              <a:rPr sz="1100" spc="-5" dirty="0">
                <a:latin typeface="Carlito"/>
                <a:cs typeface="Carlito"/>
              </a:rPr>
              <a:t>Panorama.</a:t>
            </a:r>
            <a:endParaRPr sz="1100">
              <a:latin typeface="Carlito"/>
              <a:cs typeface="Carlito"/>
            </a:endParaRPr>
          </a:p>
          <a:p>
            <a:pPr marL="12700" marR="6350" algn="just">
              <a:lnSpc>
                <a:spcPct val="110000"/>
              </a:lnSpc>
              <a:spcBef>
                <a:spcPts val="805"/>
              </a:spcBef>
            </a:pPr>
            <a:r>
              <a:rPr sz="1100" spc="-5" dirty="0">
                <a:latin typeface="Carlito"/>
                <a:cs typeface="Carlito"/>
              </a:rPr>
              <a:t>This guide is </a:t>
            </a:r>
            <a:r>
              <a:rPr sz="1100" dirty="0">
                <a:latin typeface="Carlito"/>
                <a:cs typeface="Carlito"/>
              </a:rPr>
              <a:t>a </a:t>
            </a:r>
            <a:r>
              <a:rPr sz="1100" spc="-5" dirty="0">
                <a:latin typeface="Carlito"/>
                <a:cs typeface="Carlito"/>
              </a:rPr>
              <a:t>“living” document subject to change due to the fact that Panorama is </a:t>
            </a:r>
            <a:r>
              <a:rPr sz="1100" dirty="0">
                <a:latin typeface="Carlito"/>
                <a:cs typeface="Carlito"/>
              </a:rPr>
              <a:t>a </a:t>
            </a:r>
            <a:r>
              <a:rPr sz="1100" spc="-5" dirty="0">
                <a:latin typeface="Carlito"/>
                <a:cs typeface="Carlito"/>
              </a:rPr>
              <a:t>platform  that is currently in development. The main sections of this document and their content are  subject to change (they may be extended, reduced or even eliminated</a:t>
            </a:r>
            <a:r>
              <a:rPr sz="1100" spc="10" dirty="0">
                <a:latin typeface="Carlito"/>
                <a:cs typeface="Carlito"/>
              </a:rPr>
              <a:t> </a:t>
            </a:r>
            <a:r>
              <a:rPr sz="1100" spc="-5" dirty="0">
                <a:latin typeface="Carlito"/>
                <a:cs typeface="Carlito"/>
              </a:rPr>
              <a:t>altogether).</a:t>
            </a:r>
            <a:endParaRPr sz="1100">
              <a:latin typeface="Carlito"/>
              <a:cs typeface="Carlito"/>
            </a:endParaRPr>
          </a:p>
          <a:p>
            <a:pPr marL="257175" lvl="1" indent="-245110">
              <a:lnSpc>
                <a:spcPct val="100000"/>
              </a:lnSpc>
              <a:spcBef>
                <a:spcPts val="905"/>
              </a:spcBef>
              <a:buAutoNum type="arabicPeriod" startAt="2"/>
              <a:tabLst>
                <a:tab pos="257810" algn="l"/>
              </a:tabLst>
            </a:pPr>
            <a:r>
              <a:rPr sz="1300" spc="-15" dirty="0">
                <a:solidFill>
                  <a:srgbClr val="2F5496"/>
                </a:solidFill>
                <a:latin typeface="Carlito"/>
                <a:cs typeface="Carlito"/>
              </a:rPr>
              <a:t>BASIC</a:t>
            </a:r>
            <a:r>
              <a:rPr sz="1300" spc="-5" dirty="0">
                <a:solidFill>
                  <a:srgbClr val="2F5496"/>
                </a:solidFill>
                <a:latin typeface="Carlito"/>
                <a:cs typeface="Carlito"/>
              </a:rPr>
              <a:t> </a:t>
            </a:r>
            <a:r>
              <a:rPr sz="1300" spc="-10" dirty="0">
                <a:solidFill>
                  <a:srgbClr val="2F5496"/>
                </a:solidFill>
                <a:latin typeface="Carlito"/>
                <a:cs typeface="Carlito"/>
              </a:rPr>
              <a:t>CONCEPTS</a:t>
            </a:r>
            <a:endParaRPr sz="1300">
              <a:latin typeface="Carlito"/>
              <a:cs typeface="Carlito"/>
            </a:endParaRPr>
          </a:p>
          <a:p>
            <a:pPr marL="353060" lvl="2" indent="-340995">
              <a:lnSpc>
                <a:spcPct val="100000"/>
              </a:lnSpc>
              <a:spcBef>
                <a:spcPts val="365"/>
              </a:spcBef>
              <a:buAutoNum type="arabicPeriod"/>
              <a:tabLst>
                <a:tab pos="353695" algn="l"/>
              </a:tabLst>
            </a:pPr>
            <a:r>
              <a:rPr sz="1200" spc="-10" dirty="0">
                <a:solidFill>
                  <a:srgbClr val="1F3763"/>
                </a:solidFill>
                <a:latin typeface="Carlito"/>
                <a:cs typeface="Carlito"/>
              </a:rPr>
              <a:t>Panorama Modules</a:t>
            </a:r>
            <a:endParaRPr sz="1200">
              <a:latin typeface="Carlito"/>
              <a:cs typeface="Carlito"/>
            </a:endParaRPr>
          </a:p>
          <a:p>
            <a:pPr marL="12700" marR="6350" algn="just">
              <a:lnSpc>
                <a:spcPct val="109100"/>
              </a:lnSpc>
              <a:spcBef>
                <a:spcPts val="25"/>
              </a:spcBef>
            </a:pPr>
            <a:r>
              <a:rPr sz="1100" dirty="0">
                <a:latin typeface="Carlito"/>
                <a:cs typeface="Carlito"/>
              </a:rPr>
              <a:t>We </a:t>
            </a:r>
            <a:r>
              <a:rPr sz="1100" spc="-5" dirty="0">
                <a:latin typeface="Carlito"/>
                <a:cs typeface="Carlito"/>
              </a:rPr>
              <a:t>will now define each of Panoramas modules, as well as explain them in further detail later  in this</a:t>
            </a:r>
            <a:r>
              <a:rPr sz="1100" spc="-10" dirty="0">
                <a:latin typeface="Carlito"/>
                <a:cs typeface="Carlito"/>
              </a:rPr>
              <a:t> </a:t>
            </a:r>
            <a:r>
              <a:rPr sz="1100" spc="-5" dirty="0">
                <a:latin typeface="Carlito"/>
                <a:cs typeface="Carlito"/>
              </a:rPr>
              <a:t>document:</a:t>
            </a:r>
            <a:endParaRPr sz="1100">
              <a:latin typeface="Carlito"/>
              <a:cs typeface="Carlito"/>
            </a:endParaRPr>
          </a:p>
          <a:p>
            <a:pPr marL="469900" indent="-457200">
              <a:lnSpc>
                <a:spcPct val="100000"/>
              </a:lnSpc>
              <a:spcBef>
                <a:spcPts val="935"/>
              </a:spcBef>
              <a:buClr>
                <a:srgbClr val="4F81BD"/>
              </a:buClr>
              <a:buFont typeface="Wingdings"/>
              <a:buChar char=""/>
              <a:tabLst>
                <a:tab pos="469265" algn="l"/>
                <a:tab pos="469900" algn="l"/>
              </a:tabLst>
            </a:pPr>
            <a:r>
              <a:rPr sz="1100" spc="-5" dirty="0">
                <a:solidFill>
                  <a:srgbClr val="0070C0"/>
                </a:solidFill>
                <a:latin typeface="Carlito"/>
                <a:cs typeface="Carlito"/>
              </a:rPr>
              <a:t>ADMINISTRATION</a:t>
            </a:r>
            <a:r>
              <a:rPr sz="1100" spc="-10" dirty="0">
                <a:solidFill>
                  <a:srgbClr val="0070C0"/>
                </a:solidFill>
                <a:latin typeface="Carlito"/>
                <a:cs typeface="Carlito"/>
              </a:rPr>
              <a:t> </a:t>
            </a:r>
            <a:r>
              <a:rPr sz="1100" spc="-5" dirty="0">
                <a:solidFill>
                  <a:srgbClr val="0070C0"/>
                </a:solidFill>
                <a:latin typeface="Carlito"/>
                <a:cs typeface="Carlito"/>
              </a:rPr>
              <a:t>PANEL</a:t>
            </a:r>
            <a:endParaRPr sz="1100">
              <a:latin typeface="Carlito"/>
              <a:cs typeface="Carlito"/>
            </a:endParaRPr>
          </a:p>
          <a:p>
            <a:pPr marL="12700" marR="6350" algn="just">
              <a:lnSpc>
                <a:spcPct val="109100"/>
              </a:lnSpc>
              <a:spcBef>
                <a:spcPts val="820"/>
              </a:spcBef>
            </a:pPr>
            <a:r>
              <a:rPr sz="1100" spc="-5" dirty="0">
                <a:latin typeface="Carlito"/>
                <a:cs typeface="Carlito"/>
              </a:rPr>
              <a:t>This is the section from which the platform will be configured according to the type of profile  you have been assigned; some profile/users will have </a:t>
            </a:r>
            <a:r>
              <a:rPr sz="1100" dirty="0">
                <a:latin typeface="Carlito"/>
                <a:cs typeface="Carlito"/>
              </a:rPr>
              <a:t>a </a:t>
            </a:r>
            <a:r>
              <a:rPr sz="1100" spc="-5" dirty="0">
                <a:latin typeface="Carlito"/>
                <a:cs typeface="Carlito"/>
              </a:rPr>
              <a:t>limited view. They are defined</a:t>
            </a:r>
            <a:r>
              <a:rPr sz="1100" spc="75" dirty="0">
                <a:latin typeface="Carlito"/>
                <a:cs typeface="Carlito"/>
              </a:rPr>
              <a:t> </a:t>
            </a:r>
            <a:r>
              <a:rPr sz="1100" spc="-5" dirty="0">
                <a:latin typeface="Carlito"/>
                <a:cs typeface="Carlito"/>
              </a:rPr>
              <a:t>below:</a:t>
            </a:r>
            <a:endParaRPr sz="1100">
              <a:latin typeface="Carlito"/>
              <a:cs typeface="Carlito"/>
            </a:endParaRPr>
          </a:p>
          <a:p>
            <a:pPr marL="469900" marR="5080" lvl="1" indent="-228600" algn="just">
              <a:lnSpc>
                <a:spcPct val="109500"/>
              </a:lnSpc>
              <a:spcBef>
                <a:spcPts val="880"/>
              </a:spcBef>
              <a:buClr>
                <a:srgbClr val="4F81BD"/>
              </a:buClr>
              <a:buFont typeface="Symbol"/>
              <a:buChar char=""/>
              <a:tabLst>
                <a:tab pos="469900" algn="l"/>
              </a:tabLst>
            </a:pPr>
            <a:r>
              <a:rPr sz="1100" spc="-5" dirty="0">
                <a:solidFill>
                  <a:srgbClr val="0070C0"/>
                </a:solidFill>
                <a:latin typeface="Carlito"/>
                <a:cs typeface="Carlito"/>
              </a:rPr>
              <a:t>Client Admin Profile </a:t>
            </a:r>
            <a:r>
              <a:rPr sz="1100" dirty="0">
                <a:latin typeface="Wingdings"/>
                <a:cs typeface="Wingdings"/>
              </a:rPr>
              <a:t></a:t>
            </a:r>
            <a:r>
              <a:rPr sz="1100" dirty="0">
                <a:latin typeface="Times New Roman"/>
                <a:cs typeface="Times New Roman"/>
              </a:rPr>
              <a:t> </a:t>
            </a:r>
            <a:r>
              <a:rPr sz="1100" spc="-5" dirty="0">
                <a:latin typeface="Carlito"/>
                <a:cs typeface="Carlito"/>
              </a:rPr>
              <a:t>Will be able to configure the mobility options and preferences  of the participants that will appear in the HUB, create or modify evaluation variables  and their relationships with the evaluation tools, </a:t>
            </a:r>
            <a:r>
              <a:rPr sz="1100" dirty="0">
                <a:latin typeface="Carlito"/>
                <a:cs typeface="Carlito"/>
              </a:rPr>
              <a:t>as </a:t>
            </a:r>
            <a:r>
              <a:rPr sz="1100" spc="-5" dirty="0">
                <a:latin typeface="Carlito"/>
                <a:cs typeface="Carlito"/>
              </a:rPr>
              <a:t>well as create the coordinates that  will appear as metadata for each of the participants in the platform (up to </a:t>
            </a:r>
            <a:r>
              <a:rPr sz="1100" dirty="0">
                <a:latin typeface="Carlito"/>
                <a:cs typeface="Carlito"/>
              </a:rPr>
              <a:t>a </a:t>
            </a:r>
            <a:r>
              <a:rPr sz="1100" spc="-5" dirty="0">
                <a:latin typeface="Carlito"/>
                <a:cs typeface="Carlito"/>
              </a:rPr>
              <a:t>maximum  of 10). The client admin will also be able to visualize the consumption of tests made by  the participants of the third-party tools integrated with</a:t>
            </a:r>
            <a:r>
              <a:rPr sz="1100" dirty="0">
                <a:latin typeface="Carlito"/>
                <a:cs typeface="Carlito"/>
              </a:rPr>
              <a:t> </a:t>
            </a:r>
            <a:r>
              <a:rPr sz="1100" spc="-5" dirty="0">
                <a:latin typeface="Carlito"/>
                <a:cs typeface="Carlito"/>
              </a:rPr>
              <a:t>Panorama.</a:t>
            </a:r>
            <a:endParaRPr sz="1100">
              <a:latin typeface="Carlito"/>
              <a:cs typeface="Carlito"/>
            </a:endParaRPr>
          </a:p>
          <a:p>
            <a:pPr marL="469900" marR="6350" lvl="1" indent="-228600" algn="just">
              <a:lnSpc>
                <a:spcPct val="107300"/>
              </a:lnSpc>
              <a:spcBef>
                <a:spcPts val="120"/>
              </a:spcBef>
              <a:buClr>
                <a:srgbClr val="4F81BD"/>
              </a:buClr>
              <a:buFont typeface="Symbol"/>
              <a:buChar char=""/>
              <a:tabLst>
                <a:tab pos="469900" algn="l"/>
              </a:tabLst>
            </a:pPr>
            <a:r>
              <a:rPr sz="1100" spc="-5" dirty="0">
                <a:solidFill>
                  <a:srgbClr val="0070C0"/>
                </a:solidFill>
                <a:latin typeface="Carlito"/>
                <a:cs typeface="Carlito"/>
              </a:rPr>
              <a:t>Project Manager profile </a:t>
            </a:r>
            <a:r>
              <a:rPr sz="1100" dirty="0">
                <a:latin typeface="Wingdings"/>
                <a:cs typeface="Wingdings"/>
              </a:rPr>
              <a:t></a:t>
            </a:r>
            <a:r>
              <a:rPr sz="1100" dirty="0">
                <a:latin typeface="Times New Roman"/>
                <a:cs typeface="Times New Roman"/>
              </a:rPr>
              <a:t> </a:t>
            </a:r>
            <a:r>
              <a:rPr sz="1100" spc="-5" dirty="0">
                <a:latin typeface="Carlito"/>
                <a:cs typeface="Carlito"/>
              </a:rPr>
              <a:t>Will only be able to create or modify evaluation variables  and their relationships with the evaluation tools.</a:t>
            </a:r>
            <a:endParaRPr sz="1100">
              <a:latin typeface="Carlito"/>
              <a:cs typeface="Carlito"/>
            </a:endParaRPr>
          </a:p>
          <a:p>
            <a:pPr lvl="1">
              <a:lnSpc>
                <a:spcPct val="100000"/>
              </a:lnSpc>
              <a:spcBef>
                <a:spcPts val="60"/>
              </a:spcBef>
              <a:buClr>
                <a:srgbClr val="4F81BD"/>
              </a:buClr>
              <a:buFont typeface="Symbol"/>
              <a:buChar char=""/>
            </a:pPr>
            <a:endParaRPr sz="1250">
              <a:latin typeface="Carlito"/>
              <a:cs typeface="Carlito"/>
            </a:endParaRPr>
          </a:p>
          <a:p>
            <a:pPr marL="469900" indent="-457200">
              <a:lnSpc>
                <a:spcPct val="100000"/>
              </a:lnSpc>
              <a:buClr>
                <a:srgbClr val="4F81BD"/>
              </a:buClr>
              <a:buFont typeface="Wingdings"/>
              <a:buChar char=""/>
              <a:tabLst>
                <a:tab pos="469265" algn="l"/>
                <a:tab pos="469900" algn="l"/>
              </a:tabLst>
            </a:pPr>
            <a:r>
              <a:rPr sz="1100" spc="-5" dirty="0">
                <a:solidFill>
                  <a:srgbClr val="0070C0"/>
                </a:solidFill>
                <a:latin typeface="Carlito"/>
                <a:cs typeface="Carlito"/>
              </a:rPr>
              <a:t>MANAGEMENT</a:t>
            </a:r>
            <a:r>
              <a:rPr sz="1100" spc="-10" dirty="0">
                <a:solidFill>
                  <a:srgbClr val="0070C0"/>
                </a:solidFill>
                <a:latin typeface="Carlito"/>
                <a:cs typeface="Carlito"/>
              </a:rPr>
              <a:t> </a:t>
            </a:r>
            <a:r>
              <a:rPr sz="1100" spc="-5" dirty="0">
                <a:solidFill>
                  <a:srgbClr val="0070C0"/>
                </a:solidFill>
                <a:latin typeface="Carlito"/>
                <a:cs typeface="Carlito"/>
              </a:rPr>
              <a:t>MODULE</a:t>
            </a:r>
            <a:endParaRPr sz="1100">
              <a:latin typeface="Carlito"/>
              <a:cs typeface="Carlito"/>
            </a:endParaRPr>
          </a:p>
          <a:p>
            <a:pPr marL="12700" marR="5715" algn="just">
              <a:lnSpc>
                <a:spcPct val="109100"/>
              </a:lnSpc>
              <a:spcBef>
                <a:spcPts val="815"/>
              </a:spcBef>
            </a:pPr>
            <a:r>
              <a:rPr sz="1100" spc="-5" dirty="0">
                <a:latin typeface="Carlito"/>
                <a:cs typeface="Carlito"/>
              </a:rPr>
              <a:t>This the main module of the Project Manager's Profile, from this module you can create and  manage all those projects that belong to the manager profile.</a:t>
            </a:r>
            <a:endParaRPr sz="1100">
              <a:latin typeface="Carlito"/>
              <a:cs typeface="Carlito"/>
            </a:endParaRPr>
          </a:p>
          <a:p>
            <a:pPr marL="469900" indent="-457200">
              <a:lnSpc>
                <a:spcPct val="100000"/>
              </a:lnSpc>
              <a:spcBef>
                <a:spcPts val="935"/>
              </a:spcBef>
              <a:buClr>
                <a:srgbClr val="4F81BD"/>
              </a:buClr>
              <a:buFont typeface="Wingdings"/>
              <a:buChar char=""/>
              <a:tabLst>
                <a:tab pos="469265" algn="l"/>
                <a:tab pos="469900" algn="l"/>
              </a:tabLst>
            </a:pPr>
            <a:r>
              <a:rPr sz="1100" spc="-5" dirty="0">
                <a:solidFill>
                  <a:srgbClr val="0070C0"/>
                </a:solidFill>
                <a:latin typeface="Carlito"/>
                <a:cs typeface="Carlito"/>
              </a:rPr>
              <a:t>CONSULTANTS/EVALUATORS</a:t>
            </a:r>
            <a:r>
              <a:rPr sz="1100" spc="-10" dirty="0">
                <a:solidFill>
                  <a:srgbClr val="0070C0"/>
                </a:solidFill>
                <a:latin typeface="Carlito"/>
                <a:cs typeface="Carlito"/>
              </a:rPr>
              <a:t> </a:t>
            </a:r>
            <a:r>
              <a:rPr sz="1100" spc="-5" dirty="0">
                <a:solidFill>
                  <a:srgbClr val="0070C0"/>
                </a:solidFill>
                <a:latin typeface="Carlito"/>
                <a:cs typeface="Carlito"/>
              </a:rPr>
              <a:t>MODULE</a:t>
            </a:r>
            <a:endParaRPr sz="1100">
              <a:latin typeface="Carlito"/>
              <a:cs typeface="Carlito"/>
            </a:endParaRPr>
          </a:p>
          <a:p>
            <a:pPr marL="12700" marR="5715" algn="just">
              <a:lnSpc>
                <a:spcPct val="109100"/>
              </a:lnSpc>
              <a:spcBef>
                <a:spcPts val="815"/>
              </a:spcBef>
            </a:pPr>
            <a:r>
              <a:rPr sz="1100" spc="-5" dirty="0">
                <a:latin typeface="Carlito"/>
                <a:cs typeface="Carlito"/>
              </a:rPr>
              <a:t>This is the main module of the Advisors or Evaluators Profile, from which they can schedule and  carry out the interviews with the participants, as well as make the results reports and introduce  comments of each of the participants assigned to them in these</a:t>
            </a:r>
            <a:r>
              <a:rPr sz="1100" spc="5" dirty="0">
                <a:latin typeface="Carlito"/>
                <a:cs typeface="Carlito"/>
              </a:rPr>
              <a:t> </a:t>
            </a:r>
            <a:r>
              <a:rPr sz="1100" spc="-5" dirty="0">
                <a:latin typeface="Carlito"/>
                <a:cs typeface="Carlito"/>
              </a:rPr>
              <a:t>phases.</a:t>
            </a:r>
            <a:endParaRPr sz="1100">
              <a:latin typeface="Carlito"/>
              <a:cs typeface="Carlito"/>
            </a:endParaRPr>
          </a:p>
          <a:p>
            <a:pPr marL="469900" indent="-457200">
              <a:lnSpc>
                <a:spcPct val="100000"/>
              </a:lnSpc>
              <a:spcBef>
                <a:spcPts val="935"/>
              </a:spcBef>
              <a:buClr>
                <a:srgbClr val="4F81BD"/>
              </a:buClr>
              <a:buFont typeface="Wingdings"/>
              <a:buChar char=""/>
              <a:tabLst>
                <a:tab pos="469265" algn="l"/>
                <a:tab pos="469900" algn="l"/>
              </a:tabLst>
            </a:pPr>
            <a:r>
              <a:rPr sz="1100" spc="-5" dirty="0">
                <a:solidFill>
                  <a:srgbClr val="0070C0"/>
                </a:solidFill>
                <a:latin typeface="Carlito"/>
                <a:cs typeface="Carlito"/>
              </a:rPr>
              <a:t>PEOPLE</a:t>
            </a:r>
            <a:r>
              <a:rPr sz="1100" spc="-10" dirty="0">
                <a:solidFill>
                  <a:srgbClr val="0070C0"/>
                </a:solidFill>
                <a:latin typeface="Carlito"/>
                <a:cs typeface="Carlito"/>
              </a:rPr>
              <a:t> </a:t>
            </a:r>
            <a:r>
              <a:rPr sz="1100" spc="-5" dirty="0">
                <a:solidFill>
                  <a:srgbClr val="0070C0"/>
                </a:solidFill>
                <a:latin typeface="Carlito"/>
                <a:cs typeface="Carlito"/>
              </a:rPr>
              <a:t>MODULE</a:t>
            </a:r>
            <a:endParaRPr sz="1100">
              <a:latin typeface="Carlito"/>
              <a:cs typeface="Carlito"/>
            </a:endParaRPr>
          </a:p>
          <a:p>
            <a:pPr marL="12700" algn="just">
              <a:lnSpc>
                <a:spcPct val="100000"/>
              </a:lnSpc>
              <a:spcBef>
                <a:spcPts val="940"/>
              </a:spcBef>
            </a:pPr>
            <a:r>
              <a:rPr sz="1100" spc="-5" dirty="0">
                <a:latin typeface="Carlito"/>
                <a:cs typeface="Carlito"/>
              </a:rPr>
              <a:t>In this module we can find the list with all the people included in the</a:t>
            </a:r>
            <a:r>
              <a:rPr sz="1100" spc="25" dirty="0">
                <a:latin typeface="Carlito"/>
                <a:cs typeface="Carlito"/>
              </a:rPr>
              <a:t> </a:t>
            </a:r>
            <a:r>
              <a:rPr sz="1100" spc="-5" dirty="0">
                <a:latin typeface="Carlito"/>
                <a:cs typeface="Carlito"/>
              </a:rPr>
              <a:t>platform.</a:t>
            </a:r>
            <a:endParaRPr sz="1100">
              <a:latin typeface="Carlito"/>
              <a:cs typeface="Carlito"/>
            </a:endParaRPr>
          </a:p>
          <a:p>
            <a:pPr marL="12700" marR="5080" algn="just">
              <a:lnSpc>
                <a:spcPct val="109700"/>
              </a:lnSpc>
              <a:spcBef>
                <a:spcPts val="805"/>
              </a:spcBef>
            </a:pPr>
            <a:r>
              <a:rPr sz="1100" spc="-5" dirty="0">
                <a:latin typeface="Carlito"/>
                <a:cs typeface="Carlito"/>
              </a:rPr>
              <a:t>In the near future, by clicking on each of the people on the list, we will be able to consult their  personal information, as well as the results of the projects in which they have previously  participated. At the moment, this is </a:t>
            </a:r>
            <a:r>
              <a:rPr sz="1100" dirty="0">
                <a:latin typeface="Carlito"/>
                <a:cs typeface="Carlito"/>
              </a:rPr>
              <a:t>a </a:t>
            </a:r>
            <a:r>
              <a:rPr sz="1100" spc="-5" dirty="0">
                <a:latin typeface="Carlito"/>
                <a:cs typeface="Carlito"/>
              </a:rPr>
              <a:t>functionality that is under development and is not  currently available on the</a:t>
            </a:r>
            <a:r>
              <a:rPr sz="1100" spc="-10" dirty="0">
                <a:latin typeface="Carlito"/>
                <a:cs typeface="Carlito"/>
              </a:rPr>
              <a:t> </a:t>
            </a:r>
            <a:r>
              <a:rPr sz="1100" spc="-5" dirty="0">
                <a:latin typeface="Carlito"/>
                <a:cs typeface="Carlito"/>
              </a:rPr>
              <a:t>platform.</a:t>
            </a:r>
            <a:endParaRPr sz="1100">
              <a:latin typeface="Carlito"/>
              <a:cs typeface="Carlito"/>
            </a:endParaRPr>
          </a:p>
          <a:p>
            <a:pPr marL="12700">
              <a:lnSpc>
                <a:spcPct val="100000"/>
              </a:lnSpc>
              <a:spcBef>
                <a:spcPts val="910"/>
              </a:spcBef>
            </a:pPr>
            <a:r>
              <a:rPr sz="1200" spc="-5" dirty="0">
                <a:solidFill>
                  <a:srgbClr val="1F3763"/>
                </a:solidFill>
                <a:latin typeface="Carlito"/>
                <a:cs typeface="Carlito"/>
              </a:rPr>
              <a:t>1.2.2 </a:t>
            </a:r>
            <a:r>
              <a:rPr sz="1200" spc="-20" dirty="0">
                <a:solidFill>
                  <a:srgbClr val="1F3763"/>
                </a:solidFill>
                <a:latin typeface="Carlito"/>
                <a:cs typeface="Carlito"/>
              </a:rPr>
              <a:t>A </a:t>
            </a:r>
            <a:r>
              <a:rPr sz="1200" spc="-10" dirty="0">
                <a:solidFill>
                  <a:srgbClr val="1F3763"/>
                </a:solidFill>
                <a:latin typeface="Carlito"/>
                <a:cs typeface="Carlito"/>
              </a:rPr>
              <a:t>Project in</a:t>
            </a:r>
            <a:r>
              <a:rPr sz="1200" spc="25" dirty="0">
                <a:solidFill>
                  <a:srgbClr val="1F3763"/>
                </a:solidFill>
                <a:latin typeface="Carlito"/>
                <a:cs typeface="Carlito"/>
              </a:rPr>
              <a:t> </a:t>
            </a:r>
            <a:r>
              <a:rPr sz="1200" spc="-10" dirty="0">
                <a:solidFill>
                  <a:srgbClr val="1F3763"/>
                </a:solidFill>
                <a:latin typeface="Carlito"/>
                <a:cs typeface="Carlito"/>
              </a:rPr>
              <a:t>Panorama</a:t>
            </a:r>
            <a:endParaRPr sz="1200">
              <a:latin typeface="Carlito"/>
              <a:cs typeface="Carlito"/>
            </a:endParaRPr>
          </a:p>
          <a:p>
            <a:pPr marL="12700" marR="6350" algn="just">
              <a:lnSpc>
                <a:spcPct val="110900"/>
              </a:lnSpc>
              <a:spcBef>
                <a:spcPts val="5"/>
              </a:spcBef>
            </a:pPr>
            <a:r>
              <a:rPr sz="1100" dirty="0">
                <a:latin typeface="Carlito"/>
                <a:cs typeface="Carlito"/>
              </a:rPr>
              <a:t>A</a:t>
            </a:r>
            <a:r>
              <a:rPr sz="1100" spc="-35" dirty="0">
                <a:latin typeface="Carlito"/>
                <a:cs typeface="Carlito"/>
              </a:rPr>
              <a:t> </a:t>
            </a:r>
            <a:r>
              <a:rPr sz="1100" spc="-5" dirty="0">
                <a:latin typeface="Carlito"/>
                <a:cs typeface="Carlito"/>
              </a:rPr>
              <a:t>Project</a:t>
            </a:r>
            <a:r>
              <a:rPr sz="1100" spc="-35" dirty="0">
                <a:latin typeface="Carlito"/>
                <a:cs typeface="Carlito"/>
              </a:rPr>
              <a:t> </a:t>
            </a:r>
            <a:r>
              <a:rPr sz="1100" spc="-5" dirty="0">
                <a:latin typeface="Carlito"/>
                <a:cs typeface="Carlito"/>
              </a:rPr>
              <a:t>in</a:t>
            </a:r>
            <a:r>
              <a:rPr sz="1100" spc="-30" dirty="0">
                <a:latin typeface="Carlito"/>
                <a:cs typeface="Carlito"/>
              </a:rPr>
              <a:t> </a:t>
            </a:r>
            <a:r>
              <a:rPr sz="1100" spc="-5" dirty="0">
                <a:latin typeface="Carlito"/>
                <a:cs typeface="Carlito"/>
              </a:rPr>
              <a:t>Panorama</a:t>
            </a:r>
            <a:r>
              <a:rPr sz="1100" spc="-35" dirty="0">
                <a:latin typeface="Carlito"/>
                <a:cs typeface="Carlito"/>
              </a:rPr>
              <a:t> </a:t>
            </a:r>
            <a:r>
              <a:rPr sz="1100" spc="-5" dirty="0">
                <a:latin typeface="Carlito"/>
                <a:cs typeface="Carlito"/>
              </a:rPr>
              <a:t>is</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journey</a:t>
            </a:r>
            <a:r>
              <a:rPr sz="1100" spc="-30" dirty="0">
                <a:latin typeface="Carlito"/>
                <a:cs typeface="Carlito"/>
              </a:rPr>
              <a:t> </a:t>
            </a:r>
            <a:r>
              <a:rPr sz="1100" spc="-5" dirty="0">
                <a:latin typeface="Carlito"/>
                <a:cs typeface="Carlito"/>
              </a:rPr>
              <a:t>that</a:t>
            </a:r>
            <a:r>
              <a:rPr sz="1100" spc="-35" dirty="0">
                <a:latin typeface="Carlito"/>
                <a:cs typeface="Carlito"/>
              </a:rPr>
              <a:t> </a:t>
            </a:r>
            <a:r>
              <a:rPr sz="1100" dirty="0">
                <a:latin typeface="Carlito"/>
                <a:cs typeface="Carlito"/>
              </a:rPr>
              <a:t>a</a:t>
            </a:r>
            <a:r>
              <a:rPr sz="1100" spc="-35" dirty="0">
                <a:latin typeface="Carlito"/>
                <a:cs typeface="Carlito"/>
              </a:rPr>
              <a:t> </a:t>
            </a:r>
            <a:r>
              <a:rPr sz="1100" spc="-5" dirty="0">
                <a:latin typeface="Carlito"/>
                <a:cs typeface="Carlito"/>
              </a:rPr>
              <a:t>participant</a:t>
            </a:r>
            <a:r>
              <a:rPr sz="1100" spc="-30" dirty="0">
                <a:latin typeface="Carlito"/>
                <a:cs typeface="Carlito"/>
              </a:rPr>
              <a:t> </a:t>
            </a:r>
            <a:r>
              <a:rPr sz="1100" spc="-5" dirty="0">
                <a:latin typeface="Carlito"/>
                <a:cs typeface="Carlito"/>
              </a:rPr>
              <a:t>must</a:t>
            </a:r>
            <a:r>
              <a:rPr sz="1100" spc="-35" dirty="0">
                <a:latin typeface="Carlito"/>
                <a:cs typeface="Carlito"/>
              </a:rPr>
              <a:t> </a:t>
            </a:r>
            <a:r>
              <a:rPr sz="1100" spc="-5" dirty="0">
                <a:latin typeface="Carlito"/>
                <a:cs typeface="Carlito"/>
              </a:rPr>
              <a:t>take</a:t>
            </a:r>
            <a:r>
              <a:rPr sz="1100" spc="-25" dirty="0">
                <a:latin typeface="Carlito"/>
                <a:cs typeface="Carlito"/>
              </a:rPr>
              <a:t> </a:t>
            </a:r>
            <a:r>
              <a:rPr sz="1100" spc="-5" dirty="0">
                <a:latin typeface="Carlito"/>
                <a:cs typeface="Carlito"/>
              </a:rPr>
              <a:t>from</a:t>
            </a:r>
            <a:r>
              <a:rPr sz="1100" spc="-35" dirty="0">
                <a:latin typeface="Carlito"/>
                <a:cs typeface="Carlito"/>
              </a:rPr>
              <a:t> </a:t>
            </a:r>
            <a:r>
              <a:rPr sz="1100" spc="-5" dirty="0">
                <a:latin typeface="Carlito"/>
                <a:cs typeface="Carlito"/>
              </a:rPr>
              <a:t>beginning</a:t>
            </a:r>
            <a:r>
              <a:rPr sz="1100" spc="-35"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end</a:t>
            </a:r>
            <a:r>
              <a:rPr sz="1100" spc="-35" dirty="0">
                <a:latin typeface="Carlito"/>
                <a:cs typeface="Carlito"/>
              </a:rPr>
              <a:t> </a:t>
            </a:r>
            <a:r>
              <a:rPr sz="1100" spc="-5" dirty="0">
                <a:latin typeface="Carlito"/>
                <a:cs typeface="Carlito"/>
              </a:rPr>
              <a:t>in</a:t>
            </a:r>
            <a:r>
              <a:rPr sz="1100" spc="-35" dirty="0">
                <a:latin typeface="Carlito"/>
                <a:cs typeface="Carlito"/>
              </a:rPr>
              <a:t> </a:t>
            </a:r>
            <a:r>
              <a:rPr sz="1100" spc="-5" dirty="0">
                <a:latin typeface="Carlito"/>
                <a:cs typeface="Carlito"/>
              </a:rPr>
              <a:t>order  to complete </a:t>
            </a:r>
            <a:r>
              <a:rPr sz="1100" dirty="0">
                <a:latin typeface="Carlito"/>
                <a:cs typeface="Carlito"/>
              </a:rPr>
              <a:t>a </a:t>
            </a:r>
            <a:r>
              <a:rPr sz="1100" spc="-5" dirty="0">
                <a:latin typeface="Carlito"/>
                <a:cs typeface="Carlito"/>
              </a:rPr>
              <a:t>designated</a:t>
            </a:r>
            <a:r>
              <a:rPr sz="1100" spc="-15" dirty="0">
                <a:latin typeface="Carlito"/>
                <a:cs typeface="Carlito"/>
              </a:rPr>
              <a:t> </a:t>
            </a:r>
            <a:r>
              <a:rPr sz="1100" spc="-5" dirty="0">
                <a:latin typeface="Carlito"/>
                <a:cs typeface="Carlito"/>
              </a:rPr>
              <a:t>process.</a:t>
            </a:r>
            <a:endParaRPr sz="110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663797"/>
            <a:ext cx="5414010" cy="1412240"/>
          </a:xfrm>
          <a:prstGeom prst="rect">
            <a:avLst/>
          </a:prstGeom>
        </p:spPr>
        <p:txBody>
          <a:bodyPr vert="horz" wrap="square" lIns="0" tIns="11430" rIns="0" bIns="0" rtlCol="0">
            <a:spAutoFit/>
          </a:bodyPr>
          <a:lstStyle/>
          <a:p>
            <a:pPr marL="12700" marR="5080" algn="just">
              <a:lnSpc>
                <a:spcPct val="109500"/>
              </a:lnSpc>
              <a:spcBef>
                <a:spcPts val="90"/>
              </a:spcBef>
            </a:pPr>
            <a:r>
              <a:rPr sz="1100" spc="-5" dirty="0">
                <a:latin typeface="Carlito"/>
                <a:cs typeface="Carlito"/>
              </a:rPr>
              <a:t>Once the assessor/evaluator is going to conduct the interview on the date selected by the  participant, he/she will click on the icon of the participant's interview and when the side screen  with the "</a:t>
            </a:r>
            <a:r>
              <a:rPr sz="1100" b="1" spc="-5" dirty="0">
                <a:latin typeface="Carlito"/>
                <a:cs typeface="Carlito"/>
              </a:rPr>
              <a:t>Observation and Evaluation Sheets</a:t>
            </a:r>
            <a:r>
              <a:rPr sz="1100" spc="-5" dirty="0">
                <a:latin typeface="Carlito"/>
                <a:cs typeface="Carlito"/>
              </a:rPr>
              <a:t>" opens, he/she will click on the button  "</a:t>
            </a:r>
            <a:r>
              <a:rPr sz="1100" b="1" spc="-5" dirty="0">
                <a:latin typeface="Carlito"/>
                <a:cs typeface="Carlito"/>
              </a:rPr>
              <a:t>Videoconference with participant</a:t>
            </a:r>
            <a:r>
              <a:rPr sz="1100" spc="-5" dirty="0">
                <a:latin typeface="Carlito"/>
                <a:cs typeface="Carlito"/>
              </a:rPr>
              <a:t>", at that moment an e-mail will arrive to the participant to  join the interview</a:t>
            </a:r>
            <a:r>
              <a:rPr sz="1100" spc="-10" dirty="0">
                <a:latin typeface="Carlito"/>
                <a:cs typeface="Carlito"/>
              </a:rPr>
              <a:t> </a:t>
            </a:r>
            <a:r>
              <a:rPr sz="1100" spc="-5" dirty="0">
                <a:latin typeface="Carlito"/>
                <a:cs typeface="Carlito"/>
              </a:rPr>
              <a:t>room.</a:t>
            </a:r>
            <a:endParaRPr sz="1100">
              <a:latin typeface="Carlito"/>
              <a:cs typeface="Carlito"/>
            </a:endParaRPr>
          </a:p>
          <a:p>
            <a:pPr marL="12700" marR="6985" algn="just">
              <a:lnSpc>
                <a:spcPct val="109100"/>
              </a:lnSpc>
              <a:spcBef>
                <a:spcPts val="820"/>
              </a:spcBef>
            </a:pPr>
            <a:r>
              <a:rPr sz="1100" spc="-5" dirty="0">
                <a:latin typeface="Carlito"/>
                <a:cs typeface="Carlito"/>
              </a:rPr>
              <a:t>The assessor/evaluator may record the interview session so that it can be reviewed later to  create the "</a:t>
            </a:r>
            <a:r>
              <a:rPr sz="1100" b="1" spc="-5" dirty="0">
                <a:latin typeface="Carlito"/>
                <a:cs typeface="Carlito"/>
              </a:rPr>
              <a:t>Evaluation</a:t>
            </a:r>
            <a:r>
              <a:rPr sz="1100" b="1" spc="-10" dirty="0">
                <a:latin typeface="Carlito"/>
                <a:cs typeface="Carlito"/>
              </a:rPr>
              <a:t> </a:t>
            </a:r>
            <a:r>
              <a:rPr sz="1100" b="1" spc="-5" dirty="0">
                <a:latin typeface="Carlito"/>
                <a:cs typeface="Carlito"/>
              </a:rPr>
              <a:t>Sheet</a:t>
            </a:r>
            <a:r>
              <a:rPr sz="1100" spc="-5" dirty="0">
                <a:latin typeface="Carlito"/>
                <a:cs typeface="Carlito"/>
              </a:rPr>
              <a:t>".</a:t>
            </a:r>
            <a:endParaRPr sz="1100">
              <a:latin typeface="Carlito"/>
              <a:cs typeface="Carlito"/>
            </a:endParaRPr>
          </a:p>
        </p:txBody>
      </p:sp>
      <p:sp>
        <p:nvSpPr>
          <p:cNvPr id="3" name="object 3"/>
          <p:cNvSpPr txBox="1"/>
          <p:nvPr/>
        </p:nvSpPr>
        <p:spPr>
          <a:xfrm>
            <a:off x="901700" y="7937093"/>
            <a:ext cx="5412740" cy="577215"/>
          </a:xfrm>
          <a:prstGeom prst="rect">
            <a:avLst/>
          </a:prstGeom>
        </p:spPr>
        <p:txBody>
          <a:bodyPr vert="horz" wrap="square" lIns="0" tIns="10795" rIns="0" bIns="0" rtlCol="0">
            <a:spAutoFit/>
          </a:bodyPr>
          <a:lstStyle/>
          <a:p>
            <a:pPr marL="12700" marR="5080" algn="just">
              <a:lnSpc>
                <a:spcPct val="110000"/>
              </a:lnSpc>
              <a:spcBef>
                <a:spcPts val="85"/>
              </a:spcBef>
            </a:pPr>
            <a:r>
              <a:rPr sz="1100" spc="-5" dirty="0">
                <a:latin typeface="Carlito"/>
                <a:cs typeface="Carlito"/>
              </a:rPr>
              <a:t>Once the "</a:t>
            </a:r>
            <a:r>
              <a:rPr sz="1100" b="1" spc="-5" dirty="0">
                <a:latin typeface="Carlito"/>
                <a:cs typeface="Carlito"/>
              </a:rPr>
              <a:t>Evaluation Sheet</a:t>
            </a:r>
            <a:r>
              <a:rPr sz="1100" spc="-5" dirty="0">
                <a:latin typeface="Carlito"/>
                <a:cs typeface="Carlito"/>
              </a:rPr>
              <a:t>" is completed, the participant must click on the </a:t>
            </a:r>
            <a:r>
              <a:rPr sz="1100" dirty="0">
                <a:latin typeface="Carlito"/>
                <a:cs typeface="Carlito"/>
              </a:rPr>
              <a:t>"</a:t>
            </a:r>
            <a:r>
              <a:rPr sz="1100" b="1" dirty="0">
                <a:latin typeface="Carlito"/>
                <a:cs typeface="Carlito"/>
              </a:rPr>
              <a:t>Phase </a:t>
            </a:r>
            <a:r>
              <a:rPr sz="1100" b="1" spc="-5" dirty="0">
                <a:latin typeface="Carlito"/>
                <a:cs typeface="Carlito"/>
              </a:rPr>
              <a:t>done</a:t>
            </a:r>
            <a:r>
              <a:rPr sz="1100" spc="-5" dirty="0">
                <a:latin typeface="Carlito"/>
                <a:cs typeface="Carlito"/>
              </a:rPr>
              <a:t>"  button</a:t>
            </a:r>
            <a:r>
              <a:rPr sz="1100" spc="-30" dirty="0">
                <a:latin typeface="Carlito"/>
                <a:cs typeface="Carlito"/>
              </a:rPr>
              <a:t> </a:t>
            </a:r>
            <a:r>
              <a:rPr sz="1100" spc="-5" dirty="0">
                <a:latin typeface="Carlito"/>
                <a:cs typeface="Carlito"/>
              </a:rPr>
              <a:t>so</a:t>
            </a:r>
            <a:r>
              <a:rPr sz="1100" spc="-30" dirty="0">
                <a:latin typeface="Carlito"/>
                <a:cs typeface="Carlito"/>
              </a:rPr>
              <a:t> </a:t>
            </a:r>
            <a:r>
              <a:rPr sz="1100" spc="-5" dirty="0">
                <a:latin typeface="Carlito"/>
                <a:cs typeface="Carlito"/>
              </a:rPr>
              <a:t>that</a:t>
            </a:r>
            <a:r>
              <a:rPr sz="1100" spc="-25" dirty="0">
                <a:latin typeface="Carlito"/>
                <a:cs typeface="Carlito"/>
              </a:rPr>
              <a:t> </a:t>
            </a:r>
            <a:r>
              <a:rPr sz="1100" spc="-5" dirty="0">
                <a:latin typeface="Carlito"/>
                <a:cs typeface="Carlito"/>
              </a:rPr>
              <a:t>he/she</a:t>
            </a:r>
            <a:r>
              <a:rPr sz="1100" spc="-30" dirty="0">
                <a:latin typeface="Carlito"/>
                <a:cs typeface="Carlito"/>
              </a:rPr>
              <a:t> </a:t>
            </a:r>
            <a:r>
              <a:rPr sz="1100" spc="-5" dirty="0">
                <a:latin typeface="Carlito"/>
                <a:cs typeface="Carlito"/>
              </a:rPr>
              <a:t>can</a:t>
            </a:r>
            <a:r>
              <a:rPr sz="1100" spc="-25" dirty="0">
                <a:latin typeface="Carlito"/>
                <a:cs typeface="Carlito"/>
              </a:rPr>
              <a:t> </a:t>
            </a:r>
            <a:r>
              <a:rPr sz="1100" spc="-5" dirty="0">
                <a:latin typeface="Carlito"/>
                <a:cs typeface="Carlito"/>
              </a:rPr>
              <a:t>move</a:t>
            </a:r>
            <a:r>
              <a:rPr sz="1100" spc="-30" dirty="0">
                <a:latin typeface="Carlito"/>
                <a:cs typeface="Carlito"/>
              </a:rPr>
              <a:t> </a:t>
            </a:r>
            <a:r>
              <a:rPr sz="1100" spc="-5" dirty="0">
                <a:latin typeface="Carlito"/>
                <a:cs typeface="Carlito"/>
              </a:rPr>
              <a:t>on</a:t>
            </a:r>
            <a:r>
              <a:rPr sz="1100" spc="-30" dirty="0">
                <a:latin typeface="Carlito"/>
                <a:cs typeface="Carlito"/>
              </a:rPr>
              <a:t> </a:t>
            </a:r>
            <a:r>
              <a:rPr sz="1100" spc="-5" dirty="0">
                <a:latin typeface="Carlito"/>
                <a:cs typeface="Carlito"/>
              </a:rPr>
              <a:t>to</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next</a:t>
            </a:r>
            <a:r>
              <a:rPr sz="1100" spc="-25" dirty="0">
                <a:latin typeface="Carlito"/>
                <a:cs typeface="Carlito"/>
              </a:rPr>
              <a:t> </a:t>
            </a:r>
            <a:r>
              <a:rPr sz="1100" spc="-5" dirty="0">
                <a:latin typeface="Carlito"/>
                <a:cs typeface="Carlito"/>
              </a:rPr>
              <a:t>test</a:t>
            </a:r>
            <a:r>
              <a:rPr sz="1100" spc="-30" dirty="0">
                <a:latin typeface="Carlito"/>
                <a:cs typeface="Carlito"/>
              </a:rPr>
              <a:t> </a:t>
            </a:r>
            <a:r>
              <a:rPr sz="1100" spc="-5" dirty="0">
                <a:latin typeface="Carlito"/>
                <a:cs typeface="Carlito"/>
              </a:rPr>
              <a:t>of</a:t>
            </a:r>
            <a:r>
              <a:rPr sz="1100" spc="-25" dirty="0">
                <a:latin typeface="Carlito"/>
                <a:cs typeface="Carlito"/>
              </a:rPr>
              <a:t> </a:t>
            </a:r>
            <a:r>
              <a:rPr sz="1100" spc="-5" dirty="0">
                <a:latin typeface="Carlito"/>
                <a:cs typeface="Carlito"/>
              </a:rPr>
              <a:t>his/her</a:t>
            </a:r>
            <a:r>
              <a:rPr sz="1100" spc="-30" dirty="0">
                <a:latin typeface="Carlito"/>
                <a:cs typeface="Carlito"/>
              </a:rPr>
              <a:t> </a:t>
            </a:r>
            <a:r>
              <a:rPr sz="1100" spc="-5" dirty="0">
                <a:latin typeface="Carlito"/>
                <a:cs typeface="Carlito"/>
              </a:rPr>
              <a:t>journey.</a:t>
            </a:r>
            <a:r>
              <a:rPr sz="1100" spc="-30" dirty="0">
                <a:latin typeface="Carlito"/>
                <a:cs typeface="Carlito"/>
              </a:rPr>
              <a:t> </a:t>
            </a:r>
            <a:r>
              <a:rPr sz="1100" spc="-5" dirty="0">
                <a:latin typeface="Carlito"/>
                <a:cs typeface="Carlito"/>
              </a:rPr>
              <a:t>If</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interview</a:t>
            </a:r>
            <a:r>
              <a:rPr sz="1100" spc="-25" dirty="0">
                <a:latin typeface="Carlito"/>
                <a:cs typeface="Carlito"/>
              </a:rPr>
              <a:t> </a:t>
            </a:r>
            <a:r>
              <a:rPr sz="1100" spc="-5" dirty="0">
                <a:latin typeface="Carlito"/>
                <a:cs typeface="Carlito"/>
              </a:rPr>
              <a:t>is</a:t>
            </a:r>
            <a:r>
              <a:rPr sz="1100" spc="-30" dirty="0">
                <a:latin typeface="Carlito"/>
                <a:cs typeface="Carlito"/>
              </a:rPr>
              <a:t> </a:t>
            </a:r>
            <a:r>
              <a:rPr sz="1100" spc="-5" dirty="0">
                <a:latin typeface="Carlito"/>
                <a:cs typeface="Carlito"/>
              </a:rPr>
              <a:t>the</a:t>
            </a:r>
            <a:r>
              <a:rPr sz="1100" spc="-25" dirty="0">
                <a:latin typeface="Carlito"/>
                <a:cs typeface="Carlito"/>
              </a:rPr>
              <a:t> </a:t>
            </a:r>
            <a:r>
              <a:rPr sz="1100" spc="-5" dirty="0">
                <a:latin typeface="Carlito"/>
                <a:cs typeface="Carlito"/>
              </a:rPr>
              <a:t>last  one phase, so that the "</a:t>
            </a:r>
            <a:r>
              <a:rPr sz="1100" b="1" spc="-5" dirty="0">
                <a:latin typeface="Carlito"/>
                <a:cs typeface="Carlito"/>
              </a:rPr>
              <a:t>Results Report</a:t>
            </a:r>
            <a:r>
              <a:rPr sz="1100" spc="-5" dirty="0">
                <a:latin typeface="Carlito"/>
                <a:cs typeface="Carlito"/>
              </a:rPr>
              <a:t>" phase is activated.</a:t>
            </a:r>
            <a:endParaRPr sz="1100">
              <a:latin typeface="Carlito"/>
              <a:cs typeface="Carlito"/>
            </a:endParaRPr>
          </a:p>
        </p:txBody>
      </p:sp>
      <p:grpSp>
        <p:nvGrpSpPr>
          <p:cNvPr id="4" name="object 4"/>
          <p:cNvGrpSpPr/>
          <p:nvPr/>
        </p:nvGrpSpPr>
        <p:grpSpPr>
          <a:xfrm>
            <a:off x="923925" y="923925"/>
            <a:ext cx="5405120" cy="2647315"/>
            <a:chOff x="923925" y="923925"/>
            <a:chExt cx="5405120" cy="2647315"/>
          </a:xfrm>
        </p:grpSpPr>
        <p:sp>
          <p:nvSpPr>
            <p:cNvPr id="5" name="object 5"/>
            <p:cNvSpPr/>
            <p:nvPr/>
          </p:nvSpPr>
          <p:spPr>
            <a:xfrm>
              <a:off x="933450" y="933450"/>
              <a:ext cx="5385727" cy="262826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8687" y="928687"/>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grpSp>
        <p:nvGrpSpPr>
          <p:cNvPr id="7" name="object 7"/>
          <p:cNvGrpSpPr/>
          <p:nvPr/>
        </p:nvGrpSpPr>
        <p:grpSpPr>
          <a:xfrm>
            <a:off x="923925" y="5197449"/>
            <a:ext cx="5405120" cy="2647315"/>
            <a:chOff x="923925" y="5197449"/>
            <a:chExt cx="5405120" cy="2647315"/>
          </a:xfrm>
        </p:grpSpPr>
        <p:sp>
          <p:nvSpPr>
            <p:cNvPr id="8" name="object 8"/>
            <p:cNvSpPr/>
            <p:nvPr/>
          </p:nvSpPr>
          <p:spPr>
            <a:xfrm>
              <a:off x="933450" y="5206974"/>
              <a:ext cx="5385727" cy="262826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28687" y="5202212"/>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39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656243"/>
            <a:ext cx="5414645" cy="3596640"/>
          </a:xfrm>
          <a:prstGeom prst="rect">
            <a:avLst/>
          </a:prstGeom>
        </p:spPr>
        <p:txBody>
          <a:bodyPr vert="horz" wrap="square" lIns="0" tIns="34290" rIns="0" bIns="0" rtlCol="0">
            <a:spAutoFit/>
          </a:bodyPr>
          <a:lstStyle/>
          <a:p>
            <a:pPr marL="257175" lvl="1" indent="-245110" algn="just">
              <a:lnSpc>
                <a:spcPct val="100000"/>
              </a:lnSpc>
              <a:spcBef>
                <a:spcPts val="270"/>
              </a:spcBef>
              <a:buAutoNum type="arabicPeriod" startAt="4"/>
              <a:tabLst>
                <a:tab pos="257810" algn="l"/>
              </a:tabLst>
            </a:pPr>
            <a:r>
              <a:rPr sz="1300" spc="-15" dirty="0">
                <a:solidFill>
                  <a:srgbClr val="2F5496"/>
                </a:solidFill>
                <a:latin typeface="Carlito"/>
                <a:cs typeface="Carlito"/>
              </a:rPr>
              <a:t>REPORTING</a:t>
            </a:r>
            <a:endParaRPr sz="1300">
              <a:latin typeface="Carlito"/>
              <a:cs typeface="Carlito"/>
            </a:endParaRPr>
          </a:p>
          <a:p>
            <a:pPr marL="12700" marR="8255" algn="just">
              <a:lnSpc>
                <a:spcPct val="109100"/>
              </a:lnSpc>
              <a:spcBef>
                <a:spcPts val="30"/>
              </a:spcBef>
            </a:pPr>
            <a:r>
              <a:rPr sz="1100" spc="-5" dirty="0">
                <a:latin typeface="Carlito"/>
                <a:cs typeface="Carlito"/>
              </a:rPr>
              <a:t>There</a:t>
            </a:r>
            <a:r>
              <a:rPr sz="1100" spc="-50" dirty="0">
                <a:latin typeface="Carlito"/>
                <a:cs typeface="Carlito"/>
              </a:rPr>
              <a:t> </a:t>
            </a:r>
            <a:r>
              <a:rPr sz="1100" spc="-5" dirty="0">
                <a:latin typeface="Carlito"/>
                <a:cs typeface="Carlito"/>
              </a:rPr>
              <a:t>are</a:t>
            </a:r>
            <a:r>
              <a:rPr sz="1100" spc="-50" dirty="0">
                <a:latin typeface="Carlito"/>
                <a:cs typeface="Carlito"/>
              </a:rPr>
              <a:t> </a:t>
            </a:r>
            <a:r>
              <a:rPr sz="1100" spc="-5" dirty="0">
                <a:latin typeface="Carlito"/>
                <a:cs typeface="Carlito"/>
              </a:rPr>
              <a:t>two</a:t>
            </a:r>
            <a:r>
              <a:rPr sz="1100" spc="-45" dirty="0">
                <a:latin typeface="Carlito"/>
                <a:cs typeface="Carlito"/>
              </a:rPr>
              <a:t> </a:t>
            </a:r>
            <a:r>
              <a:rPr sz="1100" spc="-5" dirty="0">
                <a:latin typeface="Carlito"/>
                <a:cs typeface="Carlito"/>
              </a:rPr>
              <a:t>types</a:t>
            </a:r>
            <a:r>
              <a:rPr sz="1100" spc="-50" dirty="0">
                <a:latin typeface="Carlito"/>
                <a:cs typeface="Carlito"/>
              </a:rPr>
              <a:t> </a:t>
            </a:r>
            <a:r>
              <a:rPr sz="1100" spc="-5" dirty="0">
                <a:latin typeface="Carlito"/>
                <a:cs typeface="Carlito"/>
              </a:rPr>
              <a:t>of</a:t>
            </a:r>
            <a:r>
              <a:rPr sz="1100" spc="-45" dirty="0">
                <a:latin typeface="Carlito"/>
                <a:cs typeface="Carlito"/>
              </a:rPr>
              <a:t> </a:t>
            </a:r>
            <a:r>
              <a:rPr sz="1100" spc="-5" dirty="0">
                <a:latin typeface="Carlito"/>
                <a:cs typeface="Carlito"/>
              </a:rPr>
              <a:t>reports</a:t>
            </a:r>
            <a:r>
              <a:rPr sz="1100" spc="-50" dirty="0">
                <a:latin typeface="Carlito"/>
                <a:cs typeface="Carlito"/>
              </a:rPr>
              <a:t> </a:t>
            </a:r>
            <a:r>
              <a:rPr sz="1100" spc="-5" dirty="0">
                <a:latin typeface="Carlito"/>
                <a:cs typeface="Carlito"/>
              </a:rPr>
              <a:t>to</a:t>
            </a:r>
            <a:r>
              <a:rPr sz="1100" spc="-45" dirty="0">
                <a:latin typeface="Carlito"/>
                <a:cs typeface="Carlito"/>
              </a:rPr>
              <a:t> </a:t>
            </a:r>
            <a:r>
              <a:rPr sz="1100" spc="-5" dirty="0">
                <a:latin typeface="Carlito"/>
                <a:cs typeface="Carlito"/>
              </a:rPr>
              <a:t>be</a:t>
            </a:r>
            <a:r>
              <a:rPr sz="1100" spc="-50" dirty="0">
                <a:latin typeface="Carlito"/>
                <a:cs typeface="Carlito"/>
              </a:rPr>
              <a:t> </a:t>
            </a:r>
            <a:r>
              <a:rPr sz="1100" spc="-5" dirty="0">
                <a:latin typeface="Carlito"/>
                <a:cs typeface="Carlito"/>
              </a:rPr>
              <a:t>made</a:t>
            </a:r>
            <a:r>
              <a:rPr sz="1100" spc="-45" dirty="0">
                <a:latin typeface="Carlito"/>
                <a:cs typeface="Carlito"/>
              </a:rPr>
              <a:t> </a:t>
            </a:r>
            <a:r>
              <a:rPr sz="1100" spc="-5" dirty="0">
                <a:latin typeface="Carlito"/>
                <a:cs typeface="Carlito"/>
              </a:rPr>
              <a:t>by</a:t>
            </a:r>
            <a:r>
              <a:rPr sz="1100" spc="-50" dirty="0">
                <a:latin typeface="Carlito"/>
                <a:cs typeface="Carlito"/>
              </a:rPr>
              <a:t> </a:t>
            </a:r>
            <a:r>
              <a:rPr sz="1100" spc="-5" dirty="0">
                <a:latin typeface="Carlito"/>
                <a:cs typeface="Carlito"/>
              </a:rPr>
              <a:t>an</a:t>
            </a:r>
            <a:r>
              <a:rPr sz="1100" spc="-45" dirty="0">
                <a:latin typeface="Carlito"/>
                <a:cs typeface="Carlito"/>
              </a:rPr>
              <a:t> </a:t>
            </a:r>
            <a:r>
              <a:rPr sz="1100" spc="-5" dirty="0">
                <a:latin typeface="Carlito"/>
                <a:cs typeface="Carlito"/>
              </a:rPr>
              <a:t>assessor/evaluator</a:t>
            </a:r>
            <a:r>
              <a:rPr sz="1100" spc="-50" dirty="0">
                <a:latin typeface="Carlito"/>
                <a:cs typeface="Carlito"/>
              </a:rPr>
              <a:t> </a:t>
            </a:r>
            <a:r>
              <a:rPr sz="1100" spc="-5" dirty="0">
                <a:latin typeface="Carlito"/>
                <a:cs typeface="Carlito"/>
              </a:rPr>
              <a:t>in</a:t>
            </a:r>
            <a:r>
              <a:rPr sz="1100" spc="-45" dirty="0">
                <a:latin typeface="Carlito"/>
                <a:cs typeface="Carlito"/>
              </a:rPr>
              <a:t> </a:t>
            </a:r>
            <a:r>
              <a:rPr sz="1100" spc="-5" dirty="0">
                <a:latin typeface="Carlito"/>
                <a:cs typeface="Carlito"/>
              </a:rPr>
              <a:t>addition</a:t>
            </a:r>
            <a:r>
              <a:rPr sz="1100" spc="-50" dirty="0">
                <a:latin typeface="Carlito"/>
                <a:cs typeface="Carlito"/>
              </a:rPr>
              <a:t> </a:t>
            </a:r>
            <a:r>
              <a:rPr sz="1100" spc="-5" dirty="0">
                <a:latin typeface="Carlito"/>
                <a:cs typeface="Carlito"/>
              </a:rPr>
              <a:t>to</a:t>
            </a:r>
            <a:r>
              <a:rPr sz="1100" spc="-45"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interviews  that we have previously seen completed, these reports are:</a:t>
            </a:r>
            <a:endParaRPr sz="1100">
              <a:latin typeface="Carlito"/>
              <a:cs typeface="Carlito"/>
            </a:endParaRPr>
          </a:p>
          <a:p>
            <a:pPr marL="829944" marR="7620" lvl="2" indent="-228600" algn="just">
              <a:lnSpc>
                <a:spcPct val="110000"/>
              </a:lnSpc>
              <a:spcBef>
                <a:spcPts val="805"/>
              </a:spcBef>
              <a:buClr>
                <a:srgbClr val="4F81BD"/>
              </a:buClr>
              <a:buFont typeface="Wingdings"/>
              <a:buChar char=""/>
              <a:tabLst>
                <a:tab pos="829944" algn="l"/>
              </a:tabLst>
            </a:pPr>
            <a:r>
              <a:rPr sz="1100" spc="-5" dirty="0">
                <a:solidFill>
                  <a:srgbClr val="0070C0"/>
                </a:solidFill>
                <a:latin typeface="Carlito"/>
                <a:cs typeface="Carlito"/>
              </a:rPr>
              <a:t>Results Report </a:t>
            </a:r>
            <a:r>
              <a:rPr sz="1100" spc="-5" dirty="0">
                <a:latin typeface="Wingdings"/>
                <a:cs typeface="Wingdings"/>
              </a:rPr>
              <a:t></a:t>
            </a:r>
            <a:r>
              <a:rPr sz="1100" spc="-5" dirty="0">
                <a:latin typeface="Carlito"/>
                <a:cs typeface="Carlito"/>
              </a:rPr>
              <a:t>This is the report that is delivered to HR and if desired also to  the participant's manager, with all the quantitative information obtained by the  participant throughout the</a:t>
            </a:r>
            <a:r>
              <a:rPr sz="1100" spc="-10" dirty="0">
                <a:latin typeface="Carlito"/>
                <a:cs typeface="Carlito"/>
              </a:rPr>
              <a:t> </a:t>
            </a:r>
            <a:r>
              <a:rPr sz="1100" spc="-5" dirty="0">
                <a:latin typeface="Carlito"/>
                <a:cs typeface="Carlito"/>
              </a:rPr>
              <a:t>project.</a:t>
            </a:r>
            <a:endParaRPr sz="1100">
              <a:latin typeface="Carlito"/>
              <a:cs typeface="Carlito"/>
            </a:endParaRPr>
          </a:p>
          <a:p>
            <a:pPr marL="829944" lvl="2" indent="-228600" algn="just">
              <a:lnSpc>
                <a:spcPct val="100000"/>
              </a:lnSpc>
              <a:spcBef>
                <a:spcPts val="120"/>
              </a:spcBef>
              <a:buClr>
                <a:srgbClr val="4F81BD"/>
              </a:buClr>
              <a:buFont typeface="Wingdings"/>
              <a:buChar char=""/>
              <a:tabLst>
                <a:tab pos="829944" algn="l"/>
              </a:tabLst>
            </a:pPr>
            <a:r>
              <a:rPr sz="1100" spc="-5" dirty="0">
                <a:solidFill>
                  <a:srgbClr val="0070C0"/>
                </a:solidFill>
                <a:latin typeface="Carlito"/>
                <a:cs typeface="Carlito"/>
              </a:rPr>
              <a:t>Comments</a:t>
            </a:r>
            <a:r>
              <a:rPr sz="1100" spc="-20" dirty="0">
                <a:solidFill>
                  <a:srgbClr val="0070C0"/>
                </a:solidFill>
                <a:latin typeface="Carlito"/>
                <a:cs typeface="Carlito"/>
              </a:rPr>
              <a:t> </a:t>
            </a:r>
            <a:r>
              <a:rPr sz="1100" spc="-5" dirty="0">
                <a:solidFill>
                  <a:srgbClr val="0070C0"/>
                </a:solidFill>
                <a:latin typeface="Carlito"/>
                <a:cs typeface="Carlito"/>
              </a:rPr>
              <a:t>Report</a:t>
            </a:r>
            <a:r>
              <a:rPr sz="1100" spc="-15" dirty="0">
                <a:solidFill>
                  <a:srgbClr val="0070C0"/>
                </a:solidFill>
                <a:latin typeface="Carlito"/>
                <a:cs typeface="Carlito"/>
              </a:rPr>
              <a:t> </a:t>
            </a:r>
            <a:r>
              <a:rPr sz="1100" dirty="0">
                <a:latin typeface="Wingdings"/>
                <a:cs typeface="Wingdings"/>
              </a:rPr>
              <a:t></a:t>
            </a:r>
            <a:r>
              <a:rPr sz="1100" spc="-50" dirty="0">
                <a:latin typeface="Times New Roman"/>
                <a:cs typeface="Times New Roman"/>
              </a:rPr>
              <a:t> </a:t>
            </a:r>
            <a:r>
              <a:rPr sz="1100" spc="-5" dirty="0">
                <a:latin typeface="Carlito"/>
                <a:cs typeface="Carlito"/>
              </a:rPr>
              <a:t>This</a:t>
            </a:r>
            <a:r>
              <a:rPr sz="1100" spc="-20" dirty="0">
                <a:latin typeface="Carlito"/>
                <a:cs typeface="Carlito"/>
              </a:rPr>
              <a:t> </a:t>
            </a:r>
            <a:r>
              <a:rPr sz="1100" spc="-5" dirty="0">
                <a:latin typeface="Carlito"/>
                <a:cs typeface="Carlito"/>
              </a:rPr>
              <a:t>is</a:t>
            </a:r>
            <a:r>
              <a:rPr sz="1100" spc="-20"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report</a:t>
            </a:r>
            <a:r>
              <a:rPr sz="1100" spc="-15" dirty="0">
                <a:latin typeface="Carlito"/>
                <a:cs typeface="Carlito"/>
              </a:rPr>
              <a:t> </a:t>
            </a:r>
            <a:r>
              <a:rPr sz="1100" spc="-5" dirty="0">
                <a:latin typeface="Carlito"/>
                <a:cs typeface="Carlito"/>
              </a:rPr>
              <a:t>that</a:t>
            </a:r>
            <a:r>
              <a:rPr sz="1100" spc="-20" dirty="0">
                <a:latin typeface="Carlito"/>
                <a:cs typeface="Carlito"/>
              </a:rPr>
              <a:t> </a:t>
            </a:r>
            <a:r>
              <a:rPr sz="1100" spc="-5" dirty="0">
                <a:latin typeface="Carlito"/>
                <a:cs typeface="Carlito"/>
              </a:rPr>
              <a:t>the</a:t>
            </a:r>
            <a:r>
              <a:rPr sz="1100" spc="-20" dirty="0">
                <a:latin typeface="Carlito"/>
                <a:cs typeface="Carlito"/>
              </a:rPr>
              <a:t> </a:t>
            </a:r>
            <a:r>
              <a:rPr sz="1100" spc="-5" dirty="0">
                <a:latin typeface="Carlito"/>
                <a:cs typeface="Carlito"/>
              </a:rPr>
              <a:t>participant</a:t>
            </a:r>
            <a:r>
              <a:rPr sz="1100" spc="-20" dirty="0">
                <a:latin typeface="Carlito"/>
                <a:cs typeface="Carlito"/>
              </a:rPr>
              <a:t> </a:t>
            </a:r>
            <a:r>
              <a:rPr sz="1100" spc="-5" dirty="0">
                <a:latin typeface="Carlito"/>
                <a:cs typeface="Carlito"/>
              </a:rPr>
              <a:t>will</a:t>
            </a:r>
            <a:r>
              <a:rPr sz="1100" spc="-20" dirty="0">
                <a:latin typeface="Carlito"/>
                <a:cs typeface="Carlito"/>
              </a:rPr>
              <a:t> </a:t>
            </a:r>
            <a:r>
              <a:rPr sz="1100" spc="-5" dirty="0">
                <a:latin typeface="Carlito"/>
                <a:cs typeface="Carlito"/>
              </a:rPr>
              <a:t>be</a:t>
            </a:r>
            <a:r>
              <a:rPr sz="1100" spc="-20" dirty="0">
                <a:latin typeface="Carlito"/>
                <a:cs typeface="Carlito"/>
              </a:rPr>
              <a:t> </a:t>
            </a:r>
            <a:r>
              <a:rPr sz="1100" spc="-5" dirty="0">
                <a:latin typeface="Carlito"/>
                <a:cs typeface="Carlito"/>
              </a:rPr>
              <a:t>able</a:t>
            </a:r>
            <a:r>
              <a:rPr sz="1100" spc="-15" dirty="0">
                <a:latin typeface="Carlito"/>
                <a:cs typeface="Carlito"/>
              </a:rPr>
              <a:t> </a:t>
            </a:r>
            <a:r>
              <a:rPr sz="1100" spc="-5" dirty="0">
                <a:latin typeface="Carlito"/>
                <a:cs typeface="Carlito"/>
              </a:rPr>
              <a:t>to</a:t>
            </a:r>
            <a:r>
              <a:rPr sz="1100" spc="-20" dirty="0">
                <a:latin typeface="Carlito"/>
                <a:cs typeface="Carlito"/>
              </a:rPr>
              <a:t> </a:t>
            </a:r>
            <a:r>
              <a:rPr sz="1100" spc="-5" dirty="0">
                <a:latin typeface="Carlito"/>
                <a:cs typeface="Carlito"/>
              </a:rPr>
              <a:t>consult</a:t>
            </a:r>
            <a:endParaRPr sz="1100">
              <a:latin typeface="Carlito"/>
              <a:cs typeface="Carlito"/>
            </a:endParaRPr>
          </a:p>
          <a:p>
            <a:pPr marL="829944" marR="5080" algn="just">
              <a:lnSpc>
                <a:spcPct val="109700"/>
              </a:lnSpc>
              <a:spcBef>
                <a:spcPts val="15"/>
              </a:spcBef>
            </a:pPr>
            <a:r>
              <a:rPr sz="1100" spc="-5" dirty="0">
                <a:latin typeface="Carlito"/>
                <a:cs typeface="Carlito"/>
              </a:rPr>
              <a:t>via the web and that includes all the qualitative information, that is to say,  without numerical results, of what has been obtained in the process of carrying  out the project, as well as the comments that the consultant/evaluator has made  in the</a:t>
            </a:r>
            <a:r>
              <a:rPr sz="1100" spc="-10" dirty="0">
                <a:latin typeface="Carlito"/>
                <a:cs typeface="Carlito"/>
              </a:rPr>
              <a:t> </a:t>
            </a:r>
            <a:r>
              <a:rPr sz="1100" spc="-5" dirty="0">
                <a:latin typeface="Carlito"/>
                <a:cs typeface="Carlito"/>
              </a:rPr>
              <a:t>same.</a:t>
            </a:r>
            <a:endParaRPr sz="1100">
              <a:latin typeface="Carlito"/>
              <a:cs typeface="Carlito"/>
            </a:endParaRPr>
          </a:p>
          <a:p>
            <a:pPr marL="12700" algn="just">
              <a:lnSpc>
                <a:spcPct val="100000"/>
              </a:lnSpc>
              <a:spcBef>
                <a:spcPts val="935"/>
              </a:spcBef>
            </a:pPr>
            <a:r>
              <a:rPr sz="1200" spc="-5" dirty="0">
                <a:solidFill>
                  <a:srgbClr val="1F3763"/>
                </a:solidFill>
                <a:latin typeface="Carlito"/>
                <a:cs typeface="Carlito"/>
              </a:rPr>
              <a:t>5.4.1 </a:t>
            </a:r>
            <a:r>
              <a:rPr sz="1200" spc="-15" dirty="0">
                <a:solidFill>
                  <a:srgbClr val="1F3763"/>
                </a:solidFill>
                <a:latin typeface="Carlito"/>
                <a:cs typeface="Carlito"/>
              </a:rPr>
              <a:t>Results</a:t>
            </a:r>
            <a:r>
              <a:rPr sz="1200" spc="-10" dirty="0">
                <a:solidFill>
                  <a:srgbClr val="1F3763"/>
                </a:solidFill>
                <a:latin typeface="Carlito"/>
                <a:cs typeface="Carlito"/>
              </a:rPr>
              <a:t> Report</a:t>
            </a:r>
            <a:endParaRPr sz="1200">
              <a:latin typeface="Carlito"/>
              <a:cs typeface="Carlito"/>
            </a:endParaRPr>
          </a:p>
          <a:p>
            <a:pPr marL="12700" algn="just">
              <a:lnSpc>
                <a:spcPct val="100000"/>
              </a:lnSpc>
              <a:spcBef>
                <a:spcPts val="120"/>
              </a:spcBef>
            </a:pPr>
            <a:r>
              <a:rPr sz="1100" spc="-5" dirty="0">
                <a:latin typeface="Carlito"/>
                <a:cs typeface="Carlito"/>
              </a:rPr>
              <a:t>To carry out the Results Report the consultant/evaluator must click on the "</a:t>
            </a:r>
            <a:r>
              <a:rPr sz="1100" b="1" spc="-5" dirty="0">
                <a:latin typeface="Carlito"/>
                <a:cs typeface="Carlito"/>
              </a:rPr>
              <a:t>Report</a:t>
            </a:r>
            <a:r>
              <a:rPr sz="1100" spc="-5" dirty="0">
                <a:latin typeface="Carlito"/>
                <a:cs typeface="Carlito"/>
              </a:rPr>
              <a:t>" icon of</a:t>
            </a:r>
            <a:r>
              <a:rPr sz="1100" spc="114" dirty="0">
                <a:latin typeface="Carlito"/>
                <a:cs typeface="Carlito"/>
              </a:rPr>
              <a:t> </a:t>
            </a:r>
            <a:r>
              <a:rPr sz="1100" spc="-5" dirty="0">
                <a:latin typeface="Carlito"/>
                <a:cs typeface="Carlito"/>
              </a:rPr>
              <a:t>the</a:t>
            </a:r>
            <a:endParaRPr sz="1100">
              <a:latin typeface="Carlito"/>
              <a:cs typeface="Carlito"/>
            </a:endParaRPr>
          </a:p>
          <a:p>
            <a:pPr marL="12700" marR="5080" algn="just">
              <a:lnSpc>
                <a:spcPct val="109500"/>
              </a:lnSpc>
              <a:spcBef>
                <a:spcPts val="20"/>
              </a:spcBef>
            </a:pPr>
            <a:r>
              <a:rPr sz="1100" spc="-5" dirty="0">
                <a:latin typeface="Carlito"/>
                <a:cs typeface="Carlito"/>
              </a:rPr>
              <a:t>selected participant and fill in the "</a:t>
            </a:r>
            <a:r>
              <a:rPr sz="1100" b="1" spc="-5" dirty="0">
                <a:latin typeface="Carlito"/>
                <a:cs typeface="Carlito"/>
              </a:rPr>
              <a:t>Conclusions</a:t>
            </a:r>
            <a:r>
              <a:rPr sz="1100" spc="-5" dirty="0">
                <a:latin typeface="Carlito"/>
                <a:cs typeface="Carlito"/>
              </a:rPr>
              <a:t>" box. Once he has finished filling in the report,  he must click on the "</a:t>
            </a:r>
            <a:r>
              <a:rPr sz="1100" b="1" spc="-5" dirty="0">
                <a:latin typeface="Carlito"/>
                <a:cs typeface="Carlito"/>
              </a:rPr>
              <a:t>Phase done</a:t>
            </a:r>
            <a:r>
              <a:rPr sz="1100" spc="-5" dirty="0">
                <a:latin typeface="Carlito"/>
                <a:cs typeface="Carlito"/>
              </a:rPr>
              <a:t>" button. If he wants to finish filling in the report later, he can  click on "</a:t>
            </a:r>
            <a:r>
              <a:rPr sz="1100" b="1" spc="-5" dirty="0">
                <a:latin typeface="Carlito"/>
                <a:cs typeface="Carlito"/>
              </a:rPr>
              <a:t>Save as </a:t>
            </a:r>
            <a:r>
              <a:rPr sz="1100" b="1" dirty="0">
                <a:latin typeface="Carlito"/>
                <a:cs typeface="Carlito"/>
              </a:rPr>
              <a:t>a </a:t>
            </a:r>
            <a:r>
              <a:rPr sz="1100" b="1" spc="-5" dirty="0">
                <a:latin typeface="Carlito"/>
                <a:cs typeface="Carlito"/>
              </a:rPr>
              <a:t>draft</a:t>
            </a:r>
            <a:r>
              <a:rPr sz="1100" spc="-5" dirty="0">
                <a:latin typeface="Carlito"/>
                <a:cs typeface="Carlito"/>
              </a:rPr>
              <a:t>", this way he/she can finish filling in the final conclusions later before  marking this phase as finished. This is the penultimate phase of the project before its  completion.</a:t>
            </a:r>
            <a:endParaRPr sz="1100">
              <a:latin typeface="Carlito"/>
              <a:cs typeface="Carlito"/>
            </a:endParaRPr>
          </a:p>
        </p:txBody>
      </p:sp>
      <p:grpSp>
        <p:nvGrpSpPr>
          <p:cNvPr id="3" name="object 3"/>
          <p:cNvGrpSpPr/>
          <p:nvPr/>
        </p:nvGrpSpPr>
        <p:grpSpPr>
          <a:xfrm>
            <a:off x="923925" y="923925"/>
            <a:ext cx="5405120" cy="2647315"/>
            <a:chOff x="923925" y="923925"/>
            <a:chExt cx="5405120" cy="2647315"/>
          </a:xfrm>
        </p:grpSpPr>
        <p:sp>
          <p:nvSpPr>
            <p:cNvPr id="4" name="object 4"/>
            <p:cNvSpPr/>
            <p:nvPr/>
          </p:nvSpPr>
          <p:spPr>
            <a:xfrm>
              <a:off x="933450" y="933450"/>
              <a:ext cx="5385727" cy="26282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40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6444687"/>
            <a:ext cx="5415280" cy="1798320"/>
          </a:xfrm>
          <a:prstGeom prst="rect">
            <a:avLst/>
          </a:prstGeom>
        </p:spPr>
        <p:txBody>
          <a:bodyPr vert="horz" wrap="square" lIns="0" tIns="29209" rIns="0" bIns="0" rtlCol="0">
            <a:spAutoFit/>
          </a:bodyPr>
          <a:lstStyle/>
          <a:p>
            <a:pPr marL="12700" algn="just">
              <a:lnSpc>
                <a:spcPct val="100000"/>
              </a:lnSpc>
              <a:spcBef>
                <a:spcPts val="229"/>
              </a:spcBef>
            </a:pPr>
            <a:r>
              <a:rPr sz="1200" spc="-5" dirty="0">
                <a:solidFill>
                  <a:srgbClr val="1F3763"/>
                </a:solidFill>
                <a:latin typeface="Carlito"/>
                <a:cs typeface="Carlito"/>
              </a:rPr>
              <a:t>5.4.2 </a:t>
            </a:r>
            <a:r>
              <a:rPr sz="1200" spc="-10" dirty="0">
                <a:solidFill>
                  <a:srgbClr val="1F3763"/>
                </a:solidFill>
                <a:latin typeface="Carlito"/>
                <a:cs typeface="Carlito"/>
              </a:rPr>
              <a:t>Comments</a:t>
            </a:r>
            <a:r>
              <a:rPr sz="1200" dirty="0">
                <a:solidFill>
                  <a:srgbClr val="1F3763"/>
                </a:solidFill>
                <a:latin typeface="Carlito"/>
                <a:cs typeface="Carlito"/>
              </a:rPr>
              <a:t> </a:t>
            </a:r>
            <a:r>
              <a:rPr sz="1200" spc="-10" dirty="0">
                <a:solidFill>
                  <a:srgbClr val="1F3763"/>
                </a:solidFill>
                <a:latin typeface="Carlito"/>
                <a:cs typeface="Carlito"/>
              </a:rPr>
              <a:t>Report</a:t>
            </a:r>
            <a:endParaRPr sz="1200">
              <a:latin typeface="Carlito"/>
              <a:cs typeface="Carlito"/>
            </a:endParaRPr>
          </a:p>
          <a:p>
            <a:pPr marL="12700" algn="just">
              <a:lnSpc>
                <a:spcPct val="100000"/>
              </a:lnSpc>
              <a:spcBef>
                <a:spcPts val="125"/>
              </a:spcBef>
            </a:pPr>
            <a:r>
              <a:rPr sz="1100" spc="-5" dirty="0">
                <a:latin typeface="Carlito"/>
                <a:cs typeface="Carlito"/>
              </a:rPr>
              <a:t>In order to carry out the Results Report, the consultant/evaluator must click on the</a:t>
            </a:r>
            <a:r>
              <a:rPr sz="1100" spc="185" dirty="0">
                <a:latin typeface="Carlito"/>
                <a:cs typeface="Carlito"/>
              </a:rPr>
              <a:t> </a:t>
            </a:r>
            <a:r>
              <a:rPr sz="1100" spc="-5" dirty="0">
                <a:latin typeface="Carlito"/>
                <a:cs typeface="Carlito"/>
              </a:rPr>
              <a:t>icon</a:t>
            </a:r>
            <a:endParaRPr sz="1100">
              <a:latin typeface="Carlito"/>
              <a:cs typeface="Carlito"/>
            </a:endParaRPr>
          </a:p>
          <a:p>
            <a:pPr marL="12700" marR="8255" algn="just">
              <a:lnSpc>
                <a:spcPct val="109700"/>
              </a:lnSpc>
              <a:spcBef>
                <a:spcPts val="15"/>
              </a:spcBef>
            </a:pPr>
            <a:r>
              <a:rPr sz="1100" spc="-5" dirty="0">
                <a:latin typeface="Carlito"/>
                <a:cs typeface="Carlito"/>
              </a:rPr>
              <a:t>"</a:t>
            </a:r>
            <a:r>
              <a:rPr sz="1100" b="1" spc="-5" dirty="0">
                <a:latin typeface="Carlito"/>
                <a:cs typeface="Carlito"/>
              </a:rPr>
              <a:t>Feedback</a:t>
            </a:r>
            <a:r>
              <a:rPr sz="1100" spc="-5" dirty="0">
                <a:latin typeface="Carlito"/>
                <a:cs typeface="Carlito"/>
              </a:rPr>
              <a:t>" of the selected participant and fill in the box "</a:t>
            </a:r>
            <a:r>
              <a:rPr sz="1100" b="1" spc="-5" dirty="0">
                <a:latin typeface="Carlito"/>
                <a:cs typeface="Carlito"/>
              </a:rPr>
              <a:t>Feedback Session</a:t>
            </a:r>
            <a:r>
              <a:rPr sz="1100" spc="-5" dirty="0">
                <a:latin typeface="Carlito"/>
                <a:cs typeface="Carlito"/>
              </a:rPr>
              <a:t>". Once he has  finished</a:t>
            </a:r>
            <a:r>
              <a:rPr sz="1100" spc="-35" dirty="0">
                <a:latin typeface="Carlito"/>
                <a:cs typeface="Carlito"/>
              </a:rPr>
              <a:t> </a:t>
            </a:r>
            <a:r>
              <a:rPr sz="1100" spc="-5" dirty="0">
                <a:latin typeface="Carlito"/>
                <a:cs typeface="Carlito"/>
              </a:rPr>
              <a:t>filling</a:t>
            </a:r>
            <a:r>
              <a:rPr sz="1100" spc="-35" dirty="0">
                <a:latin typeface="Carlito"/>
                <a:cs typeface="Carlito"/>
              </a:rPr>
              <a:t> </a:t>
            </a:r>
            <a:r>
              <a:rPr sz="1100" spc="-5" dirty="0">
                <a:latin typeface="Carlito"/>
                <a:cs typeface="Carlito"/>
              </a:rPr>
              <a:t>in</a:t>
            </a:r>
            <a:r>
              <a:rPr sz="1100" spc="-3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box,</a:t>
            </a:r>
            <a:r>
              <a:rPr sz="1100" spc="-30" dirty="0">
                <a:latin typeface="Carlito"/>
                <a:cs typeface="Carlito"/>
              </a:rPr>
              <a:t> </a:t>
            </a:r>
            <a:r>
              <a:rPr sz="1100" spc="-5" dirty="0">
                <a:latin typeface="Carlito"/>
                <a:cs typeface="Carlito"/>
              </a:rPr>
              <a:t>he</a:t>
            </a:r>
            <a:r>
              <a:rPr sz="1100" spc="-35" dirty="0">
                <a:latin typeface="Carlito"/>
                <a:cs typeface="Carlito"/>
              </a:rPr>
              <a:t> </a:t>
            </a:r>
            <a:r>
              <a:rPr sz="1100" spc="-5" dirty="0">
                <a:latin typeface="Carlito"/>
                <a:cs typeface="Carlito"/>
              </a:rPr>
              <a:t>must</a:t>
            </a:r>
            <a:r>
              <a:rPr sz="1100" spc="-35" dirty="0">
                <a:latin typeface="Carlito"/>
                <a:cs typeface="Carlito"/>
              </a:rPr>
              <a:t> </a:t>
            </a:r>
            <a:r>
              <a:rPr sz="1100" spc="-5" dirty="0">
                <a:latin typeface="Carlito"/>
                <a:cs typeface="Carlito"/>
              </a:rPr>
              <a:t>click</a:t>
            </a:r>
            <a:r>
              <a:rPr sz="1100" spc="-30" dirty="0">
                <a:latin typeface="Carlito"/>
                <a:cs typeface="Carlito"/>
              </a:rPr>
              <a:t> </a:t>
            </a:r>
            <a:r>
              <a:rPr sz="1100" spc="-5" dirty="0">
                <a:latin typeface="Carlito"/>
                <a:cs typeface="Carlito"/>
              </a:rPr>
              <a:t>on</a:t>
            </a:r>
            <a:r>
              <a:rPr sz="1100" spc="-35" dirty="0">
                <a:latin typeface="Carlito"/>
                <a:cs typeface="Carlito"/>
              </a:rPr>
              <a:t> </a:t>
            </a:r>
            <a:r>
              <a:rPr sz="1100" spc="-5" dirty="0">
                <a:latin typeface="Carlito"/>
                <a:cs typeface="Carlito"/>
              </a:rPr>
              <a:t>the</a:t>
            </a:r>
            <a:r>
              <a:rPr sz="1100" spc="-35" dirty="0">
                <a:latin typeface="Carlito"/>
                <a:cs typeface="Carlito"/>
              </a:rPr>
              <a:t> </a:t>
            </a:r>
            <a:r>
              <a:rPr sz="1100" spc="-5" dirty="0">
                <a:latin typeface="Carlito"/>
                <a:cs typeface="Carlito"/>
              </a:rPr>
              <a:t>button</a:t>
            </a:r>
            <a:r>
              <a:rPr sz="1100" spc="-35" dirty="0">
                <a:latin typeface="Carlito"/>
                <a:cs typeface="Carlito"/>
              </a:rPr>
              <a:t> </a:t>
            </a:r>
            <a:r>
              <a:rPr sz="1100" spc="-5" dirty="0">
                <a:latin typeface="Carlito"/>
                <a:cs typeface="Carlito"/>
              </a:rPr>
              <a:t>"</a:t>
            </a:r>
            <a:r>
              <a:rPr sz="1100" b="1" spc="-5" dirty="0">
                <a:latin typeface="Carlito"/>
                <a:cs typeface="Carlito"/>
              </a:rPr>
              <a:t>Phase</a:t>
            </a:r>
            <a:r>
              <a:rPr sz="1100" b="1" spc="-30" dirty="0">
                <a:latin typeface="Carlito"/>
                <a:cs typeface="Carlito"/>
              </a:rPr>
              <a:t> </a:t>
            </a:r>
            <a:r>
              <a:rPr sz="1100" b="1" spc="-5" dirty="0">
                <a:latin typeface="Carlito"/>
                <a:cs typeface="Carlito"/>
              </a:rPr>
              <a:t>done</a:t>
            </a:r>
            <a:r>
              <a:rPr sz="1100" spc="-5" dirty="0">
                <a:latin typeface="Carlito"/>
                <a:cs typeface="Carlito"/>
              </a:rPr>
              <a:t>"</a:t>
            </a:r>
            <a:r>
              <a:rPr sz="1100" spc="-35" dirty="0">
                <a:latin typeface="Carlito"/>
                <a:cs typeface="Carlito"/>
              </a:rPr>
              <a:t> </a:t>
            </a:r>
            <a:r>
              <a:rPr sz="1100" spc="-5" dirty="0">
                <a:latin typeface="Carlito"/>
                <a:cs typeface="Carlito"/>
              </a:rPr>
              <a:t>or</a:t>
            </a:r>
            <a:r>
              <a:rPr sz="1100" spc="-35" dirty="0">
                <a:latin typeface="Carlito"/>
                <a:cs typeface="Carlito"/>
              </a:rPr>
              <a:t> </a:t>
            </a:r>
            <a:r>
              <a:rPr sz="1100" spc="-5" dirty="0">
                <a:latin typeface="Carlito"/>
                <a:cs typeface="Carlito"/>
              </a:rPr>
              <a:t>if</a:t>
            </a:r>
            <a:r>
              <a:rPr sz="1100" spc="-25" dirty="0">
                <a:latin typeface="Carlito"/>
                <a:cs typeface="Carlito"/>
              </a:rPr>
              <a:t> </a:t>
            </a:r>
            <a:r>
              <a:rPr sz="1100" spc="-5" dirty="0">
                <a:latin typeface="Carlito"/>
                <a:cs typeface="Carlito"/>
              </a:rPr>
              <a:t>he</a:t>
            </a:r>
            <a:r>
              <a:rPr sz="1100" spc="-35" dirty="0">
                <a:latin typeface="Carlito"/>
                <a:cs typeface="Carlito"/>
              </a:rPr>
              <a:t> </a:t>
            </a:r>
            <a:r>
              <a:rPr sz="1100" spc="-5" dirty="0">
                <a:latin typeface="Carlito"/>
                <a:cs typeface="Carlito"/>
              </a:rPr>
              <a:t>wants</a:t>
            </a:r>
            <a:r>
              <a:rPr sz="1100" spc="-35" dirty="0">
                <a:latin typeface="Carlito"/>
                <a:cs typeface="Carlito"/>
              </a:rPr>
              <a:t> </a:t>
            </a:r>
            <a:r>
              <a:rPr sz="1100" spc="-5" dirty="0">
                <a:latin typeface="Carlito"/>
                <a:cs typeface="Carlito"/>
              </a:rPr>
              <a:t>to</a:t>
            </a:r>
            <a:r>
              <a:rPr sz="1100" spc="-35" dirty="0">
                <a:latin typeface="Carlito"/>
                <a:cs typeface="Carlito"/>
              </a:rPr>
              <a:t> </a:t>
            </a:r>
            <a:r>
              <a:rPr sz="1100" spc="-5" dirty="0">
                <a:latin typeface="Carlito"/>
                <a:cs typeface="Carlito"/>
              </a:rPr>
              <a:t>finish</a:t>
            </a:r>
            <a:r>
              <a:rPr sz="1100" spc="-30" dirty="0">
                <a:latin typeface="Carlito"/>
                <a:cs typeface="Carlito"/>
              </a:rPr>
              <a:t> </a:t>
            </a:r>
            <a:r>
              <a:rPr sz="1100" spc="-5" dirty="0">
                <a:latin typeface="Carlito"/>
                <a:cs typeface="Carlito"/>
              </a:rPr>
              <a:t>filling  in the box later on "</a:t>
            </a:r>
            <a:r>
              <a:rPr sz="1100" b="1" spc="-5" dirty="0">
                <a:latin typeface="Carlito"/>
                <a:cs typeface="Carlito"/>
              </a:rPr>
              <a:t>Save as </a:t>
            </a:r>
            <a:r>
              <a:rPr sz="1100" b="1" dirty="0">
                <a:latin typeface="Carlito"/>
                <a:cs typeface="Carlito"/>
              </a:rPr>
              <a:t>a </a:t>
            </a:r>
            <a:r>
              <a:rPr sz="1100" b="1" spc="-5" dirty="0">
                <a:latin typeface="Carlito"/>
                <a:cs typeface="Carlito"/>
              </a:rPr>
              <a:t>draft</a:t>
            </a:r>
            <a:r>
              <a:rPr sz="1100" spc="-5" dirty="0">
                <a:latin typeface="Carlito"/>
                <a:cs typeface="Carlito"/>
              </a:rPr>
              <a:t>", in this way he can finish filling in his conclusions later on  before marking this phase as</a:t>
            </a:r>
            <a:r>
              <a:rPr sz="1100" spc="-10" dirty="0">
                <a:latin typeface="Carlito"/>
                <a:cs typeface="Carlito"/>
              </a:rPr>
              <a:t> </a:t>
            </a:r>
            <a:r>
              <a:rPr sz="1100" spc="-5" dirty="0">
                <a:latin typeface="Carlito"/>
                <a:cs typeface="Carlito"/>
              </a:rPr>
              <a:t>finished.</a:t>
            </a:r>
            <a:endParaRPr sz="1100">
              <a:latin typeface="Carlito"/>
              <a:cs typeface="Carlito"/>
            </a:endParaRPr>
          </a:p>
          <a:p>
            <a:pPr marL="12700" marR="5080" algn="just">
              <a:lnSpc>
                <a:spcPct val="109100"/>
              </a:lnSpc>
              <a:spcBef>
                <a:spcPts val="815"/>
              </a:spcBef>
            </a:pPr>
            <a:r>
              <a:rPr sz="1100" spc="-5" dirty="0">
                <a:latin typeface="Carlito"/>
                <a:cs typeface="Carlito"/>
              </a:rPr>
              <a:t>Once this phase is marked as completed, the participant's journey will be over and therefore  the project in which he was participating, and it is at this point that the results can be shared  with the</a:t>
            </a:r>
            <a:r>
              <a:rPr sz="1100" spc="-10" dirty="0">
                <a:latin typeface="Carlito"/>
                <a:cs typeface="Carlito"/>
              </a:rPr>
              <a:t> </a:t>
            </a:r>
            <a:r>
              <a:rPr sz="1100" spc="-5" dirty="0">
                <a:latin typeface="Carlito"/>
                <a:cs typeface="Carlito"/>
              </a:rPr>
              <a:t>participant.</a:t>
            </a:r>
            <a:endParaRPr sz="1100">
              <a:latin typeface="Carlito"/>
              <a:cs typeface="Carlito"/>
            </a:endParaRPr>
          </a:p>
        </p:txBody>
      </p:sp>
      <p:grpSp>
        <p:nvGrpSpPr>
          <p:cNvPr id="3" name="object 3"/>
          <p:cNvGrpSpPr/>
          <p:nvPr/>
        </p:nvGrpSpPr>
        <p:grpSpPr>
          <a:xfrm>
            <a:off x="923925" y="923925"/>
            <a:ext cx="5405120" cy="2647315"/>
            <a:chOff x="923925" y="923925"/>
            <a:chExt cx="5405120" cy="2647315"/>
          </a:xfrm>
        </p:grpSpPr>
        <p:sp>
          <p:nvSpPr>
            <p:cNvPr id="4" name="object 4"/>
            <p:cNvSpPr/>
            <p:nvPr/>
          </p:nvSpPr>
          <p:spPr>
            <a:xfrm>
              <a:off x="933450" y="933450"/>
              <a:ext cx="5385727" cy="262826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928687"/>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grpSp>
        <p:nvGrpSpPr>
          <p:cNvPr id="6" name="object 6"/>
          <p:cNvGrpSpPr/>
          <p:nvPr/>
        </p:nvGrpSpPr>
        <p:grpSpPr>
          <a:xfrm>
            <a:off x="923925" y="3706025"/>
            <a:ext cx="5405120" cy="2647315"/>
            <a:chOff x="923925" y="3706025"/>
            <a:chExt cx="5405120" cy="2647315"/>
          </a:xfrm>
        </p:grpSpPr>
        <p:sp>
          <p:nvSpPr>
            <p:cNvPr id="7" name="object 7"/>
            <p:cNvSpPr/>
            <p:nvPr/>
          </p:nvSpPr>
          <p:spPr>
            <a:xfrm>
              <a:off x="933450" y="3715550"/>
              <a:ext cx="5385727" cy="262826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28687" y="3710787"/>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41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23925" y="923925"/>
            <a:ext cx="5405120" cy="2647315"/>
            <a:chOff x="923925" y="923925"/>
            <a:chExt cx="5405120" cy="2647315"/>
          </a:xfrm>
        </p:grpSpPr>
        <p:sp>
          <p:nvSpPr>
            <p:cNvPr id="3" name="object 3"/>
            <p:cNvSpPr/>
            <p:nvPr/>
          </p:nvSpPr>
          <p:spPr>
            <a:xfrm>
              <a:off x="933450" y="933450"/>
              <a:ext cx="5385727" cy="262826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8687" y="928687"/>
              <a:ext cx="5395595" cy="2637790"/>
            </a:xfrm>
            <a:custGeom>
              <a:avLst/>
              <a:gdLst/>
              <a:ahLst/>
              <a:cxnLst/>
              <a:rect l="l" t="t" r="r" b="b"/>
              <a:pathLst>
                <a:path w="5395595" h="2637790">
                  <a:moveTo>
                    <a:pt x="0" y="0"/>
                  </a:moveTo>
                  <a:lnTo>
                    <a:pt x="5395255" y="0"/>
                  </a:lnTo>
                  <a:lnTo>
                    <a:pt x="5395255" y="2637793"/>
                  </a:lnTo>
                  <a:lnTo>
                    <a:pt x="0" y="2637793"/>
                  </a:lnTo>
                  <a:lnTo>
                    <a:pt x="0" y="0"/>
                  </a:lnTo>
                  <a:close/>
                </a:path>
              </a:pathLst>
            </a:custGeom>
            <a:ln w="9525">
              <a:solidFill>
                <a:srgbClr val="BFBFBF"/>
              </a:solidFill>
            </a:ln>
          </p:spPr>
          <p:txBody>
            <a:bodyPr wrap="square" lIns="0" tIns="0" rIns="0" bIns="0" rtlCol="0"/>
            <a:lstStyle/>
            <a:p>
              <a:endParaRPr/>
            </a:p>
          </p:txBody>
        </p:sp>
      </p:grpSp>
      <p:sp>
        <p:nvSpPr>
          <p:cNvPr id="5" name="object 5"/>
          <p:cNvSpPr/>
          <p:nvPr/>
        </p:nvSpPr>
        <p:spPr>
          <a:xfrm>
            <a:off x="914400" y="3697223"/>
            <a:ext cx="5385727" cy="262754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54376"/>
            <a:ext cx="5413375" cy="1238250"/>
          </a:xfrm>
          <a:prstGeom prst="rect">
            <a:avLst/>
          </a:prstGeom>
        </p:spPr>
        <p:txBody>
          <a:bodyPr vert="horz" wrap="square" lIns="0" tIns="51435" rIns="0" bIns="0" rtlCol="0">
            <a:spAutoFit/>
          </a:bodyPr>
          <a:lstStyle/>
          <a:p>
            <a:pPr marL="12700">
              <a:lnSpc>
                <a:spcPct val="100000"/>
              </a:lnSpc>
              <a:spcBef>
                <a:spcPts val="405"/>
              </a:spcBef>
              <a:tabLst>
                <a:tab pos="469265" algn="l"/>
              </a:tabLst>
            </a:pPr>
            <a:r>
              <a:rPr sz="1600" spc="-10" dirty="0">
                <a:solidFill>
                  <a:srgbClr val="2F5496"/>
                </a:solidFill>
                <a:latin typeface="Carlito"/>
                <a:cs typeface="Carlito"/>
              </a:rPr>
              <a:t>6.	PEOPLE</a:t>
            </a:r>
            <a:endParaRPr sz="1600">
              <a:latin typeface="Carlito"/>
              <a:cs typeface="Carlito"/>
            </a:endParaRPr>
          </a:p>
          <a:p>
            <a:pPr marL="12700" marR="5080" algn="just">
              <a:lnSpc>
                <a:spcPct val="109500"/>
              </a:lnSpc>
              <a:spcBef>
                <a:spcPts val="90"/>
              </a:spcBef>
            </a:pPr>
            <a:r>
              <a:rPr sz="1100" spc="-5" dirty="0">
                <a:latin typeface="Carlito"/>
                <a:cs typeface="Carlito"/>
              </a:rPr>
              <a:t>This is the list of people who are loaded within the platform, in the future by clicking on each of  the people on this list we can consult their employee information, as well as all information  associated with all the results obtained within the projects in which they have participated  previously. This last functionality is under development, so it is not currently available in the  platform.</a:t>
            </a:r>
            <a:endParaRPr sz="1100">
              <a:latin typeface="Carlito"/>
              <a:cs typeface="Carlito"/>
            </a:endParaRPr>
          </a:p>
        </p:txBody>
      </p:sp>
      <p:grpSp>
        <p:nvGrpSpPr>
          <p:cNvPr id="3" name="object 3"/>
          <p:cNvGrpSpPr/>
          <p:nvPr/>
        </p:nvGrpSpPr>
        <p:grpSpPr>
          <a:xfrm>
            <a:off x="923925" y="2213368"/>
            <a:ext cx="5419090" cy="2654300"/>
            <a:chOff x="923925" y="2213368"/>
            <a:chExt cx="5419090" cy="2654300"/>
          </a:xfrm>
        </p:grpSpPr>
        <p:sp>
          <p:nvSpPr>
            <p:cNvPr id="4" name="object 4"/>
            <p:cNvSpPr/>
            <p:nvPr/>
          </p:nvSpPr>
          <p:spPr>
            <a:xfrm>
              <a:off x="933449" y="2222893"/>
              <a:ext cx="5400040" cy="26352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28687" y="2218131"/>
              <a:ext cx="5409565" cy="2644775"/>
            </a:xfrm>
            <a:custGeom>
              <a:avLst/>
              <a:gdLst/>
              <a:ahLst/>
              <a:cxnLst/>
              <a:rect l="l" t="t" r="r" b="b"/>
              <a:pathLst>
                <a:path w="5409565" h="2644775">
                  <a:moveTo>
                    <a:pt x="0" y="0"/>
                  </a:moveTo>
                  <a:lnTo>
                    <a:pt x="5409565" y="0"/>
                  </a:lnTo>
                  <a:lnTo>
                    <a:pt x="5409565" y="2644773"/>
                  </a:lnTo>
                  <a:lnTo>
                    <a:pt x="0" y="2644773"/>
                  </a:lnTo>
                  <a:lnTo>
                    <a:pt x="0" y="0"/>
                  </a:lnTo>
                  <a:close/>
                </a:path>
              </a:pathLst>
            </a:custGeom>
            <a:ln w="9525">
              <a:solidFill>
                <a:srgbClr val="BFBFBF"/>
              </a:solidFill>
            </a:ln>
          </p:spPr>
          <p:txBody>
            <a:bodyPr wrap="square" lIns="0" tIns="0" rIns="0" bIns="0" rtlCol="0"/>
            <a:lstStyle/>
            <a:p>
              <a:endParaRPr/>
            </a:p>
          </p:txBody>
        </p:sp>
      </p:grpSp>
      <p:sp>
        <p:nvSpPr>
          <p:cNvPr id="6" name="object 6"/>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43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4</a:t>
            </a:r>
          </a:p>
        </p:txBody>
      </p:sp>
      <p:sp>
        <p:nvSpPr>
          <p:cNvPr id="2" name="object 2"/>
          <p:cNvSpPr txBox="1"/>
          <p:nvPr/>
        </p:nvSpPr>
        <p:spPr>
          <a:xfrm>
            <a:off x="901700" y="880973"/>
            <a:ext cx="5413375" cy="8173084"/>
          </a:xfrm>
          <a:prstGeom prst="rect">
            <a:avLst/>
          </a:prstGeom>
        </p:spPr>
        <p:txBody>
          <a:bodyPr vert="horz" wrap="square" lIns="0" tIns="11430" rIns="0" bIns="0" rtlCol="0">
            <a:spAutoFit/>
          </a:bodyPr>
          <a:lstStyle/>
          <a:p>
            <a:pPr marL="12700" marR="5715" algn="just">
              <a:lnSpc>
                <a:spcPct val="109700"/>
              </a:lnSpc>
              <a:spcBef>
                <a:spcPts val="90"/>
              </a:spcBef>
            </a:pPr>
            <a:r>
              <a:rPr sz="1100" spc="-5" dirty="0">
                <a:latin typeface="Carlito"/>
                <a:cs typeface="Carlito"/>
              </a:rPr>
              <a:t>The</a:t>
            </a:r>
            <a:r>
              <a:rPr sz="1100" spc="-40" dirty="0">
                <a:latin typeface="Carlito"/>
                <a:cs typeface="Carlito"/>
              </a:rPr>
              <a:t> </a:t>
            </a:r>
            <a:r>
              <a:rPr sz="1100" spc="-5" dirty="0">
                <a:latin typeface="Carlito"/>
                <a:cs typeface="Carlito"/>
              </a:rPr>
              <a:t>nature</a:t>
            </a:r>
            <a:r>
              <a:rPr sz="1100" spc="-40" dirty="0">
                <a:latin typeface="Carlito"/>
                <a:cs typeface="Carlito"/>
              </a:rPr>
              <a:t> </a:t>
            </a:r>
            <a:r>
              <a:rPr sz="1100" spc="-5" dirty="0">
                <a:latin typeface="Carlito"/>
                <a:cs typeface="Carlito"/>
              </a:rPr>
              <a:t>of</a:t>
            </a:r>
            <a:r>
              <a:rPr sz="1100" spc="-35" dirty="0">
                <a:latin typeface="Carlito"/>
                <a:cs typeface="Carlito"/>
              </a:rPr>
              <a:t> </a:t>
            </a:r>
            <a:r>
              <a:rPr sz="1100" dirty="0">
                <a:latin typeface="Carlito"/>
                <a:cs typeface="Carlito"/>
              </a:rPr>
              <a:t>a</a:t>
            </a:r>
            <a:r>
              <a:rPr sz="1100" spc="-30" dirty="0">
                <a:latin typeface="Carlito"/>
                <a:cs typeface="Carlito"/>
              </a:rPr>
              <a:t> </a:t>
            </a:r>
            <a:r>
              <a:rPr sz="1100" spc="-5" dirty="0">
                <a:latin typeface="Carlito"/>
                <a:cs typeface="Carlito"/>
              </a:rPr>
              <a:t>Project</a:t>
            </a:r>
            <a:r>
              <a:rPr sz="1100" spc="-35" dirty="0">
                <a:latin typeface="Carlito"/>
                <a:cs typeface="Carlito"/>
              </a:rPr>
              <a:t> </a:t>
            </a:r>
            <a:r>
              <a:rPr sz="1100" spc="-5" dirty="0">
                <a:latin typeface="Carlito"/>
                <a:cs typeface="Carlito"/>
              </a:rPr>
              <a:t>can</a:t>
            </a:r>
            <a:r>
              <a:rPr sz="1100" spc="-35" dirty="0">
                <a:latin typeface="Carlito"/>
                <a:cs typeface="Carlito"/>
              </a:rPr>
              <a:t> </a:t>
            </a:r>
            <a:r>
              <a:rPr sz="1100" spc="-5" dirty="0">
                <a:latin typeface="Carlito"/>
                <a:cs typeface="Carlito"/>
              </a:rPr>
              <a:t>vary,</a:t>
            </a:r>
            <a:r>
              <a:rPr sz="1100" spc="-35" dirty="0">
                <a:latin typeface="Carlito"/>
                <a:cs typeface="Carlito"/>
              </a:rPr>
              <a:t> </a:t>
            </a:r>
            <a:r>
              <a:rPr sz="1100" spc="-5" dirty="0">
                <a:latin typeface="Carlito"/>
                <a:cs typeface="Carlito"/>
              </a:rPr>
              <a:t>from</a:t>
            </a:r>
            <a:r>
              <a:rPr sz="1100" spc="-35" dirty="0">
                <a:latin typeface="Carlito"/>
                <a:cs typeface="Carlito"/>
              </a:rPr>
              <a:t> </a:t>
            </a:r>
            <a:r>
              <a:rPr sz="1100" spc="-5" dirty="0">
                <a:latin typeface="Carlito"/>
                <a:cs typeface="Carlito"/>
              </a:rPr>
              <a:t>an</a:t>
            </a:r>
            <a:r>
              <a:rPr sz="1100" spc="-45" dirty="0">
                <a:latin typeface="Carlito"/>
                <a:cs typeface="Carlito"/>
              </a:rPr>
              <a:t> </a:t>
            </a:r>
            <a:r>
              <a:rPr sz="1100" spc="-5" dirty="0">
                <a:latin typeface="Carlito"/>
                <a:cs typeface="Carlito"/>
              </a:rPr>
              <a:t>Evaluation</a:t>
            </a:r>
            <a:r>
              <a:rPr sz="1100" spc="-35" dirty="0">
                <a:latin typeface="Carlito"/>
                <a:cs typeface="Carlito"/>
              </a:rPr>
              <a:t> </a:t>
            </a:r>
            <a:r>
              <a:rPr sz="1100" spc="-5" dirty="0">
                <a:latin typeface="Carlito"/>
                <a:cs typeface="Carlito"/>
              </a:rPr>
              <a:t>Process,</a:t>
            </a:r>
            <a:r>
              <a:rPr sz="1100" spc="-35" dirty="0">
                <a:latin typeface="Carlito"/>
                <a:cs typeface="Carlito"/>
              </a:rPr>
              <a:t> </a:t>
            </a:r>
            <a:r>
              <a:rPr sz="1100" dirty="0">
                <a:latin typeface="Carlito"/>
                <a:cs typeface="Carlito"/>
              </a:rPr>
              <a:t>a</a:t>
            </a:r>
            <a:r>
              <a:rPr sz="1100" spc="-30" dirty="0">
                <a:latin typeface="Carlito"/>
                <a:cs typeface="Carlito"/>
              </a:rPr>
              <a:t> </a:t>
            </a:r>
            <a:r>
              <a:rPr sz="1100" spc="-5" dirty="0">
                <a:latin typeface="Carlito"/>
                <a:cs typeface="Carlito"/>
              </a:rPr>
              <a:t>Development</a:t>
            </a:r>
            <a:r>
              <a:rPr sz="1100" spc="-35" dirty="0">
                <a:latin typeface="Carlito"/>
                <a:cs typeface="Carlito"/>
              </a:rPr>
              <a:t> </a:t>
            </a:r>
            <a:r>
              <a:rPr sz="1100" spc="-5" dirty="0">
                <a:latin typeface="Carlito"/>
                <a:cs typeface="Carlito"/>
              </a:rPr>
              <a:t>Process,</a:t>
            </a:r>
            <a:r>
              <a:rPr sz="1100" spc="-35" dirty="0">
                <a:latin typeface="Carlito"/>
                <a:cs typeface="Carlito"/>
              </a:rPr>
              <a:t> </a:t>
            </a:r>
            <a:r>
              <a:rPr sz="1100" dirty="0">
                <a:latin typeface="Carlito"/>
                <a:cs typeface="Carlito"/>
              </a:rPr>
              <a:t>a</a:t>
            </a:r>
            <a:r>
              <a:rPr sz="1100" spc="-30" dirty="0">
                <a:latin typeface="Carlito"/>
                <a:cs typeface="Carlito"/>
              </a:rPr>
              <a:t> </a:t>
            </a:r>
            <a:r>
              <a:rPr sz="1100" spc="-5" dirty="0">
                <a:latin typeface="Carlito"/>
                <a:cs typeface="Carlito"/>
              </a:rPr>
              <a:t>National  or International Geographic Mobility Process </a:t>
            </a:r>
            <a:r>
              <a:rPr sz="1100" dirty="0">
                <a:latin typeface="Carlito"/>
                <a:cs typeface="Carlito"/>
              </a:rPr>
              <a:t>a </a:t>
            </a:r>
            <a:r>
              <a:rPr sz="1100" spc="-5" dirty="0">
                <a:latin typeface="Carlito"/>
                <a:cs typeface="Carlito"/>
              </a:rPr>
              <a:t>Re-Skilling Process or any type of process that  allows</a:t>
            </a:r>
            <a:r>
              <a:rPr sz="1100" spc="-55" dirty="0">
                <a:latin typeface="Carlito"/>
                <a:cs typeface="Carlito"/>
              </a:rPr>
              <a:t> </a:t>
            </a:r>
            <a:r>
              <a:rPr sz="1100" spc="-5" dirty="0">
                <a:latin typeface="Carlito"/>
                <a:cs typeface="Carlito"/>
              </a:rPr>
              <a:t>us</a:t>
            </a:r>
            <a:r>
              <a:rPr sz="1100" spc="-55" dirty="0">
                <a:latin typeface="Carlito"/>
                <a:cs typeface="Carlito"/>
              </a:rPr>
              <a:t> </a:t>
            </a:r>
            <a:r>
              <a:rPr sz="1100" spc="-5" dirty="0">
                <a:latin typeface="Carlito"/>
                <a:cs typeface="Carlito"/>
              </a:rPr>
              <a:t>to</a:t>
            </a:r>
            <a:r>
              <a:rPr sz="1100" spc="-55" dirty="0">
                <a:latin typeface="Carlito"/>
                <a:cs typeface="Carlito"/>
              </a:rPr>
              <a:t> </a:t>
            </a:r>
            <a:r>
              <a:rPr sz="1100" spc="-5" dirty="0">
                <a:latin typeface="Carlito"/>
                <a:cs typeface="Carlito"/>
              </a:rPr>
              <a:t>measure</a:t>
            </a:r>
            <a:r>
              <a:rPr sz="1100" spc="-55" dirty="0">
                <a:latin typeface="Carlito"/>
                <a:cs typeface="Carlito"/>
              </a:rPr>
              <a:t> </a:t>
            </a:r>
            <a:r>
              <a:rPr sz="1100" spc="-5" dirty="0">
                <a:latin typeface="Carlito"/>
                <a:cs typeface="Carlito"/>
              </a:rPr>
              <a:t>or</a:t>
            </a:r>
            <a:r>
              <a:rPr sz="1100" spc="-55" dirty="0">
                <a:latin typeface="Carlito"/>
                <a:cs typeface="Carlito"/>
              </a:rPr>
              <a:t> </a:t>
            </a:r>
            <a:r>
              <a:rPr sz="1100" spc="-5" dirty="0">
                <a:latin typeface="Carlito"/>
                <a:cs typeface="Carlito"/>
              </a:rPr>
              <a:t>better</a:t>
            </a:r>
            <a:r>
              <a:rPr sz="1100" spc="-50" dirty="0">
                <a:latin typeface="Carlito"/>
                <a:cs typeface="Carlito"/>
              </a:rPr>
              <a:t> </a:t>
            </a:r>
            <a:r>
              <a:rPr sz="1100" spc="-5" dirty="0">
                <a:latin typeface="Carlito"/>
                <a:cs typeface="Carlito"/>
              </a:rPr>
              <a:t>understand</a:t>
            </a:r>
            <a:r>
              <a:rPr sz="1100" spc="-6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competencies,</a:t>
            </a:r>
            <a:r>
              <a:rPr sz="1100" spc="-45" dirty="0">
                <a:latin typeface="Carlito"/>
                <a:cs typeface="Carlito"/>
              </a:rPr>
              <a:t> </a:t>
            </a:r>
            <a:r>
              <a:rPr sz="1100" spc="-5" dirty="0">
                <a:latin typeface="Carlito"/>
                <a:cs typeface="Carlito"/>
              </a:rPr>
              <a:t>skills</a:t>
            </a:r>
            <a:r>
              <a:rPr sz="1100" spc="-55" dirty="0">
                <a:latin typeface="Carlito"/>
                <a:cs typeface="Carlito"/>
              </a:rPr>
              <a:t> </a:t>
            </a:r>
            <a:r>
              <a:rPr sz="1100" spc="-5" dirty="0">
                <a:latin typeface="Carlito"/>
                <a:cs typeface="Carlito"/>
              </a:rPr>
              <a:t>and</a:t>
            </a:r>
            <a:r>
              <a:rPr sz="1100" spc="-50" dirty="0">
                <a:latin typeface="Carlito"/>
                <a:cs typeface="Carlito"/>
              </a:rPr>
              <a:t> </a:t>
            </a:r>
            <a:r>
              <a:rPr sz="1100" spc="-5" dirty="0">
                <a:latin typeface="Carlito"/>
                <a:cs typeface="Carlito"/>
              </a:rPr>
              <a:t>desires</a:t>
            </a:r>
            <a:r>
              <a:rPr sz="1100" spc="-55" dirty="0">
                <a:latin typeface="Carlito"/>
                <a:cs typeface="Carlito"/>
              </a:rPr>
              <a:t> </a:t>
            </a:r>
            <a:r>
              <a:rPr sz="1100" spc="-5" dirty="0">
                <a:latin typeface="Carlito"/>
                <a:cs typeface="Carlito"/>
              </a:rPr>
              <a:t>of</a:t>
            </a:r>
            <a:r>
              <a:rPr sz="1100" spc="-55" dirty="0">
                <a:latin typeface="Carlito"/>
                <a:cs typeface="Carlito"/>
              </a:rPr>
              <a:t> </a:t>
            </a:r>
            <a:r>
              <a:rPr sz="1100" spc="-5" dirty="0">
                <a:latin typeface="Carlito"/>
                <a:cs typeface="Carlito"/>
              </a:rPr>
              <a:t>the</a:t>
            </a:r>
            <a:r>
              <a:rPr sz="1100" spc="-60" dirty="0">
                <a:latin typeface="Carlito"/>
                <a:cs typeface="Carlito"/>
              </a:rPr>
              <a:t> </a:t>
            </a:r>
            <a:r>
              <a:rPr sz="1100" spc="-5" dirty="0">
                <a:latin typeface="Carlito"/>
                <a:cs typeface="Carlito"/>
              </a:rPr>
              <a:t>company's  employees.</a:t>
            </a:r>
            <a:endParaRPr sz="1100">
              <a:latin typeface="Carlito"/>
              <a:cs typeface="Carlito"/>
            </a:endParaRPr>
          </a:p>
          <a:p>
            <a:pPr marL="12700" marR="5080" algn="just">
              <a:lnSpc>
                <a:spcPct val="110000"/>
              </a:lnSpc>
              <a:spcBef>
                <a:spcPts val="805"/>
              </a:spcBef>
            </a:pPr>
            <a:r>
              <a:rPr sz="1100" spc="-5" dirty="0">
                <a:latin typeface="Carlito"/>
                <a:cs typeface="Carlito"/>
              </a:rPr>
              <a:t>To create </a:t>
            </a:r>
            <a:r>
              <a:rPr sz="1100" dirty="0">
                <a:latin typeface="Carlito"/>
                <a:cs typeface="Carlito"/>
              </a:rPr>
              <a:t>a </a:t>
            </a:r>
            <a:r>
              <a:rPr sz="1100" spc="-5" dirty="0">
                <a:latin typeface="Carlito"/>
                <a:cs typeface="Carlito"/>
              </a:rPr>
              <a:t>Project of any nature in Panorama you must be logged in to the profile of "</a:t>
            </a:r>
            <a:r>
              <a:rPr sz="1100" b="1" spc="-5" dirty="0">
                <a:latin typeface="Carlito"/>
                <a:cs typeface="Carlito"/>
              </a:rPr>
              <a:t>Project  Manager</a:t>
            </a:r>
            <a:r>
              <a:rPr sz="1100" spc="-5" dirty="0">
                <a:latin typeface="Carlito"/>
                <a:cs typeface="Carlito"/>
              </a:rPr>
              <a:t>" within the platform. This profile will be assigned to you by the platform  administrators.</a:t>
            </a:r>
            <a:endParaRPr sz="1100">
              <a:latin typeface="Carlito"/>
              <a:cs typeface="Carlito"/>
            </a:endParaRPr>
          </a:p>
          <a:p>
            <a:pPr marL="12700" algn="just">
              <a:lnSpc>
                <a:spcPct val="100000"/>
              </a:lnSpc>
              <a:spcBef>
                <a:spcPts val="910"/>
              </a:spcBef>
            </a:pPr>
            <a:r>
              <a:rPr sz="1100" spc="-5" dirty="0">
                <a:latin typeface="Carlito"/>
                <a:cs typeface="Carlito"/>
              </a:rPr>
              <a:t>There are three types of projects in the pipeline:</a:t>
            </a:r>
            <a:endParaRPr sz="1100">
              <a:latin typeface="Carlito"/>
              <a:cs typeface="Carlito"/>
            </a:endParaRPr>
          </a:p>
          <a:p>
            <a:pPr marL="282575" marR="5080" indent="-228600" algn="just">
              <a:lnSpc>
                <a:spcPct val="109700"/>
              </a:lnSpc>
              <a:spcBef>
                <a:spcPts val="880"/>
              </a:spcBef>
              <a:buClr>
                <a:srgbClr val="4F81BD"/>
              </a:buClr>
              <a:buFont typeface="Symbol"/>
              <a:buChar char=""/>
              <a:tabLst>
                <a:tab pos="283210" algn="l"/>
              </a:tabLst>
            </a:pPr>
            <a:r>
              <a:rPr sz="1100" spc="-5" dirty="0">
                <a:solidFill>
                  <a:srgbClr val="0070C0"/>
                </a:solidFill>
                <a:latin typeface="Carlito"/>
                <a:cs typeface="Carlito"/>
              </a:rPr>
              <a:t>Sequential Projects </a:t>
            </a:r>
            <a:r>
              <a:rPr sz="1100" dirty="0">
                <a:latin typeface="Wingdings"/>
                <a:cs typeface="Wingdings"/>
              </a:rPr>
              <a:t></a:t>
            </a:r>
            <a:r>
              <a:rPr sz="1100" dirty="0">
                <a:latin typeface="Times New Roman"/>
                <a:cs typeface="Times New Roman"/>
              </a:rPr>
              <a:t> </a:t>
            </a:r>
            <a:r>
              <a:rPr sz="1100" spc="-5" dirty="0">
                <a:latin typeface="Carlito"/>
                <a:cs typeface="Carlito"/>
              </a:rPr>
              <a:t>These are projects that follow the canonical process of the  Evaluation Process where one test after another is carried out in </a:t>
            </a:r>
            <a:r>
              <a:rPr sz="1100" dirty="0">
                <a:latin typeface="Carlito"/>
                <a:cs typeface="Carlito"/>
              </a:rPr>
              <a:t>a </a:t>
            </a:r>
            <a:r>
              <a:rPr sz="1100" spc="-5" dirty="0">
                <a:latin typeface="Carlito"/>
                <a:cs typeface="Carlito"/>
              </a:rPr>
              <a:t>linear manner, and  where the participant will have prior knowledge of what all the tests </a:t>
            </a:r>
            <a:r>
              <a:rPr sz="1100" dirty="0">
                <a:latin typeface="Carlito"/>
                <a:cs typeface="Carlito"/>
              </a:rPr>
              <a:t>are </a:t>
            </a:r>
            <a:r>
              <a:rPr sz="1100" spc="-5" dirty="0">
                <a:latin typeface="Carlito"/>
                <a:cs typeface="Carlito"/>
              </a:rPr>
              <a:t>as soon as he/she  is invited to the</a:t>
            </a:r>
            <a:r>
              <a:rPr sz="1100" spc="-10" dirty="0">
                <a:latin typeface="Carlito"/>
                <a:cs typeface="Carlito"/>
              </a:rPr>
              <a:t> </a:t>
            </a:r>
            <a:r>
              <a:rPr sz="1100" spc="-5" dirty="0">
                <a:latin typeface="Carlito"/>
                <a:cs typeface="Carlito"/>
              </a:rPr>
              <a:t>project.</a:t>
            </a:r>
            <a:endParaRPr sz="1100">
              <a:latin typeface="Carlito"/>
              <a:cs typeface="Carlito"/>
            </a:endParaRPr>
          </a:p>
          <a:p>
            <a:pPr marL="282575" marR="5080" indent="-228600" algn="just">
              <a:lnSpc>
                <a:spcPct val="109100"/>
              </a:lnSpc>
              <a:spcBef>
                <a:spcPts val="75"/>
              </a:spcBef>
              <a:buClr>
                <a:srgbClr val="4F81BD"/>
              </a:buClr>
              <a:buFont typeface="Symbol"/>
              <a:buChar char=""/>
              <a:tabLst>
                <a:tab pos="283210" algn="l"/>
              </a:tabLst>
            </a:pPr>
            <a:r>
              <a:rPr sz="1100" spc="-5" dirty="0">
                <a:solidFill>
                  <a:srgbClr val="0070C0"/>
                </a:solidFill>
                <a:latin typeface="Carlito"/>
                <a:cs typeface="Carlito"/>
              </a:rPr>
              <a:t>Hidden Sequential Projects </a:t>
            </a:r>
            <a:r>
              <a:rPr sz="1100" spc="-5" dirty="0">
                <a:latin typeface="Wingdings"/>
                <a:cs typeface="Wingdings"/>
              </a:rPr>
              <a:t></a:t>
            </a:r>
            <a:r>
              <a:rPr sz="1100" spc="-5" dirty="0">
                <a:latin typeface="Carlito"/>
                <a:cs typeface="Carlito"/>
              </a:rPr>
              <a:t>They have the same nature as the Sequential Projects;  however, the difference is that the participant does not know his next test until he has  finished the previous</a:t>
            </a:r>
            <a:r>
              <a:rPr sz="1100" spc="-10" dirty="0">
                <a:latin typeface="Carlito"/>
                <a:cs typeface="Carlito"/>
              </a:rPr>
              <a:t> </a:t>
            </a:r>
            <a:r>
              <a:rPr sz="1100" spc="-5" dirty="0">
                <a:latin typeface="Carlito"/>
                <a:cs typeface="Carlito"/>
              </a:rPr>
              <a:t>one.</a:t>
            </a:r>
            <a:endParaRPr sz="1100">
              <a:latin typeface="Carlito"/>
              <a:cs typeface="Carlito"/>
            </a:endParaRPr>
          </a:p>
          <a:p>
            <a:pPr marL="282575" marR="5080" indent="-228600" algn="just">
              <a:lnSpc>
                <a:spcPct val="107300"/>
              </a:lnSpc>
              <a:spcBef>
                <a:spcPts val="114"/>
              </a:spcBef>
              <a:buClr>
                <a:srgbClr val="4F81BD"/>
              </a:buClr>
              <a:buFont typeface="Symbol"/>
              <a:buChar char=""/>
              <a:tabLst>
                <a:tab pos="283210" algn="l"/>
              </a:tabLst>
            </a:pPr>
            <a:r>
              <a:rPr sz="1100" spc="-5" dirty="0">
                <a:solidFill>
                  <a:srgbClr val="0070C0"/>
                </a:solidFill>
                <a:latin typeface="Carlito"/>
                <a:cs typeface="Carlito"/>
              </a:rPr>
              <a:t>Free Projects </a:t>
            </a:r>
            <a:r>
              <a:rPr sz="1100" dirty="0">
                <a:latin typeface="Wingdings"/>
                <a:cs typeface="Wingdings"/>
              </a:rPr>
              <a:t></a:t>
            </a:r>
            <a:r>
              <a:rPr sz="1100" dirty="0">
                <a:latin typeface="Times New Roman"/>
                <a:cs typeface="Times New Roman"/>
              </a:rPr>
              <a:t> </a:t>
            </a:r>
            <a:r>
              <a:rPr sz="1100" spc="-5" dirty="0">
                <a:latin typeface="Carlito"/>
                <a:cs typeface="Carlito"/>
              </a:rPr>
              <a:t>are those projects that the participant sees all his "</a:t>
            </a:r>
            <a:r>
              <a:rPr sz="1100" b="1" spc="-5" dirty="0">
                <a:latin typeface="Carlito"/>
                <a:cs typeface="Carlito"/>
              </a:rPr>
              <a:t>journey</a:t>
            </a:r>
            <a:r>
              <a:rPr sz="1100" spc="-5" dirty="0">
                <a:latin typeface="Carlito"/>
                <a:cs typeface="Carlito"/>
              </a:rPr>
              <a:t>" and can go  through the tests in the order he deems appropriate.</a:t>
            </a:r>
            <a:endParaRPr sz="1100">
              <a:latin typeface="Carlito"/>
              <a:cs typeface="Carlito"/>
            </a:endParaRPr>
          </a:p>
          <a:p>
            <a:pPr marL="353060" lvl="2" indent="-340995">
              <a:lnSpc>
                <a:spcPct val="100000"/>
              </a:lnSpc>
              <a:spcBef>
                <a:spcPts val="935"/>
              </a:spcBef>
              <a:buAutoNum type="arabicPeriod" startAt="3"/>
              <a:tabLst>
                <a:tab pos="353695" algn="l"/>
              </a:tabLst>
            </a:pPr>
            <a:r>
              <a:rPr sz="1200" spc="-10" dirty="0">
                <a:solidFill>
                  <a:srgbClr val="1F3763"/>
                </a:solidFill>
                <a:latin typeface="Carlito"/>
                <a:cs typeface="Carlito"/>
              </a:rPr>
              <a:t>Participant's</a:t>
            </a:r>
            <a:r>
              <a:rPr sz="1200" spc="-5" dirty="0">
                <a:solidFill>
                  <a:srgbClr val="1F3763"/>
                </a:solidFill>
                <a:latin typeface="Carlito"/>
                <a:cs typeface="Carlito"/>
              </a:rPr>
              <a:t> </a:t>
            </a:r>
            <a:r>
              <a:rPr sz="1200" spc="-10" dirty="0">
                <a:solidFill>
                  <a:srgbClr val="1F3763"/>
                </a:solidFill>
                <a:latin typeface="Carlito"/>
                <a:cs typeface="Carlito"/>
              </a:rPr>
              <a:t>Experience</a:t>
            </a:r>
            <a:endParaRPr sz="1200">
              <a:latin typeface="Carlito"/>
              <a:cs typeface="Carlito"/>
            </a:endParaRPr>
          </a:p>
          <a:p>
            <a:pPr marL="12700" marR="6350" algn="just">
              <a:lnSpc>
                <a:spcPct val="109100"/>
              </a:lnSpc>
              <a:spcBef>
                <a:spcPts val="25"/>
              </a:spcBef>
            </a:pPr>
            <a:r>
              <a:rPr sz="1100" dirty="0">
                <a:latin typeface="Carlito"/>
                <a:cs typeface="Carlito"/>
              </a:rPr>
              <a:t>A </a:t>
            </a:r>
            <a:r>
              <a:rPr sz="1100" spc="-5" dirty="0">
                <a:latin typeface="Carlito"/>
                <a:cs typeface="Carlito"/>
              </a:rPr>
              <a:t>participant in Panorama will have an easy and enjoyable experience that will give him the  possibility to complete each of the projects assigned to him through the following</a:t>
            </a:r>
            <a:r>
              <a:rPr sz="1100" spc="40" dirty="0">
                <a:latin typeface="Carlito"/>
                <a:cs typeface="Carlito"/>
              </a:rPr>
              <a:t> </a:t>
            </a:r>
            <a:r>
              <a:rPr sz="1100" spc="-5" dirty="0">
                <a:latin typeface="Carlito"/>
                <a:cs typeface="Carlito"/>
              </a:rPr>
              <a:t>tools:</a:t>
            </a:r>
            <a:endParaRPr sz="1100">
              <a:latin typeface="Carlito"/>
              <a:cs typeface="Carlito"/>
            </a:endParaRPr>
          </a:p>
          <a:p>
            <a:pPr marL="469900" lvl="3"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Participant's</a:t>
            </a:r>
            <a:r>
              <a:rPr sz="1100" spc="-10" dirty="0">
                <a:solidFill>
                  <a:srgbClr val="0070C0"/>
                </a:solidFill>
                <a:latin typeface="Carlito"/>
                <a:cs typeface="Carlito"/>
              </a:rPr>
              <a:t> </a:t>
            </a:r>
            <a:r>
              <a:rPr sz="1100" spc="-5" dirty="0">
                <a:solidFill>
                  <a:srgbClr val="0070C0"/>
                </a:solidFill>
                <a:latin typeface="Carlito"/>
                <a:cs typeface="Carlito"/>
              </a:rPr>
              <a:t>HUB</a:t>
            </a:r>
            <a:endParaRPr sz="1100">
              <a:latin typeface="Carlito"/>
              <a:cs typeface="Carlito"/>
            </a:endParaRPr>
          </a:p>
          <a:p>
            <a:pPr marL="469900" marR="5715" algn="just">
              <a:lnSpc>
                <a:spcPct val="109700"/>
              </a:lnSpc>
              <a:spcBef>
                <a:spcPts val="805"/>
              </a:spcBef>
            </a:pPr>
            <a:r>
              <a:rPr sz="1100" spc="-5" dirty="0">
                <a:latin typeface="Carlito"/>
                <a:cs typeface="Carlito"/>
              </a:rPr>
              <a:t>This is the space where each of the employees participating in one or several Projects  will be able to see what the status of each of their assigned projects is (to begin, view  or continuethe next steps to be carried out). They will be able to access the projects  from this space, by simply clicking on the Project they want to</a:t>
            </a:r>
            <a:r>
              <a:rPr sz="1100" spc="10" dirty="0">
                <a:latin typeface="Carlito"/>
                <a:cs typeface="Carlito"/>
              </a:rPr>
              <a:t> </a:t>
            </a:r>
            <a:r>
              <a:rPr sz="1100" spc="-5" dirty="0">
                <a:latin typeface="Carlito"/>
                <a:cs typeface="Carlito"/>
              </a:rPr>
              <a:t>enter.</a:t>
            </a:r>
            <a:endParaRPr sz="1100">
              <a:latin typeface="Carlito"/>
              <a:cs typeface="Carlito"/>
            </a:endParaRPr>
          </a:p>
          <a:p>
            <a:pPr marL="469900" marR="5080" algn="just">
              <a:lnSpc>
                <a:spcPct val="109100"/>
              </a:lnSpc>
              <a:spcBef>
                <a:spcPts val="815"/>
              </a:spcBef>
            </a:pPr>
            <a:r>
              <a:rPr sz="1100" spc="-5" dirty="0">
                <a:latin typeface="Carlito"/>
                <a:cs typeface="Carlito"/>
              </a:rPr>
              <a:t>The participant's HUB will also be able to collect qualitative information about the  participants, in terms of preferences, mobility, etc.</a:t>
            </a:r>
            <a:endParaRPr sz="1100">
              <a:latin typeface="Carlito"/>
              <a:cs typeface="Carlito"/>
            </a:endParaRPr>
          </a:p>
          <a:p>
            <a:pPr marL="469900" lvl="3"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Project Landing</a:t>
            </a:r>
            <a:r>
              <a:rPr sz="1100" spc="-10" dirty="0">
                <a:solidFill>
                  <a:srgbClr val="0070C0"/>
                </a:solidFill>
                <a:latin typeface="Carlito"/>
                <a:cs typeface="Carlito"/>
              </a:rPr>
              <a:t> </a:t>
            </a:r>
            <a:r>
              <a:rPr sz="1100" spc="-5" dirty="0">
                <a:solidFill>
                  <a:srgbClr val="0070C0"/>
                </a:solidFill>
                <a:latin typeface="Carlito"/>
                <a:cs typeface="Carlito"/>
              </a:rPr>
              <a:t>Page</a:t>
            </a:r>
            <a:endParaRPr sz="1100">
              <a:latin typeface="Carlito"/>
              <a:cs typeface="Carlito"/>
            </a:endParaRPr>
          </a:p>
          <a:p>
            <a:pPr marL="469900" marR="5080" algn="just">
              <a:lnSpc>
                <a:spcPct val="110000"/>
              </a:lnSpc>
              <a:spcBef>
                <a:spcPts val="780"/>
              </a:spcBef>
            </a:pPr>
            <a:r>
              <a:rPr sz="1100" spc="-5" dirty="0">
                <a:latin typeface="Carlito"/>
                <a:cs typeface="Carlito"/>
              </a:rPr>
              <a:t>This is the main site of </a:t>
            </a:r>
            <a:r>
              <a:rPr sz="1100" dirty="0">
                <a:latin typeface="Carlito"/>
                <a:cs typeface="Carlito"/>
              </a:rPr>
              <a:t>a </a:t>
            </a:r>
            <a:r>
              <a:rPr sz="1100" spc="-5" dirty="0">
                <a:latin typeface="Carlito"/>
                <a:cs typeface="Carlito"/>
              </a:rPr>
              <a:t>Project, the main interaction point where the employee can  visualize the information and description of the Project and the instructions they will  need to</a:t>
            </a:r>
            <a:r>
              <a:rPr sz="1100" spc="-10" dirty="0">
                <a:latin typeface="Carlito"/>
                <a:cs typeface="Carlito"/>
              </a:rPr>
              <a:t> </a:t>
            </a:r>
            <a:r>
              <a:rPr sz="1100" spc="-5" dirty="0">
                <a:latin typeface="Carlito"/>
                <a:cs typeface="Carlito"/>
              </a:rPr>
              <a:t>follow.</a:t>
            </a:r>
            <a:endParaRPr sz="1100">
              <a:latin typeface="Carlito"/>
              <a:cs typeface="Carlito"/>
            </a:endParaRPr>
          </a:p>
          <a:p>
            <a:pPr marL="469900" marR="5080" algn="just">
              <a:lnSpc>
                <a:spcPct val="109700"/>
              </a:lnSpc>
              <a:spcBef>
                <a:spcPts val="805"/>
              </a:spcBef>
            </a:pPr>
            <a:r>
              <a:rPr sz="1100" spc="-5" dirty="0">
                <a:latin typeface="Carlito"/>
                <a:cs typeface="Carlito"/>
              </a:rPr>
              <a:t>This "</a:t>
            </a:r>
            <a:r>
              <a:rPr sz="1100" b="1" spc="-5" dirty="0">
                <a:latin typeface="Carlito"/>
                <a:cs typeface="Carlito"/>
              </a:rPr>
              <a:t>landing page</a:t>
            </a:r>
            <a:r>
              <a:rPr sz="1100" spc="-5" dirty="0">
                <a:latin typeface="Carlito"/>
                <a:cs typeface="Carlito"/>
              </a:rPr>
              <a:t>" can be accessed either from the invitation e-mail sent to each of  the Project participants, or from the participant's HUB by clicking on the Project we  want to access. It will also be possible to access this "</a:t>
            </a:r>
            <a:r>
              <a:rPr sz="1100" b="1" spc="-5" dirty="0">
                <a:latin typeface="Carlito"/>
                <a:cs typeface="Carlito"/>
              </a:rPr>
              <a:t>landing page</a:t>
            </a:r>
            <a:r>
              <a:rPr sz="1100" spc="-5" dirty="0">
                <a:latin typeface="Carlito"/>
                <a:cs typeface="Carlito"/>
              </a:rPr>
              <a:t>" from the project  control screen by accessing the participant information and clicking on More</a:t>
            </a:r>
            <a:r>
              <a:rPr sz="1100" spc="45" dirty="0">
                <a:latin typeface="Carlito"/>
                <a:cs typeface="Carlito"/>
              </a:rPr>
              <a:t> </a:t>
            </a:r>
            <a:r>
              <a:rPr sz="1100" spc="-5" dirty="0">
                <a:latin typeface="Carlito"/>
                <a:cs typeface="Carlito"/>
              </a:rPr>
              <a:t>info.</a:t>
            </a:r>
            <a:endParaRPr sz="1100">
              <a:latin typeface="Carlito"/>
              <a:cs typeface="Carlito"/>
            </a:endParaRPr>
          </a:p>
          <a:p>
            <a:pPr marL="469900" marR="5080" algn="just">
              <a:lnSpc>
                <a:spcPct val="109100"/>
              </a:lnSpc>
              <a:spcBef>
                <a:spcPts val="815"/>
              </a:spcBef>
            </a:pPr>
            <a:r>
              <a:rPr sz="1100" spc="-5" dirty="0">
                <a:latin typeface="Carlito"/>
                <a:cs typeface="Carlito"/>
              </a:rPr>
              <a:t>From this "</a:t>
            </a:r>
            <a:r>
              <a:rPr sz="1100" b="1" spc="-5" dirty="0">
                <a:latin typeface="Carlito"/>
                <a:cs typeface="Carlito"/>
              </a:rPr>
              <a:t>landing page</a:t>
            </a:r>
            <a:r>
              <a:rPr sz="1100" spc="-5" dirty="0">
                <a:latin typeface="Carlito"/>
                <a:cs typeface="Carlito"/>
              </a:rPr>
              <a:t>", when clicking on each of the tests that appear on it, the  participant will be automatically redirected to the selected test, if it is already available  for</a:t>
            </a:r>
            <a:r>
              <a:rPr sz="1100" spc="-10" dirty="0">
                <a:latin typeface="Carlito"/>
                <a:cs typeface="Carlito"/>
              </a:rPr>
              <a:t> </a:t>
            </a:r>
            <a:r>
              <a:rPr sz="1100" spc="-5" dirty="0">
                <a:latin typeface="Carlito"/>
                <a:cs typeface="Carlito"/>
              </a:rPr>
              <a:t>him.</a:t>
            </a:r>
            <a:endParaRPr sz="11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83652" y="923925"/>
            <a:ext cx="4653280" cy="7232650"/>
            <a:chOff x="1283652" y="923925"/>
            <a:chExt cx="4653280" cy="7232650"/>
          </a:xfrm>
        </p:grpSpPr>
        <p:sp>
          <p:nvSpPr>
            <p:cNvPr id="3" name="object 3"/>
            <p:cNvSpPr/>
            <p:nvPr/>
          </p:nvSpPr>
          <p:spPr>
            <a:xfrm>
              <a:off x="1293177" y="933450"/>
              <a:ext cx="4634230" cy="7162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88415" y="928687"/>
              <a:ext cx="4643755" cy="7223125"/>
            </a:xfrm>
            <a:custGeom>
              <a:avLst/>
              <a:gdLst/>
              <a:ahLst/>
              <a:cxnLst/>
              <a:rect l="l" t="t" r="r" b="b"/>
              <a:pathLst>
                <a:path w="4643755" h="7223125">
                  <a:moveTo>
                    <a:pt x="0" y="0"/>
                  </a:moveTo>
                  <a:lnTo>
                    <a:pt x="4643755" y="0"/>
                  </a:lnTo>
                  <a:lnTo>
                    <a:pt x="4643755" y="7223126"/>
                  </a:lnTo>
                  <a:lnTo>
                    <a:pt x="0" y="7223126"/>
                  </a:lnTo>
                  <a:lnTo>
                    <a:pt x="0" y="0"/>
                  </a:lnTo>
                  <a:close/>
                </a:path>
              </a:pathLst>
            </a:custGeom>
            <a:ln w="9525">
              <a:solidFill>
                <a:srgbClr val="BFBFBF"/>
              </a:solidFill>
            </a:ln>
          </p:spPr>
          <p:txBody>
            <a:bodyPr wrap="square" lIns="0" tIns="0" rIns="0" bIns="0" rtlCol="0"/>
            <a:lstStyle/>
            <a:p>
              <a:endParaRPr/>
            </a:p>
          </p:txBody>
        </p:sp>
      </p:grpSp>
      <p:sp>
        <p:nvSpPr>
          <p:cNvPr id="5" name="object 5"/>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6</a:t>
            </a:r>
          </a:p>
        </p:txBody>
      </p:sp>
      <p:sp>
        <p:nvSpPr>
          <p:cNvPr id="2" name="object 2"/>
          <p:cNvSpPr txBox="1"/>
          <p:nvPr/>
        </p:nvSpPr>
        <p:spPr>
          <a:xfrm>
            <a:off x="901700" y="895603"/>
            <a:ext cx="5413375" cy="8865235"/>
          </a:xfrm>
          <a:prstGeom prst="rect">
            <a:avLst/>
          </a:prstGeom>
        </p:spPr>
        <p:txBody>
          <a:bodyPr vert="horz" wrap="square" lIns="0" tIns="12700" rIns="0" bIns="0" rtlCol="0">
            <a:spAutoFit/>
          </a:bodyPr>
          <a:lstStyle/>
          <a:p>
            <a:pPr marL="469900" indent="-228600">
              <a:lnSpc>
                <a:spcPct val="100000"/>
              </a:lnSpc>
              <a:spcBef>
                <a:spcPts val="100"/>
              </a:spcBef>
              <a:buClr>
                <a:srgbClr val="4F81BD"/>
              </a:buClr>
              <a:buFont typeface="Wingdings"/>
              <a:buChar char=""/>
              <a:tabLst>
                <a:tab pos="469900" algn="l"/>
              </a:tabLst>
            </a:pPr>
            <a:r>
              <a:rPr sz="1100" spc="-5" dirty="0">
                <a:solidFill>
                  <a:srgbClr val="0070C0"/>
                </a:solidFill>
                <a:latin typeface="Carlito"/>
                <a:cs typeface="Carlito"/>
              </a:rPr>
              <a:t>Participant's</a:t>
            </a:r>
            <a:r>
              <a:rPr sz="1100" spc="-10" dirty="0">
                <a:solidFill>
                  <a:srgbClr val="0070C0"/>
                </a:solidFill>
                <a:latin typeface="Carlito"/>
                <a:cs typeface="Carlito"/>
              </a:rPr>
              <a:t> </a:t>
            </a:r>
            <a:r>
              <a:rPr sz="1100" spc="-5" dirty="0">
                <a:solidFill>
                  <a:srgbClr val="0070C0"/>
                </a:solidFill>
                <a:latin typeface="Carlito"/>
                <a:cs typeface="Carlito"/>
              </a:rPr>
              <a:t>"Journey</a:t>
            </a:r>
            <a:endParaRPr sz="1100">
              <a:latin typeface="Carlito"/>
              <a:cs typeface="Carlito"/>
            </a:endParaRPr>
          </a:p>
          <a:p>
            <a:pPr marL="469900" marR="6350" algn="just">
              <a:lnSpc>
                <a:spcPct val="109100"/>
              </a:lnSpc>
              <a:spcBef>
                <a:spcPts val="820"/>
              </a:spcBef>
            </a:pPr>
            <a:r>
              <a:rPr sz="1100" dirty="0">
                <a:latin typeface="Carlito"/>
                <a:cs typeface="Carlito"/>
              </a:rPr>
              <a:t>A </a:t>
            </a:r>
            <a:r>
              <a:rPr sz="1100" spc="-5" dirty="0">
                <a:latin typeface="Carlito"/>
                <a:cs typeface="Carlito"/>
              </a:rPr>
              <a:t>participant's "</a:t>
            </a:r>
            <a:r>
              <a:rPr sz="1100" b="1" spc="-5" dirty="0">
                <a:latin typeface="Carlito"/>
                <a:cs typeface="Carlito"/>
              </a:rPr>
              <a:t>journey</a:t>
            </a:r>
            <a:r>
              <a:rPr sz="1100" spc="-5" dirty="0">
                <a:latin typeface="Carlito"/>
                <a:cs typeface="Carlito"/>
              </a:rPr>
              <a:t>" is each of the tests and actions that the participant has to  perform in order to complete the</a:t>
            </a:r>
            <a:r>
              <a:rPr sz="1100" spc="-10" dirty="0">
                <a:latin typeface="Carlito"/>
                <a:cs typeface="Carlito"/>
              </a:rPr>
              <a:t> </a:t>
            </a:r>
            <a:r>
              <a:rPr sz="1100" spc="-5" dirty="0">
                <a:latin typeface="Carlito"/>
                <a:cs typeface="Carlito"/>
              </a:rPr>
              <a:t>Project.</a:t>
            </a:r>
            <a:endParaRPr sz="1100">
              <a:latin typeface="Carlito"/>
              <a:cs typeface="Carlito"/>
            </a:endParaRPr>
          </a:p>
          <a:p>
            <a:pPr marL="469900" marR="5715" algn="just">
              <a:lnSpc>
                <a:spcPct val="110000"/>
              </a:lnSpc>
              <a:spcBef>
                <a:spcPts val="800"/>
              </a:spcBef>
            </a:pPr>
            <a:r>
              <a:rPr sz="1100" spc="-5" dirty="0">
                <a:latin typeface="Carlito"/>
                <a:cs typeface="Carlito"/>
              </a:rPr>
              <a:t>The journey can be visualized by the participant in the "</a:t>
            </a:r>
            <a:r>
              <a:rPr sz="1100" b="1" spc="-5" dirty="0">
                <a:latin typeface="Carlito"/>
                <a:cs typeface="Carlito"/>
              </a:rPr>
              <a:t>landing page</a:t>
            </a:r>
            <a:r>
              <a:rPr sz="1100" spc="-5" dirty="0">
                <a:latin typeface="Carlito"/>
                <a:cs typeface="Carlito"/>
              </a:rPr>
              <a:t>", checking which  test is the next to be done or in some cases it can be hidden and only appear as the  previous test is</a:t>
            </a:r>
            <a:r>
              <a:rPr sz="1100" spc="-10" dirty="0">
                <a:latin typeface="Carlito"/>
                <a:cs typeface="Carlito"/>
              </a:rPr>
              <a:t> </a:t>
            </a:r>
            <a:r>
              <a:rPr sz="1100" spc="-5" dirty="0">
                <a:latin typeface="Carlito"/>
                <a:cs typeface="Carlito"/>
              </a:rPr>
              <a:t>done.</a:t>
            </a:r>
            <a:endParaRPr sz="1100">
              <a:latin typeface="Carlito"/>
              <a:cs typeface="Carlito"/>
            </a:endParaRPr>
          </a:p>
          <a:p>
            <a:pPr marL="469900" indent="-228600">
              <a:lnSpc>
                <a:spcPct val="100000"/>
              </a:lnSpc>
              <a:spcBef>
                <a:spcPts val="915"/>
              </a:spcBef>
              <a:buClr>
                <a:srgbClr val="4F81BD"/>
              </a:buClr>
              <a:buFont typeface="Wingdings"/>
              <a:buChar char=""/>
              <a:tabLst>
                <a:tab pos="469900" algn="l"/>
              </a:tabLst>
            </a:pPr>
            <a:r>
              <a:rPr sz="1100" spc="-5" dirty="0">
                <a:solidFill>
                  <a:srgbClr val="0070C0"/>
                </a:solidFill>
                <a:latin typeface="Carlito"/>
                <a:cs typeface="Carlito"/>
              </a:rPr>
              <a:t>Participants view of Report</a:t>
            </a:r>
            <a:r>
              <a:rPr sz="1100" spc="-10" dirty="0">
                <a:solidFill>
                  <a:srgbClr val="0070C0"/>
                </a:solidFill>
                <a:latin typeface="Carlito"/>
                <a:cs typeface="Carlito"/>
              </a:rPr>
              <a:t> </a:t>
            </a:r>
            <a:r>
              <a:rPr sz="1100" spc="-5" dirty="0">
                <a:solidFill>
                  <a:srgbClr val="0070C0"/>
                </a:solidFill>
                <a:latin typeface="Carlito"/>
                <a:cs typeface="Carlito"/>
              </a:rPr>
              <a:t>Comments</a:t>
            </a:r>
            <a:endParaRPr sz="1100">
              <a:latin typeface="Carlito"/>
              <a:cs typeface="Carlito"/>
            </a:endParaRPr>
          </a:p>
          <a:p>
            <a:pPr marL="469900" marR="5715" algn="just">
              <a:lnSpc>
                <a:spcPct val="110000"/>
              </a:lnSpc>
              <a:spcBef>
                <a:spcPts val="805"/>
              </a:spcBef>
            </a:pPr>
            <a:r>
              <a:rPr sz="1100" spc="-5" dirty="0">
                <a:latin typeface="Carlito"/>
                <a:cs typeface="Carlito"/>
              </a:rPr>
              <a:t>This</a:t>
            </a:r>
            <a:r>
              <a:rPr sz="1100" spc="-55" dirty="0">
                <a:latin typeface="Carlito"/>
                <a:cs typeface="Carlito"/>
              </a:rPr>
              <a:t> </a:t>
            </a:r>
            <a:r>
              <a:rPr sz="1100" spc="-5" dirty="0">
                <a:latin typeface="Carlito"/>
                <a:cs typeface="Carlito"/>
              </a:rPr>
              <a:t>is</a:t>
            </a:r>
            <a:r>
              <a:rPr sz="1100" spc="-55" dirty="0">
                <a:latin typeface="Carlito"/>
                <a:cs typeface="Carlito"/>
              </a:rPr>
              <a:t> </a:t>
            </a:r>
            <a:r>
              <a:rPr sz="1100" dirty="0">
                <a:latin typeface="Carlito"/>
                <a:cs typeface="Carlito"/>
              </a:rPr>
              <a:t>the</a:t>
            </a:r>
            <a:r>
              <a:rPr sz="1100" spc="-55" dirty="0">
                <a:latin typeface="Carlito"/>
                <a:cs typeface="Carlito"/>
              </a:rPr>
              <a:t> </a:t>
            </a:r>
            <a:r>
              <a:rPr sz="1100" spc="-5" dirty="0">
                <a:latin typeface="Carlito"/>
                <a:cs typeface="Carlito"/>
              </a:rPr>
              <a:t>web</a:t>
            </a:r>
            <a:r>
              <a:rPr sz="1100" spc="-55" dirty="0">
                <a:latin typeface="Carlito"/>
                <a:cs typeface="Carlito"/>
              </a:rPr>
              <a:t> </a:t>
            </a:r>
            <a:r>
              <a:rPr sz="1100" spc="-5" dirty="0">
                <a:latin typeface="Carlito"/>
                <a:cs typeface="Carlito"/>
              </a:rPr>
              <a:t>page</a:t>
            </a:r>
            <a:r>
              <a:rPr sz="1100" spc="-55" dirty="0">
                <a:latin typeface="Carlito"/>
                <a:cs typeface="Carlito"/>
              </a:rPr>
              <a:t> </a:t>
            </a:r>
            <a:r>
              <a:rPr sz="1100" spc="-5" dirty="0">
                <a:latin typeface="Carlito"/>
                <a:cs typeface="Carlito"/>
              </a:rPr>
              <a:t>from</a:t>
            </a:r>
            <a:r>
              <a:rPr sz="1100" spc="-50" dirty="0">
                <a:latin typeface="Carlito"/>
                <a:cs typeface="Carlito"/>
              </a:rPr>
              <a:t> </a:t>
            </a:r>
            <a:r>
              <a:rPr sz="1100" spc="-5" dirty="0">
                <a:latin typeface="Carlito"/>
                <a:cs typeface="Carlito"/>
              </a:rPr>
              <a:t>which</a:t>
            </a:r>
            <a:r>
              <a:rPr sz="1100" spc="-55"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participant</a:t>
            </a:r>
            <a:r>
              <a:rPr sz="1100" spc="-55" dirty="0">
                <a:latin typeface="Carlito"/>
                <a:cs typeface="Carlito"/>
              </a:rPr>
              <a:t> </a:t>
            </a:r>
            <a:r>
              <a:rPr sz="1100" spc="-5" dirty="0">
                <a:latin typeface="Carlito"/>
                <a:cs typeface="Carlito"/>
              </a:rPr>
              <a:t>can</a:t>
            </a:r>
            <a:r>
              <a:rPr sz="1100" spc="-55" dirty="0">
                <a:latin typeface="Carlito"/>
                <a:cs typeface="Carlito"/>
              </a:rPr>
              <a:t> </a:t>
            </a:r>
            <a:r>
              <a:rPr sz="1100" spc="-5" dirty="0">
                <a:latin typeface="Carlito"/>
                <a:cs typeface="Carlito"/>
              </a:rPr>
              <a:t>view</a:t>
            </a:r>
            <a:r>
              <a:rPr sz="1100" spc="-40" dirty="0">
                <a:latin typeface="Carlito"/>
                <a:cs typeface="Carlito"/>
              </a:rPr>
              <a:t> </a:t>
            </a:r>
            <a:r>
              <a:rPr sz="1100" spc="-5" dirty="0">
                <a:latin typeface="Carlito"/>
                <a:cs typeface="Carlito"/>
              </a:rPr>
              <a:t>the</a:t>
            </a:r>
            <a:r>
              <a:rPr sz="1100" spc="-55" dirty="0">
                <a:latin typeface="Carlito"/>
                <a:cs typeface="Carlito"/>
              </a:rPr>
              <a:t> </a:t>
            </a:r>
            <a:r>
              <a:rPr sz="1100" spc="-5" dirty="0">
                <a:latin typeface="Carlito"/>
                <a:cs typeface="Carlito"/>
              </a:rPr>
              <a:t>comments</a:t>
            </a:r>
            <a:r>
              <a:rPr sz="1100" spc="-55" dirty="0">
                <a:latin typeface="Carlito"/>
                <a:cs typeface="Carlito"/>
              </a:rPr>
              <a:t> </a:t>
            </a:r>
            <a:r>
              <a:rPr sz="1100" spc="-5" dirty="0">
                <a:latin typeface="Carlito"/>
                <a:cs typeface="Carlito"/>
              </a:rPr>
              <a:t>that</a:t>
            </a:r>
            <a:r>
              <a:rPr sz="1100" spc="-50" dirty="0">
                <a:latin typeface="Carlito"/>
                <a:cs typeface="Carlito"/>
              </a:rPr>
              <a:t> </a:t>
            </a:r>
            <a:r>
              <a:rPr sz="1100" spc="-5" dirty="0">
                <a:latin typeface="Carlito"/>
                <a:cs typeface="Carlito"/>
              </a:rPr>
              <a:t>correspond  to their own report from the project. They would have previously received an email  indicating that they can see these</a:t>
            </a:r>
            <a:r>
              <a:rPr sz="1100" spc="-10" dirty="0">
                <a:latin typeface="Carlito"/>
                <a:cs typeface="Carlito"/>
              </a:rPr>
              <a:t> </a:t>
            </a:r>
            <a:r>
              <a:rPr sz="1100" spc="-5" dirty="0">
                <a:latin typeface="Carlito"/>
                <a:cs typeface="Carlito"/>
              </a:rPr>
              <a:t>results.</a:t>
            </a:r>
            <a:endParaRPr sz="1100">
              <a:latin typeface="Carlito"/>
              <a:cs typeface="Carlito"/>
            </a:endParaRPr>
          </a:p>
          <a:p>
            <a:pPr marL="353060" lvl="2" indent="-340995" algn="just">
              <a:lnSpc>
                <a:spcPct val="100000"/>
              </a:lnSpc>
              <a:spcBef>
                <a:spcPts val="905"/>
              </a:spcBef>
              <a:buAutoNum type="arabicPeriod" startAt="4"/>
              <a:tabLst>
                <a:tab pos="353695" algn="l"/>
              </a:tabLst>
            </a:pPr>
            <a:r>
              <a:rPr sz="1200" spc="-10" dirty="0">
                <a:solidFill>
                  <a:srgbClr val="1F3763"/>
                </a:solidFill>
                <a:latin typeface="Carlito"/>
                <a:cs typeface="Carlito"/>
              </a:rPr>
              <a:t>Evaluation</a:t>
            </a:r>
            <a:r>
              <a:rPr sz="1200" spc="-5" dirty="0">
                <a:solidFill>
                  <a:srgbClr val="1F3763"/>
                </a:solidFill>
                <a:latin typeface="Carlito"/>
                <a:cs typeface="Carlito"/>
              </a:rPr>
              <a:t> </a:t>
            </a:r>
            <a:r>
              <a:rPr sz="1200" spc="-15" dirty="0">
                <a:solidFill>
                  <a:srgbClr val="1F3763"/>
                </a:solidFill>
                <a:latin typeface="Carlito"/>
                <a:cs typeface="Carlito"/>
              </a:rPr>
              <a:t>Variables</a:t>
            </a:r>
            <a:endParaRPr sz="1200">
              <a:latin typeface="Carlito"/>
              <a:cs typeface="Carlito"/>
            </a:endParaRPr>
          </a:p>
          <a:p>
            <a:pPr marL="12700" marR="5715" algn="just">
              <a:lnSpc>
                <a:spcPct val="110000"/>
              </a:lnSpc>
              <a:spcBef>
                <a:spcPts val="15"/>
              </a:spcBef>
            </a:pPr>
            <a:r>
              <a:rPr sz="1100" spc="-5" dirty="0">
                <a:latin typeface="Carlito"/>
                <a:cs typeface="Carlito"/>
              </a:rPr>
              <a:t>The "</a:t>
            </a:r>
            <a:r>
              <a:rPr sz="1100" b="1" spc="-5" dirty="0">
                <a:latin typeface="Carlito"/>
                <a:cs typeface="Carlito"/>
              </a:rPr>
              <a:t>Evaluation Variables</a:t>
            </a:r>
            <a:r>
              <a:rPr sz="1100" spc="-5" dirty="0">
                <a:latin typeface="Carlito"/>
                <a:cs typeface="Carlito"/>
              </a:rPr>
              <a:t>" are the variables that we want to evaluate </a:t>
            </a:r>
            <a:r>
              <a:rPr sz="1100" dirty="0">
                <a:latin typeface="Carlito"/>
                <a:cs typeface="Carlito"/>
              </a:rPr>
              <a:t>a </a:t>
            </a:r>
            <a:r>
              <a:rPr sz="1100" spc="-5" dirty="0">
                <a:latin typeface="Carlito"/>
                <a:cs typeface="Carlito"/>
              </a:rPr>
              <a:t>participant with within  </a:t>
            </a:r>
            <a:r>
              <a:rPr sz="1100" dirty="0">
                <a:latin typeface="Carlito"/>
                <a:cs typeface="Carlito"/>
              </a:rPr>
              <a:t>a </a:t>
            </a:r>
            <a:r>
              <a:rPr sz="1100" spc="-5" dirty="0">
                <a:latin typeface="Carlito"/>
                <a:cs typeface="Carlito"/>
              </a:rPr>
              <a:t>corresponding Project, there are several types of "</a:t>
            </a:r>
            <a:r>
              <a:rPr sz="1100" b="1" spc="-5" dirty="0">
                <a:latin typeface="Carlito"/>
                <a:cs typeface="Carlito"/>
              </a:rPr>
              <a:t>Evaluation Variables</a:t>
            </a:r>
            <a:r>
              <a:rPr sz="1100" spc="-5" dirty="0">
                <a:latin typeface="Carlito"/>
                <a:cs typeface="Carlito"/>
              </a:rPr>
              <a:t>", which we will now  define:</a:t>
            </a:r>
            <a:endParaRPr sz="1100">
              <a:latin typeface="Carlito"/>
              <a:cs typeface="Carlito"/>
            </a:endParaRPr>
          </a:p>
          <a:p>
            <a:pPr marL="469900" lvl="3"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Competencies or</a:t>
            </a:r>
            <a:r>
              <a:rPr sz="1100" spc="-10" dirty="0">
                <a:solidFill>
                  <a:srgbClr val="0070C0"/>
                </a:solidFill>
                <a:latin typeface="Carlito"/>
                <a:cs typeface="Carlito"/>
              </a:rPr>
              <a:t> </a:t>
            </a:r>
            <a:r>
              <a:rPr sz="1100" spc="-5" dirty="0">
                <a:solidFill>
                  <a:srgbClr val="0070C0"/>
                </a:solidFill>
                <a:latin typeface="Carlito"/>
                <a:cs typeface="Carlito"/>
              </a:rPr>
              <a:t>Enablers</a:t>
            </a:r>
            <a:endParaRPr sz="1100">
              <a:latin typeface="Carlito"/>
              <a:cs typeface="Carlito"/>
            </a:endParaRPr>
          </a:p>
          <a:p>
            <a:pPr marL="469900" marR="5715" algn="just">
              <a:lnSpc>
                <a:spcPct val="110900"/>
              </a:lnSpc>
              <a:spcBef>
                <a:spcPts val="765"/>
              </a:spcBef>
            </a:pPr>
            <a:r>
              <a:rPr sz="1100" spc="-5" dirty="0">
                <a:latin typeface="Carlito"/>
                <a:cs typeface="Carlito"/>
              </a:rPr>
              <a:t>Each of the competencies or enablers is either </a:t>
            </a:r>
            <a:r>
              <a:rPr sz="1100" dirty="0">
                <a:latin typeface="Carlito"/>
                <a:cs typeface="Carlito"/>
              </a:rPr>
              <a:t>a </a:t>
            </a:r>
            <a:r>
              <a:rPr sz="1100" spc="-5" dirty="0">
                <a:latin typeface="Carlito"/>
                <a:cs typeface="Carlito"/>
              </a:rPr>
              <a:t>predefined model such as ADEPT-15,  Shapes, or those defined by each company to evaluate its</a:t>
            </a:r>
            <a:r>
              <a:rPr sz="1100" spc="5" dirty="0">
                <a:latin typeface="Carlito"/>
                <a:cs typeface="Carlito"/>
              </a:rPr>
              <a:t> </a:t>
            </a:r>
            <a:r>
              <a:rPr sz="1100" spc="-5" dirty="0">
                <a:latin typeface="Carlito"/>
                <a:cs typeface="Carlito"/>
              </a:rPr>
              <a:t>employees.</a:t>
            </a:r>
            <a:endParaRPr sz="1100">
              <a:latin typeface="Carlito"/>
              <a:cs typeface="Carlito"/>
            </a:endParaRPr>
          </a:p>
          <a:p>
            <a:pPr marL="469900" marR="5715" algn="just">
              <a:lnSpc>
                <a:spcPct val="109100"/>
              </a:lnSpc>
              <a:spcBef>
                <a:spcPts val="815"/>
              </a:spcBef>
            </a:pPr>
            <a:r>
              <a:rPr sz="1100" spc="-5" dirty="0">
                <a:latin typeface="Carlito"/>
                <a:cs typeface="Carlito"/>
              </a:rPr>
              <a:t>These competencies are divided and defined in sequential levels that will later be the  definitions included in the results reports delivered, according to the </a:t>
            </a:r>
            <a:r>
              <a:rPr sz="1100" dirty="0">
                <a:latin typeface="Carlito"/>
                <a:cs typeface="Carlito"/>
              </a:rPr>
              <a:t>scores </a:t>
            </a:r>
            <a:r>
              <a:rPr sz="1100" spc="-5" dirty="0">
                <a:latin typeface="Carlito"/>
                <a:cs typeface="Carlito"/>
              </a:rPr>
              <a:t>obtained in  the tests that measure that "competency or enabler" by </a:t>
            </a:r>
            <a:r>
              <a:rPr sz="1100" dirty="0">
                <a:latin typeface="Carlito"/>
                <a:cs typeface="Carlito"/>
              </a:rPr>
              <a:t>a</a:t>
            </a:r>
            <a:r>
              <a:rPr sz="1100" spc="5" dirty="0">
                <a:latin typeface="Carlito"/>
                <a:cs typeface="Carlito"/>
              </a:rPr>
              <a:t> </a:t>
            </a:r>
            <a:r>
              <a:rPr sz="1100" spc="-5" dirty="0">
                <a:latin typeface="Carlito"/>
                <a:cs typeface="Carlito"/>
              </a:rPr>
              <a:t>participant.</a:t>
            </a:r>
            <a:endParaRPr sz="1100">
              <a:latin typeface="Carlito"/>
              <a:cs typeface="Carlito"/>
            </a:endParaRPr>
          </a:p>
          <a:p>
            <a:pPr marL="469900" marR="6985" algn="just">
              <a:lnSpc>
                <a:spcPct val="109100"/>
              </a:lnSpc>
              <a:spcBef>
                <a:spcPts val="820"/>
              </a:spcBef>
            </a:pPr>
            <a:r>
              <a:rPr sz="1100" spc="-5" dirty="0">
                <a:latin typeface="Carlito"/>
                <a:cs typeface="Carlito"/>
              </a:rPr>
              <a:t>These variables can be measured by different evaluation tests that will be configured  by the platform administrator or the Project Manager for their correct</a:t>
            </a:r>
            <a:r>
              <a:rPr sz="1100" spc="15" dirty="0">
                <a:latin typeface="Carlito"/>
                <a:cs typeface="Carlito"/>
              </a:rPr>
              <a:t> </a:t>
            </a:r>
            <a:r>
              <a:rPr sz="1100" spc="-5" dirty="0">
                <a:latin typeface="Carlito"/>
                <a:cs typeface="Carlito"/>
              </a:rPr>
              <a:t>use.</a:t>
            </a:r>
            <a:endParaRPr sz="1100">
              <a:latin typeface="Carlito"/>
              <a:cs typeface="Carlito"/>
            </a:endParaRPr>
          </a:p>
          <a:p>
            <a:pPr marL="469900" lvl="3" indent="-228600">
              <a:lnSpc>
                <a:spcPct val="100000"/>
              </a:lnSpc>
              <a:spcBef>
                <a:spcPts val="935"/>
              </a:spcBef>
              <a:buClr>
                <a:srgbClr val="4F81BD"/>
              </a:buClr>
              <a:buFont typeface="Wingdings"/>
              <a:buChar char=""/>
              <a:tabLst>
                <a:tab pos="469900" algn="l"/>
              </a:tabLst>
            </a:pPr>
            <a:r>
              <a:rPr sz="1100" spc="-5" dirty="0">
                <a:solidFill>
                  <a:srgbClr val="0070C0"/>
                </a:solidFill>
                <a:latin typeface="Carlito"/>
                <a:cs typeface="Carlito"/>
              </a:rPr>
              <a:t>Skills</a:t>
            </a:r>
            <a:endParaRPr sz="1100">
              <a:latin typeface="Carlito"/>
              <a:cs typeface="Carlito"/>
            </a:endParaRPr>
          </a:p>
          <a:p>
            <a:pPr marL="469900" marR="5080" algn="just">
              <a:lnSpc>
                <a:spcPct val="109100"/>
              </a:lnSpc>
              <a:spcBef>
                <a:spcPts val="815"/>
              </a:spcBef>
            </a:pPr>
            <a:r>
              <a:rPr sz="1100" spc="-5" dirty="0">
                <a:latin typeface="Carlito"/>
                <a:cs typeface="Carlito"/>
              </a:rPr>
              <a:t>Are each and every one of the variables that are disposable to evaluate the abilities of  the participants such as: languages, logical and attention skills,</a:t>
            </a:r>
            <a:r>
              <a:rPr sz="1100" spc="5" dirty="0">
                <a:latin typeface="Carlito"/>
                <a:cs typeface="Carlito"/>
              </a:rPr>
              <a:t> </a:t>
            </a:r>
            <a:r>
              <a:rPr sz="1100" spc="-5" dirty="0">
                <a:latin typeface="Carlito"/>
                <a:cs typeface="Carlito"/>
              </a:rPr>
              <a:t>etc.</a:t>
            </a:r>
            <a:endParaRPr sz="1100">
              <a:latin typeface="Carlito"/>
              <a:cs typeface="Carlito"/>
            </a:endParaRPr>
          </a:p>
          <a:p>
            <a:pPr marL="469900" lvl="3" indent="-228600">
              <a:lnSpc>
                <a:spcPct val="100000"/>
              </a:lnSpc>
              <a:spcBef>
                <a:spcPts val="935"/>
              </a:spcBef>
              <a:buClr>
                <a:srgbClr val="4F81BD"/>
              </a:buClr>
              <a:buFont typeface="Wingdings"/>
              <a:buChar char=""/>
              <a:tabLst>
                <a:tab pos="469900" algn="l"/>
              </a:tabLst>
            </a:pPr>
            <a:r>
              <a:rPr sz="1100" spc="-5" dirty="0">
                <a:solidFill>
                  <a:srgbClr val="0070C0"/>
                </a:solidFill>
                <a:latin typeface="Carlito"/>
                <a:cs typeface="Carlito"/>
              </a:rPr>
              <a:t>Knowledge</a:t>
            </a:r>
            <a:endParaRPr sz="1100">
              <a:latin typeface="Carlito"/>
              <a:cs typeface="Carlito"/>
            </a:endParaRPr>
          </a:p>
          <a:p>
            <a:pPr marL="469900" marR="5715" algn="just">
              <a:lnSpc>
                <a:spcPct val="109100"/>
              </a:lnSpc>
              <a:spcBef>
                <a:spcPts val="815"/>
              </a:spcBef>
            </a:pPr>
            <a:r>
              <a:rPr sz="1100" spc="-5" dirty="0">
                <a:latin typeface="Carlito"/>
                <a:cs typeface="Carlito"/>
              </a:rPr>
              <a:t>These</a:t>
            </a:r>
            <a:r>
              <a:rPr sz="1100" spc="-30" dirty="0">
                <a:latin typeface="Carlito"/>
                <a:cs typeface="Carlito"/>
              </a:rPr>
              <a:t> </a:t>
            </a:r>
            <a:r>
              <a:rPr sz="1100" spc="-5" dirty="0">
                <a:latin typeface="Carlito"/>
                <a:cs typeface="Carlito"/>
              </a:rPr>
              <a:t>are</a:t>
            </a:r>
            <a:r>
              <a:rPr sz="1100" spc="-30" dirty="0">
                <a:latin typeface="Carlito"/>
                <a:cs typeface="Carlito"/>
              </a:rPr>
              <a:t> </a:t>
            </a:r>
            <a:r>
              <a:rPr sz="1100" spc="-5" dirty="0">
                <a:latin typeface="Carlito"/>
                <a:cs typeface="Carlito"/>
              </a:rPr>
              <a:t>those</a:t>
            </a:r>
            <a:r>
              <a:rPr sz="1100" spc="-25" dirty="0">
                <a:latin typeface="Carlito"/>
                <a:cs typeface="Carlito"/>
              </a:rPr>
              <a:t> </a:t>
            </a:r>
            <a:r>
              <a:rPr sz="1100" spc="-5" dirty="0">
                <a:latin typeface="Carlito"/>
                <a:cs typeface="Carlito"/>
              </a:rPr>
              <a:t>variables</a:t>
            </a:r>
            <a:r>
              <a:rPr sz="1100" spc="-30" dirty="0">
                <a:latin typeface="Carlito"/>
                <a:cs typeface="Carlito"/>
              </a:rPr>
              <a:t> </a:t>
            </a:r>
            <a:r>
              <a:rPr sz="1100" spc="-5" dirty="0">
                <a:latin typeface="Carlito"/>
                <a:cs typeface="Carlito"/>
              </a:rPr>
              <a:t>that</a:t>
            </a:r>
            <a:r>
              <a:rPr sz="1100" spc="-25" dirty="0">
                <a:latin typeface="Carlito"/>
                <a:cs typeface="Carlito"/>
              </a:rPr>
              <a:t> </a:t>
            </a:r>
            <a:r>
              <a:rPr sz="1100" spc="-5" dirty="0">
                <a:latin typeface="Carlito"/>
                <a:cs typeface="Carlito"/>
              </a:rPr>
              <a:t>the</a:t>
            </a:r>
            <a:r>
              <a:rPr sz="1100" spc="-30" dirty="0">
                <a:latin typeface="Carlito"/>
                <a:cs typeface="Carlito"/>
              </a:rPr>
              <a:t> </a:t>
            </a:r>
            <a:r>
              <a:rPr sz="1100" spc="-5" dirty="0">
                <a:latin typeface="Carlito"/>
                <a:cs typeface="Carlito"/>
              </a:rPr>
              <a:t>customer</a:t>
            </a:r>
            <a:r>
              <a:rPr sz="1100" spc="-25" dirty="0">
                <a:latin typeface="Carlito"/>
                <a:cs typeface="Carlito"/>
              </a:rPr>
              <a:t> </a:t>
            </a:r>
            <a:r>
              <a:rPr sz="1100" spc="-5" dirty="0">
                <a:latin typeface="Carlito"/>
                <a:cs typeface="Carlito"/>
              </a:rPr>
              <a:t>defines</a:t>
            </a:r>
            <a:r>
              <a:rPr sz="1100" spc="-30" dirty="0">
                <a:latin typeface="Carlito"/>
                <a:cs typeface="Carlito"/>
              </a:rPr>
              <a:t> </a:t>
            </a:r>
            <a:r>
              <a:rPr sz="1100" spc="-5" dirty="0">
                <a:latin typeface="Carlito"/>
                <a:cs typeface="Carlito"/>
              </a:rPr>
              <a:t>as</a:t>
            </a:r>
            <a:r>
              <a:rPr sz="1100" spc="-20" dirty="0">
                <a:latin typeface="Carlito"/>
                <a:cs typeface="Carlito"/>
              </a:rPr>
              <a:t> </a:t>
            </a:r>
            <a:r>
              <a:rPr sz="1100" spc="-5" dirty="0">
                <a:latin typeface="Carlito"/>
                <a:cs typeface="Carlito"/>
              </a:rPr>
              <a:t>relevant</a:t>
            </a:r>
            <a:r>
              <a:rPr sz="1100" spc="-30" dirty="0">
                <a:latin typeface="Carlito"/>
                <a:cs typeface="Carlito"/>
              </a:rPr>
              <a:t> </a:t>
            </a:r>
            <a:r>
              <a:rPr sz="1100" spc="-5" dirty="0">
                <a:latin typeface="Carlito"/>
                <a:cs typeface="Carlito"/>
              </a:rPr>
              <a:t>for</a:t>
            </a:r>
            <a:r>
              <a:rPr sz="1100" spc="-25" dirty="0">
                <a:latin typeface="Carlito"/>
                <a:cs typeface="Carlito"/>
              </a:rPr>
              <a:t> </a:t>
            </a:r>
            <a:r>
              <a:rPr sz="1100" spc="-5" dirty="0">
                <a:latin typeface="Carlito"/>
                <a:cs typeface="Carlito"/>
              </a:rPr>
              <a:t>evaluation</a:t>
            </a:r>
            <a:r>
              <a:rPr sz="1100" spc="-30" dirty="0">
                <a:latin typeface="Carlito"/>
                <a:cs typeface="Carlito"/>
              </a:rPr>
              <a:t> </a:t>
            </a:r>
            <a:r>
              <a:rPr sz="1100" spc="-5" dirty="0">
                <a:latin typeface="Carlito"/>
                <a:cs typeface="Carlito"/>
              </a:rPr>
              <a:t>purposes  for</a:t>
            </a:r>
            <a:r>
              <a:rPr sz="1100" spc="-30" dirty="0">
                <a:latin typeface="Carlito"/>
                <a:cs typeface="Carlito"/>
              </a:rPr>
              <a:t> </a:t>
            </a:r>
            <a:r>
              <a:rPr sz="1100" spc="-5" dirty="0">
                <a:latin typeface="Carlito"/>
                <a:cs typeface="Carlito"/>
              </a:rPr>
              <a:t>his/her</a:t>
            </a:r>
            <a:r>
              <a:rPr sz="1100" spc="-30" dirty="0">
                <a:latin typeface="Carlito"/>
                <a:cs typeface="Carlito"/>
              </a:rPr>
              <a:t> </a:t>
            </a:r>
            <a:r>
              <a:rPr sz="1100" spc="-5" dirty="0">
                <a:latin typeface="Carlito"/>
                <a:cs typeface="Carlito"/>
              </a:rPr>
              <a:t>employees.</a:t>
            </a:r>
            <a:r>
              <a:rPr sz="1100" spc="-30" dirty="0">
                <a:latin typeface="Carlito"/>
                <a:cs typeface="Carlito"/>
              </a:rPr>
              <a:t> </a:t>
            </a:r>
            <a:r>
              <a:rPr sz="1100" dirty="0">
                <a:latin typeface="Carlito"/>
                <a:cs typeface="Carlito"/>
              </a:rPr>
              <a:t>We</a:t>
            </a:r>
            <a:r>
              <a:rPr sz="1100" spc="-30" dirty="0">
                <a:latin typeface="Carlito"/>
                <a:cs typeface="Carlito"/>
              </a:rPr>
              <a:t> </a:t>
            </a:r>
            <a:r>
              <a:rPr sz="1100" spc="-5" dirty="0">
                <a:latin typeface="Carlito"/>
                <a:cs typeface="Carlito"/>
              </a:rPr>
              <a:t>must</a:t>
            </a:r>
            <a:r>
              <a:rPr sz="1100" spc="-30" dirty="0">
                <a:latin typeface="Carlito"/>
                <a:cs typeface="Carlito"/>
              </a:rPr>
              <a:t> </a:t>
            </a:r>
            <a:r>
              <a:rPr sz="1100" spc="-5" dirty="0">
                <a:latin typeface="Carlito"/>
                <a:cs typeface="Carlito"/>
              </a:rPr>
              <a:t>also</a:t>
            </a:r>
            <a:r>
              <a:rPr sz="1100" spc="-25" dirty="0">
                <a:latin typeface="Carlito"/>
                <a:cs typeface="Carlito"/>
              </a:rPr>
              <a:t> </a:t>
            </a:r>
            <a:r>
              <a:rPr sz="1100" spc="-5" dirty="0">
                <a:latin typeface="Carlito"/>
                <a:cs typeface="Carlito"/>
              </a:rPr>
              <a:t>define</a:t>
            </a:r>
            <a:r>
              <a:rPr sz="1100" spc="-30" dirty="0">
                <a:latin typeface="Carlito"/>
                <a:cs typeface="Carlito"/>
              </a:rPr>
              <a:t> </a:t>
            </a:r>
            <a:r>
              <a:rPr sz="1100" spc="-5" dirty="0">
                <a:latin typeface="Carlito"/>
                <a:cs typeface="Carlito"/>
              </a:rPr>
              <a:t>with</a:t>
            </a:r>
            <a:r>
              <a:rPr sz="1100" spc="-30" dirty="0">
                <a:latin typeface="Carlito"/>
                <a:cs typeface="Carlito"/>
              </a:rPr>
              <a:t> </a:t>
            </a:r>
            <a:r>
              <a:rPr sz="1100" spc="-5" dirty="0">
                <a:latin typeface="Carlito"/>
                <a:cs typeface="Carlito"/>
              </a:rPr>
              <a:t>which</a:t>
            </a:r>
            <a:r>
              <a:rPr sz="1100" spc="-30" dirty="0">
                <a:latin typeface="Carlito"/>
                <a:cs typeface="Carlito"/>
              </a:rPr>
              <a:t> </a:t>
            </a:r>
            <a:r>
              <a:rPr sz="1100" spc="-5" dirty="0">
                <a:latin typeface="Carlito"/>
                <a:cs typeface="Carlito"/>
              </a:rPr>
              <a:t>tools</a:t>
            </a:r>
            <a:r>
              <a:rPr sz="1100" spc="-30" dirty="0">
                <a:latin typeface="Carlito"/>
                <a:cs typeface="Carlito"/>
              </a:rPr>
              <a:t> </a:t>
            </a:r>
            <a:r>
              <a:rPr sz="1100" spc="-5" dirty="0">
                <a:latin typeface="Carlito"/>
                <a:cs typeface="Carlito"/>
              </a:rPr>
              <a:t>we</a:t>
            </a:r>
            <a:r>
              <a:rPr sz="1100" spc="-25" dirty="0">
                <a:latin typeface="Carlito"/>
                <a:cs typeface="Carlito"/>
              </a:rPr>
              <a:t> </a:t>
            </a:r>
            <a:r>
              <a:rPr sz="1100" spc="-5" dirty="0">
                <a:latin typeface="Carlito"/>
                <a:cs typeface="Carlito"/>
              </a:rPr>
              <a:t>want</a:t>
            </a:r>
            <a:r>
              <a:rPr sz="1100" spc="-30" dirty="0">
                <a:latin typeface="Carlito"/>
                <a:cs typeface="Carlito"/>
              </a:rPr>
              <a:t> </a:t>
            </a:r>
            <a:r>
              <a:rPr sz="1100" spc="-5" dirty="0">
                <a:latin typeface="Carlito"/>
                <a:cs typeface="Carlito"/>
              </a:rPr>
              <a:t>to</a:t>
            </a:r>
            <a:r>
              <a:rPr sz="1100" spc="-30" dirty="0">
                <a:latin typeface="Carlito"/>
                <a:cs typeface="Carlito"/>
              </a:rPr>
              <a:t> </a:t>
            </a:r>
            <a:r>
              <a:rPr sz="1100" spc="-5" dirty="0">
                <a:latin typeface="Carlito"/>
                <a:cs typeface="Carlito"/>
              </a:rPr>
              <a:t>evaluate</a:t>
            </a:r>
            <a:r>
              <a:rPr sz="1100" spc="-30" dirty="0">
                <a:latin typeface="Carlito"/>
                <a:cs typeface="Carlito"/>
              </a:rPr>
              <a:t> </a:t>
            </a:r>
            <a:r>
              <a:rPr sz="1100" spc="-5" dirty="0">
                <a:latin typeface="Carlito"/>
                <a:cs typeface="Carlito"/>
              </a:rPr>
              <a:t>these  variables.</a:t>
            </a:r>
            <a:endParaRPr sz="1100">
              <a:latin typeface="Carlito"/>
              <a:cs typeface="Carlito"/>
            </a:endParaRPr>
          </a:p>
          <a:p>
            <a:pPr marL="469900" lvl="3"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Organizational</a:t>
            </a:r>
            <a:endParaRPr sz="1100">
              <a:latin typeface="Carlito"/>
              <a:cs typeface="Carlito"/>
            </a:endParaRPr>
          </a:p>
          <a:p>
            <a:pPr marL="469900" marR="6985" algn="just">
              <a:lnSpc>
                <a:spcPct val="109100"/>
              </a:lnSpc>
              <a:spcBef>
                <a:spcPts val="815"/>
              </a:spcBef>
            </a:pPr>
            <a:r>
              <a:rPr sz="1100" spc="-5" dirty="0">
                <a:latin typeface="Carlito"/>
                <a:cs typeface="Carlito"/>
              </a:rPr>
              <a:t>The "Organizational Variables" are the variables defined by each organization to  evaluate its</a:t>
            </a:r>
            <a:r>
              <a:rPr sz="1100" spc="-10" dirty="0">
                <a:latin typeface="Carlito"/>
                <a:cs typeface="Carlito"/>
              </a:rPr>
              <a:t> </a:t>
            </a:r>
            <a:r>
              <a:rPr sz="1100" spc="-5" dirty="0">
                <a:latin typeface="Carlito"/>
                <a:cs typeface="Carlito"/>
              </a:rPr>
              <a:t>employees.</a:t>
            </a:r>
            <a:endParaRPr sz="1100">
              <a:latin typeface="Carlito"/>
              <a:cs typeface="Carlito"/>
            </a:endParaRPr>
          </a:p>
          <a:p>
            <a:pPr marL="469900" lvl="3" indent="-228600">
              <a:lnSpc>
                <a:spcPct val="100000"/>
              </a:lnSpc>
              <a:spcBef>
                <a:spcPts val="935"/>
              </a:spcBef>
              <a:buClr>
                <a:srgbClr val="4F81BD"/>
              </a:buClr>
              <a:buFont typeface="Wingdings"/>
              <a:buChar char=""/>
              <a:tabLst>
                <a:tab pos="469900" algn="l"/>
              </a:tabLst>
            </a:pPr>
            <a:r>
              <a:rPr sz="1100" spc="-5" dirty="0">
                <a:solidFill>
                  <a:srgbClr val="0070C0"/>
                </a:solidFill>
                <a:latin typeface="Carlito"/>
                <a:cs typeface="Carlito"/>
              </a:rPr>
              <a:t>Digital</a:t>
            </a:r>
            <a:endParaRPr sz="1100">
              <a:latin typeface="Carlito"/>
              <a:cs typeface="Carlito"/>
            </a:endParaRPr>
          </a:p>
          <a:p>
            <a:pPr marL="469900" marR="6350" algn="just">
              <a:lnSpc>
                <a:spcPct val="109100"/>
              </a:lnSpc>
              <a:spcBef>
                <a:spcPts val="815"/>
              </a:spcBef>
            </a:pPr>
            <a:r>
              <a:rPr sz="1100" spc="-5" dirty="0">
                <a:latin typeface="Carlito"/>
                <a:cs typeface="Carlito"/>
              </a:rPr>
              <a:t>These are the variables that are capable of measuring the digital competencies of the  participants in those projects in which this type of evaluation is to be carried</a:t>
            </a:r>
            <a:r>
              <a:rPr sz="1100" spc="40" dirty="0">
                <a:latin typeface="Carlito"/>
                <a:cs typeface="Carlito"/>
              </a:rPr>
              <a:t> </a:t>
            </a:r>
            <a:r>
              <a:rPr sz="1100" spc="-5" dirty="0">
                <a:latin typeface="Carlito"/>
                <a:cs typeface="Carlito"/>
              </a:rPr>
              <a:t>out.</a:t>
            </a:r>
            <a:endParaRPr sz="1100">
              <a:latin typeface="Carlito"/>
              <a:cs typeface="Carlito"/>
            </a:endParaRPr>
          </a:p>
          <a:p>
            <a:pPr marL="353060" lvl="2" indent="-340995" algn="just">
              <a:lnSpc>
                <a:spcPct val="100000"/>
              </a:lnSpc>
              <a:spcBef>
                <a:spcPts val="935"/>
              </a:spcBef>
              <a:buAutoNum type="arabicPeriod" startAt="5"/>
              <a:tabLst>
                <a:tab pos="353695" algn="l"/>
              </a:tabLst>
            </a:pPr>
            <a:r>
              <a:rPr sz="1200" spc="-10" dirty="0">
                <a:solidFill>
                  <a:srgbClr val="1F3763"/>
                </a:solidFill>
                <a:latin typeface="Carlito"/>
                <a:cs typeface="Carlito"/>
              </a:rPr>
              <a:t>Evaluation Tools</a:t>
            </a:r>
            <a:r>
              <a:rPr sz="1200" spc="5" dirty="0">
                <a:solidFill>
                  <a:srgbClr val="1F3763"/>
                </a:solidFill>
                <a:latin typeface="Carlito"/>
                <a:cs typeface="Carlito"/>
              </a:rPr>
              <a:t> </a:t>
            </a:r>
            <a:r>
              <a:rPr sz="1200" spc="-10" dirty="0">
                <a:solidFill>
                  <a:srgbClr val="1F3763"/>
                </a:solidFill>
                <a:latin typeface="Carlito"/>
                <a:cs typeface="Carlito"/>
              </a:rPr>
              <a:t>Market</a:t>
            </a:r>
            <a:endParaRPr sz="1200">
              <a:latin typeface="Carlito"/>
              <a:cs typeface="Carlito"/>
            </a:endParaRPr>
          </a:p>
          <a:p>
            <a:pPr marL="12700" marR="5080" algn="just">
              <a:lnSpc>
                <a:spcPct val="109100"/>
              </a:lnSpc>
              <a:spcBef>
                <a:spcPts val="25"/>
              </a:spcBef>
            </a:pPr>
            <a:r>
              <a:rPr sz="1100" spc="-5" dirty="0">
                <a:latin typeface="Carlito"/>
                <a:cs typeface="Carlito"/>
              </a:rPr>
              <a:t>Panorama has </a:t>
            </a:r>
            <a:r>
              <a:rPr sz="1100" dirty="0">
                <a:latin typeface="Carlito"/>
                <a:cs typeface="Carlito"/>
              </a:rPr>
              <a:t>a </a:t>
            </a:r>
            <a:r>
              <a:rPr sz="1100" spc="-5" dirty="0">
                <a:latin typeface="Carlito"/>
                <a:cs typeface="Carlito"/>
              </a:rPr>
              <a:t>"market" of tools where you can access the tools with which we want to  evaluate/measure the competenciess or skills of the participants in </a:t>
            </a:r>
            <a:r>
              <a:rPr sz="1100" dirty="0">
                <a:latin typeface="Carlito"/>
                <a:cs typeface="Carlito"/>
              </a:rPr>
              <a:t>a</a:t>
            </a:r>
            <a:r>
              <a:rPr sz="1100" spc="10" dirty="0">
                <a:latin typeface="Carlito"/>
                <a:cs typeface="Carlito"/>
              </a:rPr>
              <a:t> </a:t>
            </a:r>
            <a:r>
              <a:rPr sz="1100" spc="-5" dirty="0">
                <a:latin typeface="Carlito"/>
                <a:cs typeface="Carlito"/>
              </a:rPr>
              <a:t>Project.</a:t>
            </a:r>
            <a:endParaRPr sz="110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7</a:t>
            </a:r>
          </a:p>
        </p:txBody>
      </p:sp>
      <p:sp>
        <p:nvSpPr>
          <p:cNvPr id="2" name="object 2"/>
          <p:cNvSpPr txBox="1"/>
          <p:nvPr/>
        </p:nvSpPr>
        <p:spPr>
          <a:xfrm>
            <a:off x="901700" y="895603"/>
            <a:ext cx="5413375" cy="8548370"/>
          </a:xfrm>
          <a:prstGeom prst="rect">
            <a:avLst/>
          </a:prstGeom>
        </p:spPr>
        <p:txBody>
          <a:bodyPr vert="horz" wrap="square" lIns="0" tIns="12700" rIns="0" bIns="0" rtlCol="0">
            <a:spAutoFit/>
          </a:bodyPr>
          <a:lstStyle/>
          <a:p>
            <a:pPr marL="12700" algn="just">
              <a:lnSpc>
                <a:spcPct val="100000"/>
              </a:lnSpc>
              <a:spcBef>
                <a:spcPts val="100"/>
              </a:spcBef>
            </a:pPr>
            <a:r>
              <a:rPr sz="1100" spc="-5" dirty="0">
                <a:latin typeface="Carlito"/>
                <a:cs typeface="Carlito"/>
              </a:rPr>
              <a:t>These tools can be the client's own- or third-party tools integrated within the</a:t>
            </a:r>
            <a:r>
              <a:rPr sz="1100" spc="40" dirty="0">
                <a:latin typeface="Carlito"/>
                <a:cs typeface="Carlito"/>
              </a:rPr>
              <a:t> </a:t>
            </a:r>
            <a:r>
              <a:rPr sz="1100" spc="-5" dirty="0">
                <a:latin typeface="Carlito"/>
                <a:cs typeface="Carlito"/>
              </a:rPr>
              <a:t>platform.</a:t>
            </a:r>
            <a:endParaRPr sz="1100">
              <a:latin typeface="Carlito"/>
              <a:cs typeface="Carlito"/>
            </a:endParaRPr>
          </a:p>
          <a:p>
            <a:pPr marL="12700" marR="5715" algn="just">
              <a:lnSpc>
                <a:spcPct val="109100"/>
              </a:lnSpc>
              <a:spcBef>
                <a:spcPts val="820"/>
              </a:spcBef>
            </a:pPr>
            <a:r>
              <a:rPr sz="1100" spc="-5" dirty="0">
                <a:latin typeface="Carlito"/>
                <a:cs typeface="Carlito"/>
              </a:rPr>
              <a:t>The Market of Tools are divided into different sections according to how they are used, these  sections</a:t>
            </a:r>
            <a:r>
              <a:rPr sz="1100" spc="-10" dirty="0">
                <a:latin typeface="Carlito"/>
                <a:cs typeface="Carlito"/>
              </a:rPr>
              <a:t> </a:t>
            </a:r>
            <a:r>
              <a:rPr sz="1100" spc="-5" dirty="0">
                <a:latin typeface="Carlito"/>
                <a:cs typeface="Carlito"/>
              </a:rPr>
              <a:t>are:</a:t>
            </a:r>
            <a:endParaRPr sz="1100">
              <a:latin typeface="Carlito"/>
              <a:cs typeface="Carlito"/>
            </a:endParaRPr>
          </a:p>
          <a:p>
            <a:pPr marL="469900" indent="-228600">
              <a:lnSpc>
                <a:spcPct val="100000"/>
              </a:lnSpc>
              <a:spcBef>
                <a:spcPts val="1005"/>
              </a:spcBef>
              <a:buClr>
                <a:srgbClr val="4F81BD"/>
              </a:buClr>
              <a:buFont typeface="Symbol"/>
              <a:buChar char=""/>
              <a:tabLst>
                <a:tab pos="469265" algn="l"/>
                <a:tab pos="469900" algn="l"/>
              </a:tabLst>
            </a:pPr>
            <a:r>
              <a:rPr sz="1100" spc="-5" dirty="0">
                <a:latin typeface="Carlito"/>
                <a:cs typeface="Carlito"/>
              </a:rPr>
              <a:t>Online</a:t>
            </a:r>
            <a:r>
              <a:rPr sz="1100" spc="-10" dirty="0">
                <a:latin typeface="Carlito"/>
                <a:cs typeface="Carlito"/>
              </a:rPr>
              <a:t> </a:t>
            </a:r>
            <a:r>
              <a:rPr sz="1100" spc="-5" dirty="0">
                <a:latin typeface="Carlito"/>
                <a:cs typeface="Carlito"/>
              </a:rPr>
              <a:t>Tools,</a:t>
            </a:r>
            <a:endParaRPr sz="1100">
              <a:latin typeface="Carlito"/>
              <a:cs typeface="Carlito"/>
            </a:endParaRPr>
          </a:p>
          <a:p>
            <a:pPr marL="469900" indent="-228600">
              <a:lnSpc>
                <a:spcPct val="100000"/>
              </a:lnSpc>
              <a:spcBef>
                <a:spcPts val="195"/>
              </a:spcBef>
              <a:buClr>
                <a:srgbClr val="4F81BD"/>
              </a:buClr>
              <a:buFont typeface="Symbol"/>
              <a:buChar char=""/>
              <a:tabLst>
                <a:tab pos="469265" algn="l"/>
                <a:tab pos="469900" algn="l"/>
              </a:tabLst>
            </a:pPr>
            <a:r>
              <a:rPr sz="1100" spc="-5" dirty="0">
                <a:latin typeface="Carlito"/>
                <a:cs typeface="Carlito"/>
              </a:rPr>
              <a:t>Onsite</a:t>
            </a:r>
            <a:r>
              <a:rPr sz="1100" spc="-10" dirty="0">
                <a:latin typeface="Carlito"/>
                <a:cs typeface="Carlito"/>
              </a:rPr>
              <a:t> </a:t>
            </a:r>
            <a:r>
              <a:rPr sz="1100" spc="-5" dirty="0">
                <a:latin typeface="Carlito"/>
                <a:cs typeface="Carlito"/>
              </a:rPr>
              <a:t>Tools</a:t>
            </a:r>
            <a:endParaRPr sz="1100">
              <a:latin typeface="Carlito"/>
              <a:cs typeface="Carlito"/>
            </a:endParaRPr>
          </a:p>
          <a:p>
            <a:pPr marL="469900" marR="7620" indent="-228600">
              <a:lnSpc>
                <a:spcPct val="109100"/>
              </a:lnSpc>
              <a:spcBef>
                <a:spcPts val="45"/>
              </a:spcBef>
              <a:buClr>
                <a:srgbClr val="4F81BD"/>
              </a:buClr>
              <a:buFont typeface="Symbol"/>
              <a:buChar char=""/>
              <a:tabLst>
                <a:tab pos="469265" algn="l"/>
                <a:tab pos="469900" algn="l"/>
              </a:tabLst>
            </a:pPr>
            <a:r>
              <a:rPr sz="1100" spc="-5" dirty="0">
                <a:latin typeface="Carlito"/>
                <a:cs typeface="Carlito"/>
              </a:rPr>
              <a:t>Tools that require interaction with the evaluator or one to one and the Results Tools  (corresponds to the reports of results and comments).</a:t>
            </a:r>
            <a:endParaRPr sz="1100">
              <a:latin typeface="Carlito"/>
              <a:cs typeface="Carlito"/>
            </a:endParaRPr>
          </a:p>
          <a:p>
            <a:pPr>
              <a:lnSpc>
                <a:spcPct val="100000"/>
              </a:lnSpc>
              <a:spcBef>
                <a:spcPts val="60"/>
              </a:spcBef>
            </a:pPr>
            <a:endParaRPr sz="1250">
              <a:latin typeface="Carlito"/>
              <a:cs typeface="Carlito"/>
            </a:endParaRPr>
          </a:p>
          <a:p>
            <a:pPr marL="469900" indent="-228600">
              <a:lnSpc>
                <a:spcPct val="100000"/>
              </a:lnSpc>
              <a:buClr>
                <a:srgbClr val="4F81BD"/>
              </a:buClr>
              <a:buFont typeface="Wingdings"/>
              <a:buChar char=""/>
              <a:tabLst>
                <a:tab pos="469900" algn="l"/>
              </a:tabLst>
            </a:pPr>
            <a:r>
              <a:rPr sz="1100" spc="-5" dirty="0">
                <a:solidFill>
                  <a:srgbClr val="0070C0"/>
                </a:solidFill>
                <a:latin typeface="Carlito"/>
                <a:cs typeface="Carlito"/>
              </a:rPr>
              <a:t>Evaluation</a:t>
            </a:r>
            <a:r>
              <a:rPr sz="1100" spc="-10" dirty="0">
                <a:solidFill>
                  <a:srgbClr val="0070C0"/>
                </a:solidFill>
                <a:latin typeface="Carlito"/>
                <a:cs typeface="Carlito"/>
              </a:rPr>
              <a:t> </a:t>
            </a:r>
            <a:r>
              <a:rPr sz="1100" spc="-5" dirty="0">
                <a:solidFill>
                  <a:srgbClr val="0070C0"/>
                </a:solidFill>
                <a:latin typeface="Carlito"/>
                <a:cs typeface="Carlito"/>
              </a:rPr>
              <a:t>Tool</a:t>
            </a:r>
            <a:endParaRPr sz="1100">
              <a:latin typeface="Carlito"/>
              <a:cs typeface="Carlito"/>
            </a:endParaRPr>
          </a:p>
          <a:p>
            <a:pPr marL="469900" marR="5080" algn="just">
              <a:lnSpc>
                <a:spcPct val="109100"/>
              </a:lnSpc>
              <a:spcBef>
                <a:spcPts val="815"/>
              </a:spcBef>
            </a:pPr>
            <a:r>
              <a:rPr sz="1100" spc="-5" dirty="0">
                <a:latin typeface="Carlito"/>
                <a:cs typeface="Carlito"/>
              </a:rPr>
              <a:t>The "Evaluation Tools", are clients tools as well as those from third parties that allow  you to evaluate the competencies or skills of </a:t>
            </a:r>
            <a:r>
              <a:rPr sz="1100" dirty="0">
                <a:latin typeface="Carlito"/>
                <a:cs typeface="Carlito"/>
              </a:rPr>
              <a:t>a </a:t>
            </a:r>
            <a:r>
              <a:rPr sz="1100" spc="-5" dirty="0">
                <a:latin typeface="Carlito"/>
                <a:cs typeface="Carlito"/>
              </a:rPr>
              <a:t>participant in </a:t>
            </a:r>
            <a:r>
              <a:rPr sz="1100" dirty="0">
                <a:latin typeface="Carlito"/>
                <a:cs typeface="Carlito"/>
              </a:rPr>
              <a:t>a </a:t>
            </a:r>
            <a:r>
              <a:rPr sz="1100" spc="-5" dirty="0">
                <a:latin typeface="Carlito"/>
                <a:cs typeface="Carlito"/>
              </a:rPr>
              <a:t>Project, you find and add  them through the "tools</a:t>
            </a:r>
            <a:r>
              <a:rPr sz="1100" spc="-10" dirty="0">
                <a:latin typeface="Carlito"/>
                <a:cs typeface="Carlito"/>
              </a:rPr>
              <a:t> </a:t>
            </a:r>
            <a:r>
              <a:rPr sz="1100" spc="-5" dirty="0">
                <a:latin typeface="Carlito"/>
                <a:cs typeface="Carlito"/>
              </a:rPr>
              <a:t>market".</a:t>
            </a:r>
            <a:endParaRPr sz="1100">
              <a:latin typeface="Carlito"/>
              <a:cs typeface="Carlito"/>
            </a:endParaRPr>
          </a:p>
          <a:p>
            <a:pPr marL="469900" marR="6350" algn="just">
              <a:lnSpc>
                <a:spcPct val="110900"/>
              </a:lnSpc>
              <a:spcBef>
                <a:spcPts val="790"/>
              </a:spcBef>
            </a:pPr>
            <a:r>
              <a:rPr sz="1100" spc="-5" dirty="0">
                <a:latin typeface="Carlito"/>
                <a:cs typeface="Carlito"/>
              </a:rPr>
              <a:t>There is the possibility of integrating the organization’s own assessment tools into this  "market”.</a:t>
            </a:r>
            <a:endParaRPr sz="1100">
              <a:latin typeface="Carlito"/>
              <a:cs typeface="Carlito"/>
            </a:endParaRPr>
          </a:p>
          <a:p>
            <a:pPr marL="469900" marR="5080" algn="just">
              <a:lnSpc>
                <a:spcPct val="110900"/>
              </a:lnSpc>
              <a:spcBef>
                <a:spcPts val="770"/>
              </a:spcBef>
            </a:pPr>
            <a:r>
              <a:rPr sz="1100" spc="-5" dirty="0">
                <a:latin typeface="Carlito"/>
                <a:cs typeface="Carlito"/>
              </a:rPr>
              <a:t>These tools allow you to obtain quantitative information from the participants, that will  then be reflected in the final</a:t>
            </a:r>
            <a:r>
              <a:rPr sz="1100" spc="-10" dirty="0">
                <a:latin typeface="Carlito"/>
                <a:cs typeface="Carlito"/>
              </a:rPr>
              <a:t> </a:t>
            </a:r>
            <a:r>
              <a:rPr sz="1100" spc="-5" dirty="0">
                <a:latin typeface="Carlito"/>
                <a:cs typeface="Carlito"/>
              </a:rPr>
              <a:t>reports.</a:t>
            </a:r>
            <a:endParaRPr sz="1100">
              <a:latin typeface="Carlito"/>
              <a:cs typeface="Carlito"/>
            </a:endParaRPr>
          </a:p>
          <a:p>
            <a:pPr marL="469900" algn="just">
              <a:lnSpc>
                <a:spcPct val="100000"/>
              </a:lnSpc>
              <a:spcBef>
                <a:spcPts val="910"/>
              </a:spcBef>
            </a:pPr>
            <a:r>
              <a:rPr sz="1100" spc="-5" dirty="0">
                <a:latin typeface="Carlito"/>
                <a:cs typeface="Carlito"/>
              </a:rPr>
              <a:t>This type of tools can be online or face to face</a:t>
            </a:r>
            <a:r>
              <a:rPr sz="1100" spc="-10" dirty="0">
                <a:latin typeface="Carlito"/>
                <a:cs typeface="Carlito"/>
              </a:rPr>
              <a:t> </a:t>
            </a:r>
            <a:r>
              <a:rPr sz="1100" spc="-5" dirty="0">
                <a:latin typeface="Carlito"/>
                <a:cs typeface="Carlito"/>
              </a:rPr>
              <a:t>enabled.</a:t>
            </a:r>
            <a:endParaRPr sz="1100">
              <a:latin typeface="Carlito"/>
              <a:cs typeface="Carlito"/>
            </a:endParaRPr>
          </a:p>
          <a:p>
            <a:pPr marL="469900"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Other</a:t>
            </a:r>
            <a:r>
              <a:rPr sz="1100" spc="-10" dirty="0">
                <a:solidFill>
                  <a:srgbClr val="0070C0"/>
                </a:solidFill>
                <a:latin typeface="Carlito"/>
                <a:cs typeface="Carlito"/>
              </a:rPr>
              <a:t> </a:t>
            </a:r>
            <a:r>
              <a:rPr sz="1100" spc="-5" dirty="0">
                <a:solidFill>
                  <a:srgbClr val="0070C0"/>
                </a:solidFill>
                <a:latin typeface="Carlito"/>
                <a:cs typeface="Carlito"/>
              </a:rPr>
              <a:t>Tools</a:t>
            </a:r>
            <a:endParaRPr sz="1100">
              <a:latin typeface="Carlito"/>
              <a:cs typeface="Carlito"/>
            </a:endParaRPr>
          </a:p>
          <a:p>
            <a:pPr marL="469900" marR="5080" algn="just">
              <a:lnSpc>
                <a:spcPct val="110000"/>
              </a:lnSpc>
              <a:spcBef>
                <a:spcPts val="800"/>
              </a:spcBef>
            </a:pPr>
            <a:r>
              <a:rPr sz="1100" spc="-5" dirty="0">
                <a:latin typeface="Carlito"/>
                <a:cs typeface="Carlito"/>
              </a:rPr>
              <a:t>These are tools that collect qualitative information from employees in order to find out  information such as their aspirations, preferences for internal mobility, geographical  mobility, etc, this type of tools</a:t>
            </a:r>
            <a:r>
              <a:rPr sz="1100" spc="-10" dirty="0">
                <a:latin typeface="Carlito"/>
                <a:cs typeface="Carlito"/>
              </a:rPr>
              <a:t> </a:t>
            </a:r>
            <a:r>
              <a:rPr sz="1100" spc="-5" dirty="0">
                <a:latin typeface="Carlito"/>
                <a:cs typeface="Carlito"/>
              </a:rPr>
              <a:t>are:</a:t>
            </a:r>
            <a:endParaRPr sz="1100">
              <a:latin typeface="Carlito"/>
              <a:cs typeface="Carlito"/>
            </a:endParaRPr>
          </a:p>
          <a:p>
            <a:pPr marL="1155700" marR="5080" lvl="1" indent="-228600">
              <a:lnSpc>
                <a:spcPct val="110900"/>
              </a:lnSpc>
              <a:spcBef>
                <a:spcPts val="770"/>
              </a:spcBef>
              <a:buClr>
                <a:srgbClr val="4472C4"/>
              </a:buClr>
              <a:buFont typeface="Courier New"/>
              <a:buChar char="o"/>
              <a:tabLst>
                <a:tab pos="1155065" algn="l"/>
                <a:tab pos="1155700" algn="l"/>
              </a:tabLst>
            </a:pPr>
            <a:r>
              <a:rPr sz="1100" spc="-5" dirty="0">
                <a:solidFill>
                  <a:srgbClr val="0070C0"/>
                </a:solidFill>
                <a:latin typeface="Carlito"/>
                <a:cs typeface="Carlito"/>
              </a:rPr>
              <a:t>Announcements </a:t>
            </a:r>
            <a:r>
              <a:rPr sz="1100" dirty="0">
                <a:latin typeface="Wingdings"/>
                <a:cs typeface="Wingdings"/>
              </a:rPr>
              <a:t></a:t>
            </a:r>
            <a:r>
              <a:rPr sz="1100" dirty="0">
                <a:latin typeface="Times New Roman"/>
                <a:cs typeface="Times New Roman"/>
              </a:rPr>
              <a:t> </a:t>
            </a:r>
            <a:r>
              <a:rPr sz="1100" spc="-5" dirty="0">
                <a:latin typeface="Carlito"/>
                <a:cs typeface="Carlito"/>
              </a:rPr>
              <a:t>that among other things allow you to request the  mobility preferences of the</a:t>
            </a:r>
            <a:r>
              <a:rPr sz="1100" spc="-10" dirty="0">
                <a:latin typeface="Carlito"/>
                <a:cs typeface="Carlito"/>
              </a:rPr>
              <a:t> </a:t>
            </a:r>
            <a:r>
              <a:rPr sz="1100" spc="-5" dirty="0">
                <a:latin typeface="Carlito"/>
                <a:cs typeface="Carlito"/>
              </a:rPr>
              <a:t>participants.</a:t>
            </a:r>
            <a:endParaRPr sz="1100">
              <a:latin typeface="Carlito"/>
              <a:cs typeface="Carlito"/>
            </a:endParaRPr>
          </a:p>
          <a:p>
            <a:pPr marL="1155700" marR="5080" lvl="1" indent="-228600">
              <a:lnSpc>
                <a:spcPct val="109100"/>
              </a:lnSpc>
              <a:buClr>
                <a:srgbClr val="4472C4"/>
              </a:buClr>
              <a:buFont typeface="Courier New"/>
              <a:buChar char="o"/>
              <a:tabLst>
                <a:tab pos="1155065" algn="l"/>
                <a:tab pos="1155700" algn="l"/>
              </a:tabLst>
            </a:pPr>
            <a:r>
              <a:rPr sz="1100" spc="-5" dirty="0">
                <a:solidFill>
                  <a:srgbClr val="0070C0"/>
                </a:solidFill>
                <a:latin typeface="Carlito"/>
                <a:cs typeface="Carlito"/>
              </a:rPr>
              <a:t>Free forms </a:t>
            </a:r>
            <a:r>
              <a:rPr sz="1100" dirty="0">
                <a:latin typeface="Wingdings"/>
                <a:cs typeface="Wingdings"/>
              </a:rPr>
              <a:t></a:t>
            </a:r>
            <a:r>
              <a:rPr sz="1100" dirty="0">
                <a:latin typeface="Times New Roman"/>
                <a:cs typeface="Times New Roman"/>
              </a:rPr>
              <a:t> </a:t>
            </a:r>
            <a:r>
              <a:rPr sz="1100" spc="-5" dirty="0">
                <a:latin typeface="Carlito"/>
                <a:cs typeface="Carlito"/>
              </a:rPr>
              <a:t>that allow us to collect (via questions of </a:t>
            </a:r>
            <a:r>
              <a:rPr sz="1100" dirty="0">
                <a:latin typeface="Carlito"/>
                <a:cs typeface="Carlito"/>
              </a:rPr>
              <a:t>a </a:t>
            </a:r>
            <a:r>
              <a:rPr sz="1100" spc="-5" dirty="0">
                <a:latin typeface="Carlito"/>
                <a:cs typeface="Carlito"/>
              </a:rPr>
              <a:t>different nature)  information from the participants which can be viewed at that stage of</a:t>
            </a:r>
            <a:r>
              <a:rPr sz="1100" spc="110" dirty="0">
                <a:latin typeface="Carlito"/>
                <a:cs typeface="Carlito"/>
              </a:rPr>
              <a:t> </a:t>
            </a:r>
            <a:r>
              <a:rPr sz="1100" spc="-5" dirty="0">
                <a:latin typeface="Carlito"/>
                <a:cs typeface="Carlito"/>
              </a:rPr>
              <a:t>the</a:t>
            </a:r>
            <a:endParaRPr sz="1100">
              <a:latin typeface="Carlito"/>
              <a:cs typeface="Carlito"/>
            </a:endParaRPr>
          </a:p>
          <a:p>
            <a:pPr marL="1155700">
              <a:lnSpc>
                <a:spcPct val="100000"/>
              </a:lnSpc>
              <a:spcBef>
                <a:spcPts val="145"/>
              </a:spcBef>
            </a:pPr>
            <a:r>
              <a:rPr sz="1100" spc="-5" dirty="0">
                <a:latin typeface="Carlito"/>
                <a:cs typeface="Carlito"/>
              </a:rPr>
              <a:t>project in each of the</a:t>
            </a:r>
            <a:r>
              <a:rPr sz="1100" spc="-10" dirty="0">
                <a:latin typeface="Carlito"/>
                <a:cs typeface="Carlito"/>
              </a:rPr>
              <a:t> </a:t>
            </a:r>
            <a:r>
              <a:rPr sz="1100" spc="-5" dirty="0">
                <a:latin typeface="Carlito"/>
                <a:cs typeface="Carlito"/>
              </a:rPr>
              <a:t>participants.</a:t>
            </a:r>
            <a:endParaRPr sz="1100">
              <a:latin typeface="Carlito"/>
              <a:cs typeface="Carlito"/>
            </a:endParaRPr>
          </a:p>
          <a:p>
            <a:pPr marL="469900" indent="-228600">
              <a:lnSpc>
                <a:spcPct val="100000"/>
              </a:lnSpc>
              <a:spcBef>
                <a:spcPts val="120"/>
              </a:spcBef>
              <a:buClr>
                <a:srgbClr val="4F81BD"/>
              </a:buClr>
              <a:buFont typeface="Wingdings"/>
              <a:buChar char=""/>
              <a:tabLst>
                <a:tab pos="469900" algn="l"/>
              </a:tabLst>
            </a:pPr>
            <a:r>
              <a:rPr sz="1100" spc="-5" dirty="0">
                <a:solidFill>
                  <a:srgbClr val="0070C0"/>
                </a:solidFill>
                <a:latin typeface="Carlito"/>
                <a:cs typeface="Carlito"/>
              </a:rPr>
              <a:t>Market Structure and</a:t>
            </a:r>
            <a:r>
              <a:rPr sz="1100" spc="-10" dirty="0">
                <a:solidFill>
                  <a:srgbClr val="0070C0"/>
                </a:solidFill>
                <a:latin typeface="Carlito"/>
                <a:cs typeface="Carlito"/>
              </a:rPr>
              <a:t> </a:t>
            </a:r>
            <a:r>
              <a:rPr sz="1100" spc="-5" dirty="0">
                <a:solidFill>
                  <a:srgbClr val="0070C0"/>
                </a:solidFill>
                <a:latin typeface="Carlito"/>
                <a:cs typeface="Carlito"/>
              </a:rPr>
              <a:t>Tools</a:t>
            </a:r>
            <a:endParaRPr sz="1100">
              <a:latin typeface="Carlito"/>
              <a:cs typeface="Carlito"/>
            </a:endParaRPr>
          </a:p>
          <a:p>
            <a:pPr marL="469900" marR="6985" algn="just">
              <a:lnSpc>
                <a:spcPct val="110000"/>
              </a:lnSpc>
              <a:spcBef>
                <a:spcPts val="805"/>
              </a:spcBef>
            </a:pPr>
            <a:r>
              <a:rPr sz="1100" spc="-5" dirty="0">
                <a:latin typeface="Carlito"/>
                <a:cs typeface="Carlito"/>
              </a:rPr>
              <a:t>The Tool Market is divided into </a:t>
            </a:r>
            <a:r>
              <a:rPr sz="1100" dirty="0">
                <a:latin typeface="Carlito"/>
                <a:cs typeface="Carlito"/>
              </a:rPr>
              <a:t>4 </a:t>
            </a:r>
            <a:r>
              <a:rPr sz="1100" spc="-5" dirty="0">
                <a:latin typeface="Carlito"/>
                <a:cs typeface="Carlito"/>
              </a:rPr>
              <a:t>groups according to the nature of the tests: Online  Tests,</a:t>
            </a:r>
            <a:r>
              <a:rPr sz="1100" spc="-40" dirty="0">
                <a:latin typeface="Carlito"/>
                <a:cs typeface="Carlito"/>
              </a:rPr>
              <a:t> </a:t>
            </a:r>
            <a:r>
              <a:rPr sz="1100" spc="-5" dirty="0">
                <a:latin typeface="Carlito"/>
                <a:cs typeface="Carlito"/>
              </a:rPr>
              <a:t>Onsite</a:t>
            </a:r>
            <a:r>
              <a:rPr sz="1100" spc="-40" dirty="0">
                <a:latin typeface="Carlito"/>
                <a:cs typeface="Carlito"/>
              </a:rPr>
              <a:t> </a:t>
            </a:r>
            <a:r>
              <a:rPr sz="1100" spc="-5" dirty="0">
                <a:latin typeface="Carlito"/>
                <a:cs typeface="Carlito"/>
              </a:rPr>
              <a:t>Tests,</a:t>
            </a:r>
            <a:r>
              <a:rPr sz="1100" spc="-40" dirty="0">
                <a:latin typeface="Carlito"/>
                <a:cs typeface="Carlito"/>
              </a:rPr>
              <a:t> </a:t>
            </a:r>
            <a:r>
              <a:rPr sz="1100" spc="-5" dirty="0">
                <a:latin typeface="Carlito"/>
                <a:cs typeface="Carlito"/>
              </a:rPr>
              <a:t>One</a:t>
            </a:r>
            <a:r>
              <a:rPr sz="1100" spc="-35" dirty="0">
                <a:latin typeface="Carlito"/>
                <a:cs typeface="Carlito"/>
              </a:rPr>
              <a:t> </a:t>
            </a:r>
            <a:r>
              <a:rPr sz="1100" spc="-5" dirty="0">
                <a:latin typeface="Carlito"/>
                <a:cs typeface="Carlito"/>
              </a:rPr>
              <a:t>to</a:t>
            </a:r>
            <a:r>
              <a:rPr sz="1100" spc="-40" dirty="0">
                <a:latin typeface="Carlito"/>
                <a:cs typeface="Carlito"/>
              </a:rPr>
              <a:t> </a:t>
            </a:r>
            <a:r>
              <a:rPr sz="1100" spc="-5" dirty="0">
                <a:latin typeface="Carlito"/>
                <a:cs typeface="Carlito"/>
              </a:rPr>
              <a:t>One</a:t>
            </a:r>
            <a:r>
              <a:rPr sz="1100" spc="-40" dirty="0">
                <a:latin typeface="Carlito"/>
                <a:cs typeface="Carlito"/>
              </a:rPr>
              <a:t> </a:t>
            </a:r>
            <a:r>
              <a:rPr sz="1100" spc="-5" dirty="0">
                <a:latin typeface="Carlito"/>
                <a:cs typeface="Carlito"/>
              </a:rPr>
              <a:t>Tests</a:t>
            </a:r>
            <a:r>
              <a:rPr sz="1100" spc="-35" dirty="0">
                <a:latin typeface="Carlito"/>
                <a:cs typeface="Carlito"/>
              </a:rPr>
              <a:t> </a:t>
            </a:r>
            <a:r>
              <a:rPr sz="1100" spc="-5" dirty="0">
                <a:latin typeface="Carlito"/>
                <a:cs typeface="Carlito"/>
              </a:rPr>
              <a:t>and</a:t>
            </a:r>
            <a:r>
              <a:rPr sz="1100" spc="-40" dirty="0">
                <a:latin typeface="Carlito"/>
                <a:cs typeface="Carlito"/>
              </a:rPr>
              <a:t> </a:t>
            </a:r>
            <a:r>
              <a:rPr sz="1100" spc="-5" dirty="0">
                <a:latin typeface="Carlito"/>
                <a:cs typeface="Carlito"/>
              </a:rPr>
              <a:t>Results</a:t>
            </a:r>
            <a:r>
              <a:rPr sz="1100" spc="-40" dirty="0">
                <a:latin typeface="Carlito"/>
                <a:cs typeface="Carlito"/>
              </a:rPr>
              <a:t> </a:t>
            </a:r>
            <a:r>
              <a:rPr sz="1100" spc="-5" dirty="0">
                <a:latin typeface="Carlito"/>
                <a:cs typeface="Carlito"/>
              </a:rPr>
              <a:t>Reports,</a:t>
            </a:r>
            <a:r>
              <a:rPr sz="1100" spc="-40" dirty="0">
                <a:latin typeface="Carlito"/>
                <a:cs typeface="Carlito"/>
              </a:rPr>
              <a:t> </a:t>
            </a:r>
            <a:r>
              <a:rPr sz="1100" spc="-5" dirty="0">
                <a:latin typeface="Carlito"/>
                <a:cs typeface="Carlito"/>
              </a:rPr>
              <a:t>so</a:t>
            </a:r>
            <a:r>
              <a:rPr sz="1100" spc="-35" dirty="0">
                <a:latin typeface="Carlito"/>
                <a:cs typeface="Carlito"/>
              </a:rPr>
              <a:t> </a:t>
            </a:r>
            <a:r>
              <a:rPr sz="1100" spc="-5" dirty="0">
                <a:latin typeface="Carlito"/>
                <a:cs typeface="Carlito"/>
              </a:rPr>
              <a:t>when</a:t>
            </a:r>
            <a:r>
              <a:rPr sz="1100" spc="-40" dirty="0">
                <a:latin typeface="Carlito"/>
                <a:cs typeface="Carlito"/>
              </a:rPr>
              <a:t> </a:t>
            </a:r>
            <a:r>
              <a:rPr sz="1100" spc="-5" dirty="0">
                <a:latin typeface="Carlito"/>
                <a:cs typeface="Carlito"/>
              </a:rPr>
              <a:t>selecting</a:t>
            </a:r>
            <a:r>
              <a:rPr sz="1100" spc="-40" dirty="0">
                <a:latin typeface="Carlito"/>
                <a:cs typeface="Carlito"/>
              </a:rPr>
              <a:t> </a:t>
            </a:r>
            <a:r>
              <a:rPr sz="1100" spc="-5" dirty="0">
                <a:latin typeface="Carlito"/>
                <a:cs typeface="Carlito"/>
              </a:rPr>
              <a:t>each</a:t>
            </a:r>
            <a:r>
              <a:rPr sz="1100" spc="-35" dirty="0">
                <a:latin typeface="Carlito"/>
                <a:cs typeface="Carlito"/>
              </a:rPr>
              <a:t> </a:t>
            </a:r>
            <a:r>
              <a:rPr sz="1100" spc="-5" dirty="0">
                <a:latin typeface="Carlito"/>
                <a:cs typeface="Carlito"/>
              </a:rPr>
              <a:t>of</a:t>
            </a:r>
            <a:r>
              <a:rPr sz="1100" spc="-40" dirty="0">
                <a:latin typeface="Carlito"/>
                <a:cs typeface="Carlito"/>
              </a:rPr>
              <a:t> </a:t>
            </a:r>
            <a:r>
              <a:rPr sz="1100" spc="-5" dirty="0">
                <a:latin typeface="Carlito"/>
                <a:cs typeface="Carlito"/>
              </a:rPr>
              <a:t>the  tests</a:t>
            </a:r>
            <a:r>
              <a:rPr sz="1100" spc="-55" dirty="0">
                <a:latin typeface="Carlito"/>
                <a:cs typeface="Carlito"/>
              </a:rPr>
              <a:t> </a:t>
            </a:r>
            <a:r>
              <a:rPr sz="1100" spc="-5" dirty="0">
                <a:latin typeface="Carlito"/>
                <a:cs typeface="Carlito"/>
              </a:rPr>
              <a:t>in</a:t>
            </a:r>
            <a:r>
              <a:rPr sz="1100" spc="-55" dirty="0">
                <a:latin typeface="Carlito"/>
                <a:cs typeface="Carlito"/>
              </a:rPr>
              <a:t> </a:t>
            </a:r>
            <a:r>
              <a:rPr sz="1100" spc="-5" dirty="0">
                <a:latin typeface="Carlito"/>
                <a:cs typeface="Carlito"/>
              </a:rPr>
              <a:t>these</a:t>
            </a:r>
            <a:r>
              <a:rPr sz="1100" spc="-55" dirty="0">
                <a:latin typeface="Carlito"/>
                <a:cs typeface="Carlito"/>
              </a:rPr>
              <a:t> </a:t>
            </a:r>
            <a:r>
              <a:rPr sz="1100" spc="-5" dirty="0">
                <a:latin typeface="Carlito"/>
                <a:cs typeface="Carlito"/>
              </a:rPr>
              <a:t>sections</a:t>
            </a:r>
            <a:r>
              <a:rPr sz="1100" spc="-60" dirty="0">
                <a:latin typeface="Carlito"/>
                <a:cs typeface="Carlito"/>
              </a:rPr>
              <a:t> </a:t>
            </a:r>
            <a:r>
              <a:rPr sz="1100" spc="-5" dirty="0">
                <a:latin typeface="Carlito"/>
                <a:cs typeface="Carlito"/>
              </a:rPr>
              <a:t>the</a:t>
            </a:r>
            <a:r>
              <a:rPr sz="1100" spc="-50" dirty="0">
                <a:latin typeface="Carlito"/>
                <a:cs typeface="Carlito"/>
              </a:rPr>
              <a:t> </a:t>
            </a:r>
            <a:r>
              <a:rPr sz="1100" spc="-5" dirty="0">
                <a:latin typeface="Carlito"/>
                <a:cs typeface="Carlito"/>
              </a:rPr>
              <a:t>participant</a:t>
            </a:r>
            <a:r>
              <a:rPr sz="1100" spc="-60" dirty="0">
                <a:latin typeface="Carlito"/>
                <a:cs typeface="Carlito"/>
              </a:rPr>
              <a:t> </a:t>
            </a:r>
            <a:r>
              <a:rPr sz="1100" spc="-5" dirty="0">
                <a:latin typeface="Carlito"/>
                <a:cs typeface="Carlito"/>
              </a:rPr>
              <a:t>must</a:t>
            </a:r>
            <a:r>
              <a:rPr sz="1100" spc="-55" dirty="0">
                <a:latin typeface="Carlito"/>
                <a:cs typeface="Carlito"/>
              </a:rPr>
              <a:t> </a:t>
            </a:r>
            <a:r>
              <a:rPr sz="1100" spc="-5" dirty="0">
                <a:latin typeface="Carlito"/>
                <a:cs typeface="Carlito"/>
              </a:rPr>
              <a:t>perform</a:t>
            </a:r>
            <a:r>
              <a:rPr sz="1100" spc="-60" dirty="0">
                <a:latin typeface="Carlito"/>
                <a:cs typeface="Carlito"/>
              </a:rPr>
              <a:t> </a:t>
            </a:r>
            <a:r>
              <a:rPr sz="1100" spc="-5" dirty="0">
                <a:latin typeface="Carlito"/>
                <a:cs typeface="Carlito"/>
              </a:rPr>
              <a:t>them</a:t>
            </a:r>
            <a:r>
              <a:rPr sz="1100" spc="-60" dirty="0">
                <a:latin typeface="Carlito"/>
                <a:cs typeface="Carlito"/>
              </a:rPr>
              <a:t> </a:t>
            </a:r>
            <a:r>
              <a:rPr sz="1100" spc="-5" dirty="0">
                <a:latin typeface="Carlito"/>
                <a:cs typeface="Carlito"/>
              </a:rPr>
              <a:t>as</a:t>
            </a:r>
            <a:r>
              <a:rPr sz="1100" spc="-50" dirty="0">
                <a:latin typeface="Carlito"/>
                <a:cs typeface="Carlito"/>
              </a:rPr>
              <a:t> </a:t>
            </a:r>
            <a:r>
              <a:rPr sz="1100" spc="-5" dirty="0">
                <a:latin typeface="Carlito"/>
                <a:cs typeface="Carlito"/>
              </a:rPr>
              <a:t>established</a:t>
            </a:r>
            <a:r>
              <a:rPr sz="1100" spc="-60" dirty="0">
                <a:latin typeface="Carlito"/>
                <a:cs typeface="Carlito"/>
              </a:rPr>
              <a:t> </a:t>
            </a:r>
            <a:r>
              <a:rPr sz="1100" spc="-5" dirty="0">
                <a:latin typeface="Carlito"/>
                <a:cs typeface="Carlito"/>
              </a:rPr>
              <a:t>in</a:t>
            </a:r>
            <a:r>
              <a:rPr sz="1100" spc="-55" dirty="0">
                <a:latin typeface="Carlito"/>
                <a:cs typeface="Carlito"/>
              </a:rPr>
              <a:t> </a:t>
            </a:r>
            <a:r>
              <a:rPr sz="1100" spc="-5" dirty="0">
                <a:latin typeface="Carlito"/>
                <a:cs typeface="Carlito"/>
              </a:rPr>
              <a:t>the</a:t>
            </a:r>
            <a:r>
              <a:rPr sz="1100" spc="-60" dirty="0">
                <a:latin typeface="Carlito"/>
                <a:cs typeface="Carlito"/>
              </a:rPr>
              <a:t> </a:t>
            </a:r>
            <a:r>
              <a:rPr sz="1100" spc="-5" dirty="0">
                <a:latin typeface="Carlito"/>
                <a:cs typeface="Carlito"/>
              </a:rPr>
              <a:t>platform.</a:t>
            </a:r>
            <a:endParaRPr sz="1100">
              <a:latin typeface="Carlito"/>
              <a:cs typeface="Carlito"/>
            </a:endParaRPr>
          </a:p>
          <a:p>
            <a:pPr marL="353060" lvl="2" indent="-340995" algn="just">
              <a:lnSpc>
                <a:spcPct val="100000"/>
              </a:lnSpc>
              <a:spcBef>
                <a:spcPts val="905"/>
              </a:spcBef>
              <a:buAutoNum type="arabicPeriod" startAt="6"/>
              <a:tabLst>
                <a:tab pos="353695" algn="l"/>
              </a:tabLst>
            </a:pPr>
            <a:r>
              <a:rPr sz="1200" spc="-10" dirty="0">
                <a:solidFill>
                  <a:srgbClr val="1F3763"/>
                </a:solidFill>
                <a:latin typeface="Carlito"/>
                <a:cs typeface="Carlito"/>
              </a:rPr>
              <a:t>Professional/ Results Report and Comments</a:t>
            </a:r>
            <a:r>
              <a:rPr sz="1200" spc="40" dirty="0">
                <a:solidFill>
                  <a:srgbClr val="1F3763"/>
                </a:solidFill>
                <a:latin typeface="Carlito"/>
                <a:cs typeface="Carlito"/>
              </a:rPr>
              <a:t> </a:t>
            </a:r>
            <a:r>
              <a:rPr sz="1200" spc="-10" dirty="0">
                <a:solidFill>
                  <a:srgbClr val="1F3763"/>
                </a:solidFill>
                <a:latin typeface="Carlito"/>
                <a:cs typeface="Carlito"/>
              </a:rPr>
              <a:t>Report</a:t>
            </a:r>
            <a:endParaRPr sz="1200">
              <a:latin typeface="Carlito"/>
              <a:cs typeface="Carlito"/>
            </a:endParaRPr>
          </a:p>
          <a:p>
            <a:pPr marL="12700" marR="5080" algn="just">
              <a:lnSpc>
                <a:spcPct val="110000"/>
              </a:lnSpc>
              <a:spcBef>
                <a:spcPts val="15"/>
              </a:spcBef>
            </a:pPr>
            <a:r>
              <a:rPr sz="1100" spc="-5" dirty="0">
                <a:latin typeface="Carlito"/>
                <a:cs typeface="Carlito"/>
              </a:rPr>
              <a:t>The Results and Comments Reports are the reports that are automatically generated as the  participants carry out the tests assigned to them in </a:t>
            </a:r>
            <a:r>
              <a:rPr sz="1100" dirty="0">
                <a:latin typeface="Carlito"/>
                <a:cs typeface="Carlito"/>
              </a:rPr>
              <a:t>a </a:t>
            </a:r>
            <a:r>
              <a:rPr sz="1100" spc="-5" dirty="0">
                <a:latin typeface="Carlito"/>
                <a:cs typeface="Carlito"/>
              </a:rPr>
              <a:t>Project, as well as after the evaluations of  the interviews that the assigned evaluator/assessor has done.</a:t>
            </a:r>
            <a:endParaRPr sz="1100">
              <a:latin typeface="Carlito"/>
              <a:cs typeface="Carlito"/>
            </a:endParaRPr>
          </a:p>
          <a:p>
            <a:pPr marL="469900" lvl="3" indent="-228600">
              <a:lnSpc>
                <a:spcPct val="100000"/>
              </a:lnSpc>
              <a:spcBef>
                <a:spcPts val="940"/>
              </a:spcBef>
              <a:buClr>
                <a:srgbClr val="4F81BD"/>
              </a:buClr>
              <a:buFont typeface="Wingdings"/>
              <a:buChar char=""/>
              <a:tabLst>
                <a:tab pos="469900" algn="l"/>
              </a:tabLst>
            </a:pPr>
            <a:r>
              <a:rPr sz="1100" spc="-5" dirty="0">
                <a:solidFill>
                  <a:srgbClr val="0070C0"/>
                </a:solidFill>
                <a:latin typeface="Carlito"/>
                <a:cs typeface="Carlito"/>
              </a:rPr>
              <a:t>Professional or Results</a:t>
            </a:r>
            <a:r>
              <a:rPr sz="1100" spc="-10" dirty="0">
                <a:solidFill>
                  <a:srgbClr val="0070C0"/>
                </a:solidFill>
                <a:latin typeface="Carlito"/>
                <a:cs typeface="Carlito"/>
              </a:rPr>
              <a:t> </a:t>
            </a:r>
            <a:r>
              <a:rPr sz="1100" spc="-5" dirty="0">
                <a:solidFill>
                  <a:srgbClr val="0070C0"/>
                </a:solidFill>
                <a:latin typeface="Carlito"/>
                <a:cs typeface="Carlito"/>
              </a:rPr>
              <a:t>Report</a:t>
            </a:r>
            <a:endParaRPr sz="1100">
              <a:latin typeface="Carlito"/>
              <a:cs typeface="Carlito"/>
            </a:endParaRPr>
          </a:p>
          <a:p>
            <a:pPr marL="469900" marR="5080" algn="just">
              <a:lnSpc>
                <a:spcPct val="110300"/>
              </a:lnSpc>
              <a:spcBef>
                <a:spcPts val="775"/>
              </a:spcBef>
            </a:pPr>
            <a:r>
              <a:rPr sz="1100" spc="-5" dirty="0">
                <a:latin typeface="Carlito"/>
                <a:cs typeface="Carlito"/>
              </a:rPr>
              <a:t>The Results Report is the report provided by Panorama to the HR department, it may or  may not be shared with the participant's managers, where both quantitative and  qualitative information about the participant in the Project is gathered. This report  provides quantitative information, as well as ratings and adjustment (or not) to</a:t>
            </a:r>
            <a:r>
              <a:rPr sz="1100" spc="125" dirty="0">
                <a:latin typeface="Carlito"/>
                <a:cs typeface="Carlito"/>
              </a:rPr>
              <a:t> </a:t>
            </a:r>
            <a:r>
              <a:rPr sz="1100" dirty="0">
                <a:latin typeface="Carlito"/>
                <a:cs typeface="Carlito"/>
              </a:rPr>
              <a:t>a</a:t>
            </a:r>
            <a:endParaRPr sz="11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6350" rIns="0" bIns="0" rtlCol="0">
            <a:spAutoFit/>
          </a:bodyPr>
          <a:lstStyle/>
          <a:p>
            <a:pPr marL="38100">
              <a:lnSpc>
                <a:spcPct val="100000"/>
              </a:lnSpc>
              <a:spcBef>
                <a:spcPts val="50"/>
              </a:spcBef>
            </a:pPr>
            <a:r>
              <a:rPr dirty="0"/>
              <a:t>8</a:t>
            </a:r>
          </a:p>
        </p:txBody>
      </p:sp>
      <p:sp>
        <p:nvSpPr>
          <p:cNvPr id="2" name="object 2"/>
          <p:cNvSpPr txBox="1"/>
          <p:nvPr/>
        </p:nvSpPr>
        <p:spPr>
          <a:xfrm>
            <a:off x="901700" y="880973"/>
            <a:ext cx="5413375" cy="3783965"/>
          </a:xfrm>
          <a:prstGeom prst="rect">
            <a:avLst/>
          </a:prstGeom>
        </p:spPr>
        <p:txBody>
          <a:bodyPr vert="horz" wrap="square" lIns="0" tIns="12700" rIns="0" bIns="0" rtlCol="0">
            <a:spAutoFit/>
          </a:bodyPr>
          <a:lstStyle/>
          <a:p>
            <a:pPr marL="469900" marR="8890" algn="just">
              <a:lnSpc>
                <a:spcPct val="109100"/>
              </a:lnSpc>
              <a:spcBef>
                <a:spcPts val="100"/>
              </a:spcBef>
            </a:pPr>
            <a:r>
              <a:rPr sz="1100" spc="-5" dirty="0">
                <a:latin typeface="Carlito"/>
                <a:cs typeface="Carlito"/>
              </a:rPr>
              <a:t>reference profile, it shows the areas of Strength or Improvement of the participant, as  well as indicates how he can develop the areas in which he needs to</a:t>
            </a:r>
            <a:r>
              <a:rPr sz="1100" spc="30" dirty="0">
                <a:latin typeface="Carlito"/>
                <a:cs typeface="Carlito"/>
              </a:rPr>
              <a:t> </a:t>
            </a:r>
            <a:r>
              <a:rPr sz="1100" spc="-5" dirty="0">
                <a:latin typeface="Carlito"/>
                <a:cs typeface="Carlito"/>
              </a:rPr>
              <a:t>improve.</a:t>
            </a:r>
            <a:endParaRPr sz="1100">
              <a:latin typeface="Carlito"/>
              <a:cs typeface="Carlito"/>
            </a:endParaRPr>
          </a:p>
          <a:p>
            <a:pPr marL="469900" indent="-228600">
              <a:lnSpc>
                <a:spcPct val="100000"/>
              </a:lnSpc>
              <a:spcBef>
                <a:spcPts val="960"/>
              </a:spcBef>
              <a:buClr>
                <a:srgbClr val="4F81BD"/>
              </a:buClr>
              <a:buSzPct val="109090"/>
              <a:buFont typeface="Wingdings"/>
              <a:buChar char=""/>
              <a:tabLst>
                <a:tab pos="469900" algn="l"/>
              </a:tabLst>
            </a:pPr>
            <a:r>
              <a:rPr sz="1100" spc="-5" dirty="0">
                <a:solidFill>
                  <a:srgbClr val="0070C0"/>
                </a:solidFill>
                <a:latin typeface="Carlito"/>
                <a:cs typeface="Carlito"/>
              </a:rPr>
              <a:t>Feedback</a:t>
            </a:r>
            <a:r>
              <a:rPr sz="1100" spc="-10" dirty="0">
                <a:solidFill>
                  <a:srgbClr val="0070C0"/>
                </a:solidFill>
                <a:latin typeface="Carlito"/>
                <a:cs typeface="Carlito"/>
              </a:rPr>
              <a:t> </a:t>
            </a:r>
            <a:r>
              <a:rPr sz="1100" spc="-5" dirty="0">
                <a:solidFill>
                  <a:srgbClr val="0070C0"/>
                </a:solidFill>
                <a:latin typeface="Carlito"/>
                <a:cs typeface="Carlito"/>
              </a:rPr>
              <a:t>Report</a:t>
            </a:r>
            <a:endParaRPr sz="1100">
              <a:latin typeface="Carlito"/>
              <a:cs typeface="Carlito"/>
            </a:endParaRPr>
          </a:p>
          <a:p>
            <a:pPr marL="469900" marR="5715" algn="just">
              <a:lnSpc>
                <a:spcPct val="110000"/>
              </a:lnSpc>
              <a:spcBef>
                <a:spcPts val="800"/>
              </a:spcBef>
            </a:pPr>
            <a:r>
              <a:rPr sz="1100" spc="-5" dirty="0">
                <a:latin typeface="Carlito"/>
                <a:cs typeface="Carlito"/>
              </a:rPr>
              <a:t>The Feedback report is the report that can be given to the participant in the Feedback  session where qualitative information is shown, there is no quantitative information  and no adjustment or mismatch with </a:t>
            </a:r>
            <a:r>
              <a:rPr sz="1100" dirty="0">
                <a:latin typeface="Carlito"/>
                <a:cs typeface="Carlito"/>
              </a:rPr>
              <a:t>a </a:t>
            </a:r>
            <a:r>
              <a:rPr sz="1100" spc="-5" dirty="0">
                <a:latin typeface="Carlito"/>
                <a:cs typeface="Carlito"/>
              </a:rPr>
              <a:t>reference</a:t>
            </a:r>
            <a:r>
              <a:rPr sz="1100" spc="-10" dirty="0">
                <a:latin typeface="Carlito"/>
                <a:cs typeface="Carlito"/>
              </a:rPr>
              <a:t> </a:t>
            </a:r>
            <a:r>
              <a:rPr sz="1100" spc="-5" dirty="0">
                <a:latin typeface="Carlito"/>
                <a:cs typeface="Carlito"/>
              </a:rPr>
              <a:t>profile.</a:t>
            </a:r>
            <a:endParaRPr sz="1100">
              <a:latin typeface="Carlito"/>
              <a:cs typeface="Carlito"/>
            </a:endParaRPr>
          </a:p>
          <a:p>
            <a:pPr marL="469900" marR="5080" algn="just">
              <a:lnSpc>
                <a:spcPct val="109100"/>
              </a:lnSpc>
              <a:spcBef>
                <a:spcPts val="815"/>
              </a:spcBef>
            </a:pPr>
            <a:r>
              <a:rPr sz="1100" spc="-5" dirty="0">
                <a:latin typeface="Carlito"/>
                <a:cs typeface="Carlito"/>
              </a:rPr>
              <a:t>This report can also be visualized by the participant himself from the link that will be  provided via e-mail, which will send him to his landing page, appearing </a:t>
            </a:r>
            <a:r>
              <a:rPr sz="1100" dirty="0">
                <a:latin typeface="Carlito"/>
                <a:cs typeface="Carlito"/>
              </a:rPr>
              <a:t>a </a:t>
            </a:r>
            <a:r>
              <a:rPr sz="1100" spc="-5" dirty="0">
                <a:latin typeface="Carlito"/>
                <a:cs typeface="Carlito"/>
              </a:rPr>
              <a:t>new phase to  redirect him to the web where he can consult it.</a:t>
            </a:r>
            <a:endParaRPr sz="1100">
              <a:latin typeface="Carlito"/>
              <a:cs typeface="Carlito"/>
            </a:endParaRPr>
          </a:p>
          <a:p>
            <a:pPr marL="353060" lvl="2" indent="-340995" algn="just">
              <a:lnSpc>
                <a:spcPct val="100000"/>
              </a:lnSpc>
              <a:spcBef>
                <a:spcPts val="935"/>
              </a:spcBef>
              <a:buAutoNum type="arabicPeriod" startAt="7"/>
              <a:tabLst>
                <a:tab pos="353695" algn="l"/>
              </a:tabLst>
            </a:pPr>
            <a:r>
              <a:rPr sz="1200" spc="-10" dirty="0">
                <a:solidFill>
                  <a:srgbClr val="1F3763"/>
                </a:solidFill>
                <a:latin typeface="Carlito"/>
                <a:cs typeface="Carlito"/>
              </a:rPr>
              <a:t>Participants'</a:t>
            </a:r>
            <a:r>
              <a:rPr sz="1200" spc="-5" dirty="0">
                <a:solidFill>
                  <a:srgbClr val="1F3763"/>
                </a:solidFill>
                <a:latin typeface="Carlito"/>
                <a:cs typeface="Carlito"/>
              </a:rPr>
              <a:t> </a:t>
            </a:r>
            <a:r>
              <a:rPr sz="1200" spc="-10" dirty="0">
                <a:solidFill>
                  <a:srgbClr val="1F3763"/>
                </a:solidFill>
                <a:latin typeface="Carlito"/>
                <a:cs typeface="Carlito"/>
              </a:rPr>
              <a:t>data</a:t>
            </a:r>
            <a:endParaRPr sz="1200">
              <a:latin typeface="Carlito"/>
              <a:cs typeface="Carlito"/>
            </a:endParaRPr>
          </a:p>
          <a:p>
            <a:pPr marL="12700" marR="5080" algn="just">
              <a:lnSpc>
                <a:spcPct val="110000"/>
              </a:lnSpc>
              <a:spcBef>
                <a:spcPts val="15"/>
              </a:spcBef>
            </a:pPr>
            <a:r>
              <a:rPr sz="1100" spc="-5" dirty="0">
                <a:latin typeface="Carlito"/>
                <a:cs typeface="Carlito"/>
              </a:rPr>
              <a:t>In this section you can find both the employees' data as to which projects they currently in or  have been participating in, as well </a:t>
            </a:r>
            <a:r>
              <a:rPr sz="1100" dirty="0">
                <a:latin typeface="Carlito"/>
                <a:cs typeface="Carlito"/>
              </a:rPr>
              <a:t>as </a:t>
            </a:r>
            <a:r>
              <a:rPr sz="1100" spc="-5" dirty="0">
                <a:latin typeface="Carlito"/>
                <a:cs typeface="Carlito"/>
              </a:rPr>
              <a:t>collecting all the information related to the employee's  mobility</a:t>
            </a:r>
            <a:r>
              <a:rPr sz="1100" spc="-10" dirty="0">
                <a:latin typeface="Carlito"/>
                <a:cs typeface="Carlito"/>
              </a:rPr>
              <a:t> </a:t>
            </a:r>
            <a:r>
              <a:rPr sz="1100" spc="-5" dirty="0">
                <a:latin typeface="Carlito"/>
                <a:cs typeface="Carlito"/>
              </a:rPr>
              <a:t>preferences.</a:t>
            </a:r>
            <a:endParaRPr sz="1100">
              <a:latin typeface="Carlito"/>
              <a:cs typeface="Carlito"/>
            </a:endParaRPr>
          </a:p>
          <a:p>
            <a:pPr marL="469900" lvl="3" indent="-228600">
              <a:lnSpc>
                <a:spcPct val="100000"/>
              </a:lnSpc>
              <a:spcBef>
                <a:spcPts val="910"/>
              </a:spcBef>
              <a:buClr>
                <a:srgbClr val="4F81BD"/>
              </a:buClr>
              <a:buFont typeface="Wingdings"/>
              <a:buChar char=""/>
              <a:tabLst>
                <a:tab pos="469900" algn="l"/>
              </a:tabLst>
            </a:pPr>
            <a:r>
              <a:rPr sz="1100" spc="-5" dirty="0">
                <a:solidFill>
                  <a:srgbClr val="0070C0"/>
                </a:solidFill>
                <a:latin typeface="Carlito"/>
                <a:cs typeface="Carlito"/>
              </a:rPr>
              <a:t>Employee HUB and Mobility</a:t>
            </a:r>
            <a:r>
              <a:rPr sz="1100" spc="-10" dirty="0">
                <a:solidFill>
                  <a:srgbClr val="0070C0"/>
                </a:solidFill>
                <a:latin typeface="Carlito"/>
                <a:cs typeface="Carlito"/>
              </a:rPr>
              <a:t> </a:t>
            </a:r>
            <a:r>
              <a:rPr sz="1100" spc="-5" dirty="0">
                <a:solidFill>
                  <a:srgbClr val="0070C0"/>
                </a:solidFill>
                <a:latin typeface="Carlito"/>
                <a:cs typeface="Carlito"/>
              </a:rPr>
              <a:t>Preferences</a:t>
            </a:r>
            <a:endParaRPr sz="1100">
              <a:latin typeface="Carlito"/>
              <a:cs typeface="Carlito"/>
            </a:endParaRPr>
          </a:p>
          <a:p>
            <a:pPr marL="469900" marR="5080" algn="just">
              <a:lnSpc>
                <a:spcPct val="110000"/>
              </a:lnSpc>
              <a:spcBef>
                <a:spcPts val="805"/>
              </a:spcBef>
            </a:pPr>
            <a:r>
              <a:rPr sz="1100" spc="-5" dirty="0">
                <a:latin typeface="Carlito"/>
                <a:cs typeface="Carlito"/>
              </a:rPr>
              <a:t>In the employee's HUB as well as in the participants ,we can find both the projects in  which they are registered and their status, as well as the mobility preferences indicated  by the employees and therefore registered in the system.</a:t>
            </a:r>
            <a:endParaRPr sz="1100">
              <a:latin typeface="Carlito"/>
              <a:cs typeface="Carl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8657</Words>
  <Application>Microsoft Macintosh PowerPoint</Application>
  <PresentationFormat>Custom</PresentationFormat>
  <Paragraphs>379</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Carlito</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Javier Arean</cp:lastModifiedBy>
  <cp:revision>1</cp:revision>
  <dcterms:created xsi:type="dcterms:W3CDTF">2020-04-15T15:21:26Z</dcterms:created>
  <dcterms:modified xsi:type="dcterms:W3CDTF">2020-04-15T15:22:46Z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2020-04-15T00:00:00Z</vt:filetime>
  </property>
</Properties>
</file>