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x="11709400" cy="6584950"/>
  <p:notesSz cx="11709400" cy="658495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083807" y="4169664"/>
            <a:ext cx="5620511" cy="24140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87299" y="789000"/>
            <a:ext cx="9934801" cy="863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756410" y="3687572"/>
            <a:ext cx="8196580" cy="16462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72778F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72778F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85470" y="1514538"/>
            <a:ext cx="5093589" cy="4346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030341" y="1514538"/>
            <a:ext cx="5093589" cy="4346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1704319" cy="65836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3912870" y="4445038"/>
            <a:ext cx="3878595" cy="12374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72778F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Relationship Id="rId8" Type="http://schemas.openxmlformats.org/officeDocument/2006/relationships/image" Target="../media/image2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083807" y="4169664"/>
            <a:ext cx="5620511" cy="24140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732506" y="5491383"/>
            <a:ext cx="695849" cy="62975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87299" y="1953285"/>
            <a:ext cx="2868295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72778F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85470" y="1514538"/>
            <a:ext cx="10538460" cy="4346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981196" y="6124003"/>
            <a:ext cx="3747008" cy="3292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85470" y="6124003"/>
            <a:ext cx="2693162" cy="3292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430768" y="6124003"/>
            <a:ext cx="2693162" cy="3292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jpg"/><Relationship Id="rId3" Type="http://schemas.openxmlformats.org/officeDocument/2006/relationships/image" Target="../media/image55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2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44062" y="1532877"/>
            <a:ext cx="5016500" cy="2037080"/>
          </a:xfrm>
          <a:prstGeom prst="rect"/>
        </p:spPr>
        <p:txBody>
          <a:bodyPr wrap="square" lIns="0" tIns="195580" rIns="0" bIns="0" rtlCol="0" vert="horz">
            <a:spAutoFit/>
          </a:bodyPr>
          <a:lstStyle/>
          <a:p>
            <a:pPr marL="830580" marR="5080" indent="-818515">
              <a:lnSpc>
                <a:spcPts val="7200"/>
              </a:lnSpc>
              <a:spcBef>
                <a:spcPts val="1540"/>
              </a:spcBef>
            </a:pPr>
            <a:r>
              <a:rPr dirty="0" sz="7200" spc="-85">
                <a:solidFill>
                  <a:srgbClr val="FFFFFF"/>
                </a:solidFill>
              </a:rPr>
              <a:t>P</a:t>
            </a:r>
            <a:r>
              <a:rPr dirty="0" sz="7200" spc="-200">
                <a:solidFill>
                  <a:srgbClr val="FFFFFF"/>
                </a:solidFill>
              </a:rPr>
              <a:t>a</a:t>
            </a:r>
            <a:r>
              <a:rPr dirty="0" sz="7200" spc="-155">
                <a:solidFill>
                  <a:srgbClr val="FFFFFF"/>
                </a:solidFill>
              </a:rPr>
              <a:t>n</a:t>
            </a:r>
            <a:r>
              <a:rPr dirty="0" sz="7200" spc="-315">
                <a:solidFill>
                  <a:srgbClr val="FFFFFF"/>
                </a:solidFill>
              </a:rPr>
              <a:t>o</a:t>
            </a:r>
            <a:r>
              <a:rPr dirty="0" sz="7200" spc="-275">
                <a:solidFill>
                  <a:srgbClr val="FFFFFF"/>
                </a:solidFill>
              </a:rPr>
              <a:t>r</a:t>
            </a:r>
            <a:r>
              <a:rPr dirty="0" sz="7200" spc="-150">
                <a:solidFill>
                  <a:srgbClr val="FFFFFF"/>
                </a:solidFill>
              </a:rPr>
              <a:t>a</a:t>
            </a:r>
            <a:r>
              <a:rPr dirty="0" sz="7200" spc="-240">
                <a:solidFill>
                  <a:srgbClr val="FFFFFF"/>
                </a:solidFill>
              </a:rPr>
              <a:t>m</a:t>
            </a:r>
            <a:r>
              <a:rPr dirty="0" sz="7200" spc="-195">
                <a:solidFill>
                  <a:srgbClr val="FFFFFF"/>
                </a:solidFill>
              </a:rPr>
              <a:t>a  </a:t>
            </a:r>
            <a:r>
              <a:rPr dirty="0" sz="7200" spc="-204">
                <a:solidFill>
                  <a:srgbClr val="FFFFFF"/>
                </a:solidFill>
              </a:rPr>
              <a:t>Toolkit</a:t>
            </a:r>
            <a:endParaRPr sz="7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7299" y="1748777"/>
            <a:ext cx="2868295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75"/>
              <a:t>Project </a:t>
            </a:r>
            <a:r>
              <a:rPr dirty="0" spc="-80"/>
              <a:t>set</a:t>
            </a:r>
            <a:r>
              <a:rPr dirty="0" spc="-315"/>
              <a:t> </a:t>
            </a:r>
            <a:r>
              <a:rPr dirty="0" spc="-40"/>
              <a:t>up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87299" y="2376030"/>
            <a:ext cx="4192270" cy="2059305"/>
          </a:xfrm>
          <a:prstGeom prst="rect">
            <a:avLst/>
          </a:prstGeom>
        </p:spPr>
        <p:txBody>
          <a:bodyPr wrap="square" lIns="0" tIns="73660" rIns="0" bIns="0" rtlCol="0" vert="horz">
            <a:spAutoFit/>
          </a:bodyPr>
          <a:lstStyle/>
          <a:p>
            <a:pPr marL="12700" marR="208915">
              <a:lnSpc>
                <a:spcPts val="2400"/>
              </a:lnSpc>
              <a:spcBef>
                <a:spcPts val="580"/>
              </a:spcBef>
            </a:pPr>
            <a:r>
              <a:rPr dirty="0" sz="2400" spc="-110" b="1">
                <a:solidFill>
                  <a:srgbClr val="72778F"/>
                </a:solidFill>
                <a:latin typeface="Verdana"/>
                <a:cs typeface="Verdana"/>
              </a:rPr>
              <a:t>Select </a:t>
            </a:r>
            <a:r>
              <a:rPr dirty="0" sz="2400" spc="-150" b="1">
                <a:solidFill>
                  <a:srgbClr val="72778F"/>
                </a:solidFill>
                <a:latin typeface="Verdana"/>
                <a:cs typeface="Verdana"/>
              </a:rPr>
              <a:t>your </a:t>
            </a:r>
            <a:r>
              <a:rPr dirty="0" sz="2400" spc="-135" b="1">
                <a:solidFill>
                  <a:srgbClr val="72778F"/>
                </a:solidFill>
                <a:latin typeface="Verdana"/>
                <a:cs typeface="Verdana"/>
              </a:rPr>
              <a:t>interview  </a:t>
            </a:r>
            <a:r>
              <a:rPr dirty="0" sz="2400" spc="-80" b="1">
                <a:solidFill>
                  <a:srgbClr val="72778F"/>
                </a:solidFill>
                <a:latin typeface="Verdana"/>
                <a:cs typeface="Verdana"/>
              </a:rPr>
              <a:t>guide </a:t>
            </a:r>
            <a:r>
              <a:rPr dirty="0" sz="2400" spc="-145" b="1">
                <a:solidFill>
                  <a:srgbClr val="72778F"/>
                </a:solidFill>
                <a:latin typeface="Verdana"/>
                <a:cs typeface="Verdana"/>
              </a:rPr>
              <a:t>(preloaded  </a:t>
            </a:r>
            <a:r>
              <a:rPr dirty="0" sz="2400" spc="-114" b="1">
                <a:solidFill>
                  <a:srgbClr val="72778F"/>
                </a:solidFill>
                <a:latin typeface="Verdana"/>
                <a:cs typeface="Verdana"/>
              </a:rPr>
              <a:t>questions </a:t>
            </a:r>
            <a:r>
              <a:rPr dirty="0" sz="2400" spc="-85" b="1">
                <a:solidFill>
                  <a:srgbClr val="72778F"/>
                </a:solidFill>
                <a:latin typeface="Verdana"/>
                <a:cs typeface="Verdana"/>
              </a:rPr>
              <a:t>and</a:t>
            </a:r>
            <a:r>
              <a:rPr dirty="0" sz="2400" spc="-290" b="1">
                <a:solidFill>
                  <a:srgbClr val="72778F"/>
                </a:solidFill>
                <a:latin typeface="Verdana"/>
                <a:cs typeface="Verdana"/>
              </a:rPr>
              <a:t> </a:t>
            </a:r>
            <a:r>
              <a:rPr dirty="0" sz="2400" spc="-155" b="1">
                <a:solidFill>
                  <a:srgbClr val="72778F"/>
                </a:solidFill>
                <a:latin typeface="Verdana"/>
                <a:cs typeface="Verdana"/>
              </a:rPr>
              <a:t>indicators)</a:t>
            </a:r>
            <a:endParaRPr sz="2400">
              <a:latin typeface="Verdana"/>
              <a:cs typeface="Verdana"/>
            </a:endParaRPr>
          </a:p>
          <a:p>
            <a:pPr marL="12700" marR="5080">
              <a:lnSpc>
                <a:spcPts val="1800"/>
              </a:lnSpc>
              <a:spcBef>
                <a:spcPts val="1130"/>
              </a:spcBef>
            </a:pP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Customize your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interview </a:t>
            </a:r>
            <a:r>
              <a:rPr dirty="0" sz="1800" spc="-30">
                <a:solidFill>
                  <a:srgbClr val="2D2B40"/>
                </a:solidFill>
                <a:latin typeface="Noto Sans"/>
                <a:cs typeface="Noto Sans"/>
              </a:rPr>
              <a:t>guides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based  on the questions and behavior  indicators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that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you previously defined  on the</a:t>
            </a:r>
            <a:r>
              <a:rPr dirty="0" sz="1800">
                <a:solidFill>
                  <a:srgbClr val="2D2B40"/>
                </a:solidFill>
                <a:latin typeface="Noto Sans"/>
                <a:cs typeface="Noto Sans"/>
              </a:rPr>
              <a:t>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platform.</a:t>
            </a:r>
            <a:endParaRPr sz="1800">
              <a:latin typeface="Noto Sans"/>
              <a:cs typeface="Noto San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467319" y="888187"/>
            <a:ext cx="5575300" cy="4804410"/>
            <a:chOff x="5467319" y="888187"/>
            <a:chExt cx="5575300" cy="4804410"/>
          </a:xfrm>
        </p:grpSpPr>
        <p:sp>
          <p:nvSpPr>
            <p:cNvPr id="5" name="object 5"/>
            <p:cNvSpPr/>
            <p:nvPr/>
          </p:nvSpPr>
          <p:spPr>
            <a:xfrm>
              <a:off x="5467319" y="888187"/>
              <a:ext cx="5575188" cy="480386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528995" y="949833"/>
              <a:ext cx="5275315" cy="45040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75"/>
              <a:t>Project </a:t>
            </a:r>
            <a:r>
              <a:rPr dirty="0" spc="-80"/>
              <a:t>set</a:t>
            </a:r>
            <a:r>
              <a:rPr dirty="0" spc="-315"/>
              <a:t> </a:t>
            </a:r>
            <a:r>
              <a:rPr dirty="0" spc="-40"/>
              <a:t>up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87299" y="2406633"/>
            <a:ext cx="2898775" cy="1884680"/>
          </a:xfrm>
          <a:prstGeom prst="rect">
            <a:avLst/>
          </a:prstGeom>
        </p:spPr>
        <p:txBody>
          <a:bodyPr wrap="square" lIns="0" tIns="1866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70"/>
              </a:spcBef>
            </a:pPr>
            <a:r>
              <a:rPr dirty="0" sz="2400" spc="-120" b="1">
                <a:solidFill>
                  <a:srgbClr val="72778F"/>
                </a:solidFill>
                <a:latin typeface="Verdana"/>
                <a:cs typeface="Verdana"/>
              </a:rPr>
              <a:t>Assign</a:t>
            </a:r>
            <a:r>
              <a:rPr dirty="0" sz="2400" spc="-185" b="1">
                <a:solidFill>
                  <a:srgbClr val="72778F"/>
                </a:solidFill>
                <a:latin typeface="Verdana"/>
                <a:cs typeface="Verdana"/>
              </a:rPr>
              <a:t> </a:t>
            </a:r>
            <a:r>
              <a:rPr dirty="0" sz="2400" spc="-120" b="1">
                <a:solidFill>
                  <a:srgbClr val="72778F"/>
                </a:solidFill>
                <a:latin typeface="Verdana"/>
                <a:cs typeface="Verdana"/>
              </a:rPr>
              <a:t>weights</a:t>
            </a:r>
            <a:endParaRPr sz="2400">
              <a:latin typeface="Verdana"/>
              <a:cs typeface="Verdana"/>
            </a:endParaRPr>
          </a:p>
          <a:p>
            <a:pPr marL="12700" marR="5080">
              <a:lnSpc>
                <a:spcPts val="1800"/>
              </a:lnSpc>
              <a:spcBef>
                <a:spcPts val="1385"/>
              </a:spcBef>
            </a:pPr>
            <a:r>
              <a:rPr dirty="0" sz="1800" spc="-30">
                <a:solidFill>
                  <a:srgbClr val="2D2B40"/>
                </a:solidFill>
                <a:latin typeface="Noto Sans"/>
                <a:cs typeface="Noto Sans"/>
              </a:rPr>
              <a:t>Assign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to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what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extent you 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want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each tool selected for  a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variable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to measure </a:t>
            </a:r>
            <a:r>
              <a:rPr dirty="0" sz="1800" spc="-25">
                <a:solidFill>
                  <a:srgbClr val="2D2B40"/>
                </a:solidFill>
                <a:latin typeface="Noto Sans"/>
                <a:cs typeface="Noto Sans"/>
              </a:rPr>
              <a:t>it,  </a:t>
            </a:r>
            <a:r>
              <a:rPr dirty="0" sz="1800" spc="-35">
                <a:solidFill>
                  <a:srgbClr val="2D2B40"/>
                </a:solidFill>
                <a:latin typeface="Noto Sans"/>
                <a:cs typeface="Noto Sans"/>
              </a:rPr>
              <a:t>assigning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a </a:t>
            </a:r>
            <a:r>
              <a:rPr dirty="0" sz="1800" spc="-20">
                <a:solidFill>
                  <a:srgbClr val="2D2B40"/>
                </a:solidFill>
                <a:latin typeface="Noto Sans"/>
                <a:cs typeface="Noto Sans"/>
              </a:rPr>
              <a:t>percentage/  </a:t>
            </a:r>
            <a:r>
              <a:rPr dirty="0" sz="1800" spc="-35">
                <a:solidFill>
                  <a:srgbClr val="2D2B40"/>
                </a:solidFill>
                <a:latin typeface="Noto Sans"/>
                <a:cs typeface="Noto Sans"/>
              </a:rPr>
              <a:t>weight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to</a:t>
            </a:r>
            <a:r>
              <a:rPr dirty="0" sz="1800" spc="30">
                <a:solidFill>
                  <a:srgbClr val="2D2B40"/>
                </a:solidFill>
                <a:latin typeface="Noto Sans"/>
                <a:cs typeface="Noto Sans"/>
              </a:rPr>
              <a:t>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it.</a:t>
            </a:r>
            <a:endParaRPr sz="1800">
              <a:latin typeface="Noto Sans"/>
              <a:cs typeface="Noto San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354433" y="1380530"/>
            <a:ext cx="6718934" cy="3848100"/>
            <a:chOff x="4354433" y="1380530"/>
            <a:chExt cx="6718934" cy="3848100"/>
          </a:xfrm>
        </p:grpSpPr>
        <p:sp>
          <p:nvSpPr>
            <p:cNvPr id="5" name="object 5"/>
            <p:cNvSpPr/>
            <p:nvPr/>
          </p:nvSpPr>
          <p:spPr>
            <a:xfrm>
              <a:off x="4354433" y="1380530"/>
              <a:ext cx="6718797" cy="384794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418012" y="1444130"/>
              <a:ext cx="6386306" cy="35154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7299" y="1368158"/>
            <a:ext cx="2868295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75"/>
              <a:t>Project </a:t>
            </a:r>
            <a:r>
              <a:rPr dirty="0" spc="-80"/>
              <a:t>set</a:t>
            </a:r>
            <a:r>
              <a:rPr dirty="0" spc="-315"/>
              <a:t> </a:t>
            </a:r>
            <a:r>
              <a:rPr dirty="0" spc="-40"/>
              <a:t>up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87299" y="1955279"/>
            <a:ext cx="3307715" cy="2915285"/>
          </a:xfrm>
          <a:prstGeom prst="rect">
            <a:avLst/>
          </a:prstGeom>
        </p:spPr>
        <p:txBody>
          <a:bodyPr wrap="square" lIns="0" tIns="73660" rIns="0" bIns="0" rtlCol="0" vert="horz">
            <a:spAutoFit/>
          </a:bodyPr>
          <a:lstStyle/>
          <a:p>
            <a:pPr marL="12700" marR="704215">
              <a:lnSpc>
                <a:spcPts val="2400"/>
              </a:lnSpc>
              <a:spcBef>
                <a:spcPts val="580"/>
              </a:spcBef>
            </a:pPr>
            <a:r>
              <a:rPr dirty="0" sz="2400" spc="-80" b="1">
                <a:solidFill>
                  <a:srgbClr val="72778F"/>
                </a:solidFill>
                <a:latin typeface="Verdana"/>
                <a:cs typeface="Verdana"/>
              </a:rPr>
              <a:t>Edit </a:t>
            </a:r>
            <a:r>
              <a:rPr dirty="0" sz="2400" spc="-150" b="1">
                <a:solidFill>
                  <a:srgbClr val="72778F"/>
                </a:solidFill>
                <a:latin typeface="Verdana"/>
                <a:cs typeface="Verdana"/>
              </a:rPr>
              <a:t>journey</a:t>
            </a:r>
            <a:r>
              <a:rPr dirty="0" sz="2400" spc="-345" b="1">
                <a:solidFill>
                  <a:srgbClr val="72778F"/>
                </a:solidFill>
                <a:latin typeface="Verdana"/>
                <a:cs typeface="Verdana"/>
              </a:rPr>
              <a:t> </a:t>
            </a:r>
            <a:r>
              <a:rPr dirty="0" sz="2400" spc="-85" b="1">
                <a:solidFill>
                  <a:srgbClr val="72778F"/>
                </a:solidFill>
                <a:latin typeface="Verdana"/>
                <a:cs typeface="Verdana"/>
              </a:rPr>
              <a:t>and  </a:t>
            </a:r>
            <a:r>
              <a:rPr dirty="0" sz="2400" spc="-114" b="1">
                <a:solidFill>
                  <a:srgbClr val="72778F"/>
                </a:solidFill>
                <a:latin typeface="Verdana"/>
                <a:cs typeface="Verdana"/>
              </a:rPr>
              <a:t>customize</a:t>
            </a:r>
            <a:r>
              <a:rPr dirty="0" sz="2400" spc="-200" b="1">
                <a:solidFill>
                  <a:srgbClr val="72778F"/>
                </a:solidFill>
                <a:latin typeface="Verdana"/>
                <a:cs typeface="Verdana"/>
              </a:rPr>
              <a:t> </a:t>
            </a:r>
            <a:r>
              <a:rPr dirty="0" sz="2400" spc="-125" b="1">
                <a:solidFill>
                  <a:srgbClr val="72778F"/>
                </a:solidFill>
                <a:latin typeface="Verdana"/>
                <a:cs typeface="Verdana"/>
              </a:rPr>
              <a:t>titles</a:t>
            </a:r>
            <a:endParaRPr sz="2400">
              <a:latin typeface="Verdana"/>
              <a:cs typeface="Verdana"/>
            </a:endParaRPr>
          </a:p>
          <a:p>
            <a:pPr marL="12700" marR="354330">
              <a:lnSpc>
                <a:spcPts val="1800"/>
              </a:lnSpc>
              <a:spcBef>
                <a:spcPts val="1870"/>
              </a:spcBef>
            </a:pP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Customize the name of the  tools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that will evaluate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your  participants </a:t>
            </a:r>
            <a:r>
              <a:rPr dirty="0" sz="1800" spc="-5">
                <a:solidFill>
                  <a:srgbClr val="2D2B40"/>
                </a:solidFill>
                <a:latin typeface="Noto Sans"/>
                <a:cs typeface="Noto Sans"/>
              </a:rPr>
              <a:t>so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that their 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journey is</a:t>
            </a:r>
            <a:r>
              <a:rPr dirty="0" sz="1800">
                <a:solidFill>
                  <a:srgbClr val="2D2B40"/>
                </a:solidFill>
                <a:latin typeface="Noto Sans"/>
                <a:cs typeface="Noto Sans"/>
              </a:rPr>
              <a:t>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attractive.</a:t>
            </a:r>
            <a:endParaRPr sz="1800">
              <a:latin typeface="Noto Sans"/>
              <a:cs typeface="Noto Sans"/>
            </a:endParaRPr>
          </a:p>
          <a:p>
            <a:pPr marL="12700" marR="5080">
              <a:lnSpc>
                <a:spcPts val="1800"/>
              </a:lnSpc>
              <a:spcBef>
                <a:spcPts val="1200"/>
              </a:spcBef>
            </a:pP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Modify the position of the 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evaluation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tools to best adapt  the participant's journey to</a:t>
            </a:r>
            <a:r>
              <a:rPr dirty="0" sz="1800" spc="-50">
                <a:solidFill>
                  <a:srgbClr val="2D2B40"/>
                </a:solidFill>
                <a:latin typeface="Noto Sans"/>
                <a:cs typeface="Noto Sans"/>
              </a:rPr>
              <a:t>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the  process.</a:t>
            </a:r>
            <a:endParaRPr sz="1800">
              <a:latin typeface="Noto Sans"/>
              <a:cs typeface="Noto San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620036" y="1376507"/>
            <a:ext cx="6449060" cy="3848735"/>
            <a:chOff x="4620036" y="1376507"/>
            <a:chExt cx="6449060" cy="3848735"/>
          </a:xfrm>
        </p:grpSpPr>
        <p:sp>
          <p:nvSpPr>
            <p:cNvPr id="5" name="object 5"/>
            <p:cNvSpPr/>
            <p:nvPr/>
          </p:nvSpPr>
          <p:spPr>
            <a:xfrm>
              <a:off x="4620036" y="1376507"/>
              <a:ext cx="6448745" cy="384840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686782" y="1443240"/>
              <a:ext cx="6117522" cy="35171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7299" y="1500556"/>
            <a:ext cx="3379470" cy="1244600"/>
          </a:xfrm>
          <a:prstGeom prst="rect"/>
        </p:spPr>
        <p:txBody>
          <a:bodyPr wrap="square" lIns="0" tIns="88900" rIns="0" bIns="0" rtlCol="0" vert="horz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700"/>
              </a:spcBef>
            </a:pPr>
            <a:r>
              <a:rPr dirty="0" spc="-80"/>
              <a:t>Scoring</a:t>
            </a:r>
            <a:r>
              <a:rPr dirty="0" spc="-235"/>
              <a:t> </a:t>
            </a:r>
            <a:r>
              <a:rPr dirty="0" spc="-130"/>
              <a:t>formula:  </a:t>
            </a:r>
            <a:r>
              <a:rPr dirty="0" spc="-55"/>
              <a:t>Build </a:t>
            </a:r>
            <a:r>
              <a:rPr dirty="0" spc="-114"/>
              <a:t>your </a:t>
            </a:r>
            <a:r>
              <a:rPr dirty="0" spc="-90"/>
              <a:t>ideal  </a:t>
            </a:r>
            <a:r>
              <a:rPr dirty="0" spc="-55"/>
              <a:t>profile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87299" y="2927451"/>
            <a:ext cx="3995420" cy="1823720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algn="just" marL="12700" marR="237490">
              <a:lnSpc>
                <a:spcPts val="1800"/>
              </a:lnSpc>
              <a:spcBef>
                <a:spcPts val="459"/>
              </a:spcBef>
            </a:pP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Build as many reference profiles as  you </a:t>
            </a:r>
            <a:r>
              <a:rPr dirty="0" sz="1800" spc="-20">
                <a:solidFill>
                  <a:srgbClr val="2D2B40"/>
                </a:solidFill>
                <a:latin typeface="Noto Sans"/>
                <a:cs typeface="Noto Sans"/>
              </a:rPr>
              <a:t>want,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to be able to match your  participants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with</a:t>
            </a:r>
            <a:r>
              <a:rPr dirty="0" sz="1800" spc="-5">
                <a:solidFill>
                  <a:srgbClr val="2D2B40"/>
                </a:solidFill>
                <a:latin typeface="Noto Sans"/>
                <a:cs typeface="Noto Sans"/>
              </a:rPr>
              <a:t>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them.</a:t>
            </a:r>
            <a:endParaRPr sz="1800">
              <a:latin typeface="Noto Sans"/>
              <a:cs typeface="Noto Sans"/>
            </a:endParaRPr>
          </a:p>
          <a:p>
            <a:pPr marL="12700" marR="5080">
              <a:lnSpc>
                <a:spcPts val="1800"/>
              </a:lnSpc>
              <a:spcBef>
                <a:spcPts val="1200"/>
              </a:spcBef>
            </a:pP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Select the variables you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want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to  compare as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well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as the competencies 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that will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be the base of the reference  profiles.</a:t>
            </a:r>
            <a:endParaRPr sz="1800">
              <a:latin typeface="Noto Sans"/>
              <a:cs typeface="Noto San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63666" y="860542"/>
            <a:ext cx="5382981" cy="47854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94350" y="899998"/>
            <a:ext cx="6132830" cy="4710430"/>
            <a:chOff x="5394350" y="899998"/>
            <a:chExt cx="6132830" cy="4710430"/>
          </a:xfrm>
        </p:grpSpPr>
        <p:sp>
          <p:nvSpPr>
            <p:cNvPr id="3" name="object 3"/>
            <p:cNvSpPr/>
            <p:nvPr/>
          </p:nvSpPr>
          <p:spPr>
            <a:xfrm>
              <a:off x="5394350" y="899998"/>
              <a:ext cx="6132576" cy="31821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668514" y="1259484"/>
              <a:ext cx="2896232" cy="435075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87299" y="789000"/>
            <a:ext cx="3416300" cy="2006600"/>
          </a:xfrm>
          <a:prstGeom prst="rect"/>
        </p:spPr>
        <p:txBody>
          <a:bodyPr wrap="square" lIns="0" tIns="88900" rIns="0" bIns="0" rtlCol="0" vert="horz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700"/>
              </a:spcBef>
            </a:pPr>
            <a:r>
              <a:rPr dirty="0" spc="-55"/>
              <a:t>Build </a:t>
            </a:r>
            <a:r>
              <a:rPr dirty="0" spc="-114"/>
              <a:t>your </a:t>
            </a:r>
            <a:r>
              <a:rPr dirty="0" spc="-85"/>
              <a:t>own  </a:t>
            </a:r>
            <a:r>
              <a:rPr dirty="0" spc="-60"/>
              <a:t>landing page  </a:t>
            </a:r>
            <a:r>
              <a:rPr dirty="0" spc="-155"/>
              <a:t>(colours, </a:t>
            </a:r>
            <a:r>
              <a:rPr dirty="0" spc="-95"/>
              <a:t>logo,  </a:t>
            </a:r>
            <a:r>
              <a:rPr dirty="0" spc="-75"/>
              <a:t>content,</a:t>
            </a:r>
            <a:r>
              <a:rPr dirty="0" spc="-200"/>
              <a:t> </a:t>
            </a:r>
            <a:r>
              <a:rPr dirty="0" spc="-105"/>
              <a:t>images,  </a:t>
            </a:r>
            <a:r>
              <a:rPr dirty="0" spc="-60"/>
              <a:t>and </a:t>
            </a:r>
            <a:r>
              <a:rPr dirty="0" spc="-110"/>
              <a:t>so</a:t>
            </a:r>
            <a:r>
              <a:rPr dirty="0" spc="-285"/>
              <a:t> </a:t>
            </a:r>
            <a:r>
              <a:rPr dirty="0" spc="-220"/>
              <a:t>on)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87299" y="2884627"/>
            <a:ext cx="3954145" cy="1595120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12700" marR="263525">
              <a:lnSpc>
                <a:spcPts val="1800"/>
              </a:lnSpc>
              <a:spcBef>
                <a:spcPts val="459"/>
              </a:spcBef>
            </a:pP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Customize your </a:t>
            </a:r>
            <a:r>
              <a:rPr dirty="0" sz="1800" spc="-25">
                <a:solidFill>
                  <a:srgbClr val="2D2B40"/>
                </a:solidFill>
                <a:latin typeface="Noto Sans"/>
                <a:cs typeface="Noto Sans"/>
              </a:rPr>
              <a:t>Landing </a:t>
            </a:r>
            <a:r>
              <a:rPr dirty="0" sz="1800" spc="-40">
                <a:solidFill>
                  <a:srgbClr val="2D2B40"/>
                </a:solidFill>
                <a:latin typeface="Noto Sans"/>
                <a:cs typeface="Noto Sans"/>
              </a:rPr>
              <a:t>page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with 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your corporate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colors, </a:t>
            </a:r>
            <a:r>
              <a:rPr dirty="0" sz="1800" spc="-40">
                <a:solidFill>
                  <a:srgbClr val="2D2B40"/>
                </a:solidFill>
                <a:latin typeface="Noto Sans"/>
                <a:cs typeface="Noto Sans"/>
              </a:rPr>
              <a:t>logo,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and  company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text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and</a:t>
            </a:r>
            <a:r>
              <a:rPr dirty="0" sz="1800" spc="10">
                <a:solidFill>
                  <a:srgbClr val="2D2B40"/>
                </a:solidFill>
                <a:latin typeface="Noto Sans"/>
                <a:cs typeface="Noto Sans"/>
              </a:rPr>
              <a:t> </a:t>
            </a:r>
            <a:r>
              <a:rPr dirty="0" sz="1800" spc="-20">
                <a:solidFill>
                  <a:srgbClr val="2D2B40"/>
                </a:solidFill>
                <a:latin typeface="Noto Sans"/>
                <a:cs typeface="Noto Sans"/>
              </a:rPr>
              <a:t>messages.</a:t>
            </a:r>
            <a:endParaRPr sz="1800">
              <a:latin typeface="Noto Sans"/>
              <a:cs typeface="Noto Sans"/>
            </a:endParaRPr>
          </a:p>
          <a:p>
            <a:pPr marL="12700" marR="5080">
              <a:lnSpc>
                <a:spcPts val="1800"/>
              </a:lnSpc>
              <a:spcBef>
                <a:spcPts val="1200"/>
              </a:spcBef>
            </a:pP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Use the </a:t>
            </a:r>
            <a:r>
              <a:rPr dirty="0" sz="1800" spc="-25">
                <a:solidFill>
                  <a:srgbClr val="2D2B40"/>
                </a:solidFill>
                <a:latin typeface="Noto Sans"/>
                <a:cs typeface="Noto Sans"/>
              </a:rPr>
              <a:t>Landing </a:t>
            </a:r>
            <a:r>
              <a:rPr dirty="0" sz="1800" spc="-40">
                <a:solidFill>
                  <a:srgbClr val="2D2B40"/>
                </a:solidFill>
                <a:latin typeface="Noto Sans"/>
                <a:cs typeface="Noto Sans"/>
              </a:rPr>
              <a:t>Page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Builder to help  your participants understand the  process they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have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been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invited</a:t>
            </a:r>
            <a:r>
              <a:rPr dirty="0" sz="1800" spc="40">
                <a:solidFill>
                  <a:srgbClr val="2D2B40"/>
                </a:solidFill>
                <a:latin typeface="Noto Sans"/>
                <a:cs typeface="Noto Sans"/>
              </a:rPr>
              <a:t>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to.</a:t>
            </a:r>
            <a:endParaRPr sz="1800">
              <a:latin typeface="Noto Sans"/>
              <a:cs typeface="Noto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2506" y="5491383"/>
            <a:ext cx="695849" cy="6297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5070297" y="899998"/>
            <a:ext cx="6158230" cy="4603750"/>
            <a:chOff x="5070297" y="899998"/>
            <a:chExt cx="6158230" cy="4603750"/>
          </a:xfrm>
        </p:grpSpPr>
        <p:sp>
          <p:nvSpPr>
            <p:cNvPr id="4" name="object 4"/>
            <p:cNvSpPr/>
            <p:nvPr/>
          </p:nvSpPr>
          <p:spPr>
            <a:xfrm>
              <a:off x="6046469" y="899998"/>
              <a:ext cx="5181605" cy="26783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5070297" y="2840914"/>
              <a:ext cx="5181601" cy="266276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887299" y="1354963"/>
            <a:ext cx="3110865" cy="1244600"/>
          </a:xfrm>
          <a:prstGeom prst="rect">
            <a:avLst/>
          </a:prstGeom>
        </p:spPr>
        <p:txBody>
          <a:bodyPr wrap="square" lIns="0" tIns="88900" rIns="0" bIns="0" rtlCol="0" vert="horz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700"/>
              </a:spcBef>
            </a:pPr>
            <a:r>
              <a:rPr dirty="0" sz="3000" spc="-80" b="1">
                <a:solidFill>
                  <a:srgbClr val="72778F"/>
                </a:solidFill>
                <a:latin typeface="Verdana"/>
                <a:cs typeface="Verdana"/>
              </a:rPr>
              <a:t>Journey </a:t>
            </a:r>
            <a:r>
              <a:rPr dirty="0" sz="3000" spc="-90" b="1">
                <a:solidFill>
                  <a:srgbClr val="72778F"/>
                </a:solidFill>
                <a:latin typeface="Verdana"/>
                <a:cs typeface="Verdana"/>
              </a:rPr>
              <a:t>will</a:t>
            </a:r>
            <a:r>
              <a:rPr dirty="0" sz="3000" spc="-345" b="1">
                <a:solidFill>
                  <a:srgbClr val="72778F"/>
                </a:solidFill>
                <a:latin typeface="Verdana"/>
                <a:cs typeface="Verdana"/>
              </a:rPr>
              <a:t> </a:t>
            </a:r>
            <a:r>
              <a:rPr dirty="0" sz="3000" spc="-45" b="1">
                <a:solidFill>
                  <a:srgbClr val="72778F"/>
                </a:solidFill>
                <a:latin typeface="Verdana"/>
                <a:cs typeface="Verdana"/>
              </a:rPr>
              <a:t>be  </a:t>
            </a:r>
            <a:r>
              <a:rPr dirty="0" sz="3000" spc="-85" b="1">
                <a:solidFill>
                  <a:srgbClr val="72778F"/>
                </a:solidFill>
                <a:latin typeface="Verdana"/>
                <a:cs typeface="Verdana"/>
              </a:rPr>
              <a:t>automatically  created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87299" y="2737523"/>
            <a:ext cx="3986529" cy="756920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459"/>
              </a:spcBef>
            </a:pP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As you create your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Project, it will  automatically </a:t>
            </a:r>
            <a:r>
              <a:rPr dirty="0" sz="1800" spc="-30">
                <a:solidFill>
                  <a:srgbClr val="2D2B40"/>
                </a:solidFill>
                <a:latin typeface="Noto Sans"/>
                <a:cs typeface="Noto Sans"/>
              </a:rPr>
              <a:t>design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the journey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that 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the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participant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must</a:t>
            </a:r>
            <a:r>
              <a:rPr dirty="0" sz="1800" spc="15">
                <a:solidFill>
                  <a:srgbClr val="2D2B40"/>
                </a:solidFill>
                <a:latin typeface="Noto Sans"/>
                <a:cs typeface="Noto Sans"/>
              </a:rPr>
              <a:t>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follow.</a:t>
            </a:r>
            <a:endParaRPr sz="1800">
              <a:latin typeface="Noto Sans"/>
              <a:cs typeface="Noto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98249" y="899998"/>
            <a:ext cx="5890260" cy="4603750"/>
            <a:chOff x="5398249" y="899998"/>
            <a:chExt cx="5890260" cy="4603750"/>
          </a:xfrm>
        </p:grpSpPr>
        <p:sp>
          <p:nvSpPr>
            <p:cNvPr id="3" name="object 3"/>
            <p:cNvSpPr/>
            <p:nvPr/>
          </p:nvSpPr>
          <p:spPr>
            <a:xfrm>
              <a:off x="6106540" y="899998"/>
              <a:ext cx="5181606" cy="264500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398249" y="2952674"/>
              <a:ext cx="5181601" cy="255101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87299" y="1354963"/>
            <a:ext cx="3110865" cy="1244600"/>
          </a:xfrm>
          <a:prstGeom prst="rect"/>
        </p:spPr>
        <p:txBody>
          <a:bodyPr wrap="square" lIns="0" tIns="88900" rIns="0" bIns="0" rtlCol="0" vert="horz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700"/>
              </a:spcBef>
            </a:pPr>
            <a:r>
              <a:rPr dirty="0" spc="-80"/>
              <a:t>Journey </a:t>
            </a:r>
            <a:r>
              <a:rPr dirty="0" spc="-90"/>
              <a:t>will</a:t>
            </a:r>
            <a:r>
              <a:rPr dirty="0" spc="-345"/>
              <a:t> </a:t>
            </a:r>
            <a:r>
              <a:rPr dirty="0" spc="-45"/>
              <a:t>be  </a:t>
            </a:r>
            <a:r>
              <a:rPr dirty="0" spc="-85"/>
              <a:t>automatically  created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87299" y="2688666"/>
            <a:ext cx="4213225" cy="1214120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459"/>
              </a:spcBef>
            </a:pPr>
            <a:r>
              <a:rPr dirty="0" sz="1800" spc="-65">
                <a:solidFill>
                  <a:srgbClr val="2D2B40"/>
                </a:solidFill>
                <a:latin typeface="Noto Sans"/>
                <a:cs typeface="Noto Sans"/>
              </a:rPr>
              <a:t>It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is </a:t>
            </a:r>
            <a:r>
              <a:rPr dirty="0" sz="1800" spc="-5">
                <a:solidFill>
                  <a:srgbClr val="2D2B40"/>
                </a:solidFill>
                <a:latin typeface="Noto Sans"/>
                <a:cs typeface="Noto Sans"/>
              </a:rPr>
              <a:t>so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flexible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that just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by </a:t>
            </a:r>
            <a:r>
              <a:rPr dirty="0" sz="1800" spc="-40">
                <a:solidFill>
                  <a:srgbClr val="2D2B40"/>
                </a:solidFill>
                <a:latin typeface="Noto Sans"/>
                <a:cs typeface="Noto Sans"/>
              </a:rPr>
              <a:t>changing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the  position of the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evaluation tools,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the  participant's </a:t>
            </a:r>
            <a:r>
              <a:rPr dirty="0" sz="1800" spc="-30">
                <a:solidFill>
                  <a:srgbClr val="2D2B40"/>
                </a:solidFill>
                <a:latin typeface="Noto Sans"/>
                <a:cs typeface="Noto Sans"/>
              </a:rPr>
              <a:t>landing </a:t>
            </a:r>
            <a:r>
              <a:rPr dirty="0" sz="1800" spc="-40">
                <a:solidFill>
                  <a:srgbClr val="2D2B40"/>
                </a:solidFill>
                <a:latin typeface="Noto Sans"/>
                <a:cs typeface="Noto Sans"/>
              </a:rPr>
              <a:t>page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journey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will 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also be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automatically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updated to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fit 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your process as closely as</a:t>
            </a:r>
            <a:r>
              <a:rPr dirty="0" sz="1800" spc="35">
                <a:solidFill>
                  <a:srgbClr val="2D2B40"/>
                </a:solidFill>
                <a:latin typeface="Noto Sans"/>
                <a:cs typeface="Noto Sans"/>
              </a:rPr>
              <a:t>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possible.</a:t>
            </a:r>
            <a:endParaRPr sz="1800">
              <a:latin typeface="Noto Sans"/>
              <a:cs typeface="Noto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71871" y="1616938"/>
            <a:ext cx="6230105" cy="3169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87299" y="1484541"/>
            <a:ext cx="3977004" cy="2006600"/>
          </a:xfrm>
          <a:prstGeom prst="rect"/>
        </p:spPr>
        <p:txBody>
          <a:bodyPr wrap="square" lIns="0" tIns="88900" rIns="0" bIns="0" rtlCol="0" vert="horz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700"/>
              </a:spcBef>
            </a:pPr>
            <a:r>
              <a:rPr dirty="0" spc="-55"/>
              <a:t>Communicate </a:t>
            </a:r>
            <a:r>
              <a:rPr dirty="0" spc="-60"/>
              <a:t>with  </a:t>
            </a:r>
            <a:r>
              <a:rPr dirty="0" spc="-70"/>
              <a:t>participants  </a:t>
            </a:r>
            <a:r>
              <a:rPr dirty="0" spc="-60"/>
              <a:t>through</a:t>
            </a:r>
            <a:r>
              <a:rPr dirty="0" spc="-240"/>
              <a:t> </a:t>
            </a:r>
            <a:r>
              <a:rPr dirty="0" spc="-120"/>
              <a:t>Panorama:  </a:t>
            </a:r>
            <a:r>
              <a:rPr dirty="0" spc="-85"/>
              <a:t>email </a:t>
            </a:r>
            <a:r>
              <a:rPr dirty="0" spc="-140"/>
              <a:t>invitations/  </a:t>
            </a:r>
            <a:r>
              <a:rPr dirty="0" spc="-90"/>
              <a:t>reminders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87299" y="3523107"/>
            <a:ext cx="4146550" cy="1214120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459"/>
              </a:spcBef>
            </a:pP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Easily customize your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invitation/ 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reminder </a:t>
            </a:r>
            <a:r>
              <a:rPr dirty="0" sz="1800" spc="-25">
                <a:solidFill>
                  <a:srgbClr val="2D2B40"/>
                </a:solidFill>
                <a:latin typeface="Noto Sans"/>
                <a:cs typeface="Noto Sans"/>
              </a:rPr>
              <a:t>messages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and send results  to your participants </a:t>
            </a:r>
            <a:r>
              <a:rPr dirty="0" sz="1800" spc="-25">
                <a:solidFill>
                  <a:srgbClr val="2D2B40"/>
                </a:solidFill>
                <a:latin typeface="Noto Sans"/>
                <a:cs typeface="Noto Sans"/>
              </a:rPr>
              <a:t>through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the  </a:t>
            </a:r>
            <a:r>
              <a:rPr dirty="0" sz="1800" spc="-25">
                <a:solidFill>
                  <a:srgbClr val="2D2B40"/>
                </a:solidFill>
                <a:latin typeface="Noto Sans"/>
                <a:cs typeface="Noto Sans"/>
              </a:rPr>
              <a:t>integrated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Communications module of  the</a:t>
            </a:r>
            <a:r>
              <a:rPr dirty="0" sz="1800" spc="-5">
                <a:solidFill>
                  <a:srgbClr val="2D2B40"/>
                </a:solidFill>
                <a:latin typeface="Noto Sans"/>
                <a:cs typeface="Noto Sans"/>
              </a:rPr>
              <a:t>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platform.</a:t>
            </a:r>
            <a:endParaRPr sz="1800">
              <a:latin typeface="Noto Sans"/>
              <a:cs typeface="Noto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12997" y="899998"/>
            <a:ext cx="7091680" cy="4603750"/>
            <a:chOff x="3712997" y="899998"/>
            <a:chExt cx="7091680" cy="4603750"/>
          </a:xfrm>
        </p:grpSpPr>
        <p:sp>
          <p:nvSpPr>
            <p:cNvPr id="3" name="object 3"/>
            <p:cNvSpPr/>
            <p:nvPr/>
          </p:nvSpPr>
          <p:spPr>
            <a:xfrm>
              <a:off x="3712997" y="899998"/>
              <a:ext cx="6230105" cy="31802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756321" y="1369263"/>
              <a:ext cx="3048003" cy="413441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87299" y="789000"/>
            <a:ext cx="1885950" cy="1244600"/>
          </a:xfrm>
          <a:prstGeom prst="rect"/>
        </p:spPr>
        <p:txBody>
          <a:bodyPr wrap="square" lIns="0" tIns="88900" rIns="0" bIns="0" rtlCol="0" vert="horz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700"/>
              </a:spcBef>
            </a:pPr>
            <a:r>
              <a:rPr dirty="0" spc="-135"/>
              <a:t>G</a:t>
            </a:r>
            <a:r>
              <a:rPr dirty="0" spc="-80"/>
              <a:t>e</a:t>
            </a:r>
            <a:r>
              <a:rPr dirty="0" spc="-35"/>
              <a:t>n</a:t>
            </a:r>
            <a:r>
              <a:rPr dirty="0" spc="-80"/>
              <a:t>e</a:t>
            </a:r>
            <a:r>
              <a:rPr dirty="0" spc="-190"/>
              <a:t>r</a:t>
            </a:r>
            <a:r>
              <a:rPr dirty="0" spc="-130"/>
              <a:t>a</a:t>
            </a:r>
            <a:r>
              <a:rPr dirty="0" spc="-85"/>
              <a:t>t</a:t>
            </a:r>
            <a:r>
              <a:rPr dirty="0" spc="-45"/>
              <a:t>e  </a:t>
            </a:r>
            <a:r>
              <a:rPr dirty="0" spc="-90"/>
              <a:t>report  </a:t>
            </a:r>
            <a:r>
              <a:rPr dirty="0" spc="-80"/>
              <a:t>template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87299" y="2122716"/>
            <a:ext cx="2552700" cy="2585720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459"/>
              </a:spcBef>
            </a:pP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Once the competence-  tests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matrix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and the  reference profiles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have 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been </a:t>
            </a:r>
            <a:r>
              <a:rPr dirty="0" sz="1800" spc="-25">
                <a:solidFill>
                  <a:srgbClr val="2D2B40"/>
                </a:solidFill>
                <a:latin typeface="Noto Sans"/>
                <a:cs typeface="Noto Sans"/>
              </a:rPr>
              <a:t>configured,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you 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will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be able to 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automatically visualize 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a template of how the  Results Report and the  Feedback Report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will 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look </a:t>
            </a:r>
            <a:r>
              <a:rPr dirty="0" sz="1800" spc="-20">
                <a:solidFill>
                  <a:srgbClr val="2D2B40"/>
                </a:solidFill>
                <a:latin typeface="Noto Sans"/>
                <a:cs typeface="Noto Sans"/>
              </a:rPr>
              <a:t>like,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which will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be  </a:t>
            </a:r>
            <a:r>
              <a:rPr dirty="0" sz="1800" spc="-35">
                <a:solidFill>
                  <a:srgbClr val="2D2B40"/>
                </a:solidFill>
                <a:latin typeface="Noto Sans"/>
                <a:cs typeface="Noto Sans"/>
              </a:rPr>
              <a:t>given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to the</a:t>
            </a:r>
            <a:r>
              <a:rPr dirty="0" sz="1800" spc="-45">
                <a:solidFill>
                  <a:srgbClr val="2D2B40"/>
                </a:solidFill>
                <a:latin typeface="Noto Sans"/>
                <a:cs typeface="Noto Sans"/>
              </a:rPr>
              <a:t>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participant.</a:t>
            </a:r>
            <a:endParaRPr sz="1800">
              <a:latin typeface="Noto Sans"/>
              <a:cs typeface="Noto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7299" y="961263"/>
            <a:ext cx="3422015" cy="1244600"/>
          </a:xfrm>
          <a:prstGeom prst="rect"/>
        </p:spPr>
        <p:txBody>
          <a:bodyPr wrap="square" lIns="0" tIns="88900" rIns="0" bIns="0" rtlCol="0" vert="horz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700"/>
              </a:spcBef>
            </a:pPr>
            <a:r>
              <a:rPr dirty="0"/>
              <a:t>Add</a:t>
            </a:r>
            <a:r>
              <a:rPr dirty="0" spc="-240"/>
              <a:t> </a:t>
            </a:r>
            <a:r>
              <a:rPr dirty="0" spc="-70"/>
              <a:t>participants  </a:t>
            </a:r>
            <a:r>
              <a:rPr dirty="0" spc="-175"/>
              <a:t>(one </a:t>
            </a:r>
            <a:r>
              <a:rPr dirty="0" spc="-80"/>
              <a:t>by </a:t>
            </a:r>
            <a:r>
              <a:rPr dirty="0" spc="-100"/>
              <a:t>one,  </a:t>
            </a:r>
            <a:r>
              <a:rPr dirty="0" spc="-135"/>
              <a:t>CSV,</a:t>
            </a:r>
            <a:r>
              <a:rPr dirty="0" spc="-175"/>
              <a:t> </a:t>
            </a:r>
            <a:r>
              <a:rPr dirty="0" spc="-114"/>
              <a:t>directory)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87299" y="2253424"/>
            <a:ext cx="3411220" cy="3025775"/>
          </a:xfrm>
          <a:prstGeom prst="rect">
            <a:avLst/>
          </a:prstGeom>
        </p:spPr>
        <p:txBody>
          <a:bodyPr wrap="square" lIns="0" tIns="73660" rIns="0" bIns="0" rtlCol="0" vert="horz">
            <a:spAutoFit/>
          </a:bodyPr>
          <a:lstStyle/>
          <a:p>
            <a:pPr marL="12700" marR="149225">
              <a:lnSpc>
                <a:spcPts val="2400"/>
              </a:lnSpc>
              <a:spcBef>
                <a:spcPts val="580"/>
              </a:spcBef>
            </a:pPr>
            <a:r>
              <a:rPr dirty="0" sz="2400" spc="-55" b="1">
                <a:solidFill>
                  <a:srgbClr val="72778F"/>
                </a:solidFill>
                <a:latin typeface="Verdana"/>
                <a:cs typeface="Verdana"/>
              </a:rPr>
              <a:t>Add </a:t>
            </a:r>
            <a:r>
              <a:rPr dirty="0" sz="2400" spc="-114" b="1">
                <a:solidFill>
                  <a:srgbClr val="72778F"/>
                </a:solidFill>
                <a:latin typeface="Verdana"/>
                <a:cs typeface="Verdana"/>
              </a:rPr>
              <a:t>participants </a:t>
            </a:r>
            <a:r>
              <a:rPr dirty="0" sz="2400" spc="-120" b="1">
                <a:solidFill>
                  <a:srgbClr val="72778F"/>
                </a:solidFill>
                <a:latin typeface="Verdana"/>
                <a:cs typeface="Verdana"/>
              </a:rPr>
              <a:t>to  </a:t>
            </a:r>
            <a:r>
              <a:rPr dirty="0" sz="2400" spc="-85" b="1">
                <a:solidFill>
                  <a:srgbClr val="72778F"/>
                </a:solidFill>
                <a:latin typeface="Verdana"/>
                <a:cs typeface="Verdana"/>
              </a:rPr>
              <a:t>the </a:t>
            </a:r>
            <a:r>
              <a:rPr dirty="0" sz="2400" spc="-125" b="1">
                <a:solidFill>
                  <a:srgbClr val="72778F"/>
                </a:solidFill>
                <a:latin typeface="Verdana"/>
                <a:cs typeface="Verdana"/>
              </a:rPr>
              <a:t>Project </a:t>
            </a:r>
            <a:r>
              <a:rPr dirty="0" sz="2400" spc="-105" b="1">
                <a:solidFill>
                  <a:srgbClr val="72778F"/>
                </a:solidFill>
                <a:latin typeface="Verdana"/>
                <a:cs typeface="Verdana"/>
              </a:rPr>
              <a:t>quickly  </a:t>
            </a:r>
            <a:r>
              <a:rPr dirty="0" sz="2400" spc="-85" b="1">
                <a:solidFill>
                  <a:srgbClr val="72778F"/>
                </a:solidFill>
                <a:latin typeface="Verdana"/>
                <a:cs typeface="Verdana"/>
              </a:rPr>
              <a:t>and </a:t>
            </a:r>
            <a:r>
              <a:rPr dirty="0" sz="2400" spc="-160" b="1">
                <a:solidFill>
                  <a:srgbClr val="72778F"/>
                </a:solidFill>
                <a:latin typeface="Verdana"/>
                <a:cs typeface="Verdana"/>
              </a:rPr>
              <a:t>easily </a:t>
            </a:r>
            <a:r>
              <a:rPr dirty="0" sz="2400" spc="-95" b="1">
                <a:solidFill>
                  <a:srgbClr val="72778F"/>
                </a:solidFill>
                <a:latin typeface="Verdana"/>
                <a:cs typeface="Verdana"/>
              </a:rPr>
              <a:t>through  one </a:t>
            </a:r>
            <a:r>
              <a:rPr dirty="0" sz="2400" spc="-120" b="1">
                <a:solidFill>
                  <a:srgbClr val="72778F"/>
                </a:solidFill>
                <a:latin typeface="Verdana"/>
                <a:cs typeface="Verdana"/>
              </a:rPr>
              <a:t>of </a:t>
            </a:r>
            <a:r>
              <a:rPr dirty="0" sz="2400" spc="-85" b="1">
                <a:solidFill>
                  <a:srgbClr val="72778F"/>
                </a:solidFill>
                <a:latin typeface="Verdana"/>
                <a:cs typeface="Verdana"/>
              </a:rPr>
              <a:t>the </a:t>
            </a:r>
            <a:r>
              <a:rPr dirty="0" sz="2400" spc="-120" b="1">
                <a:solidFill>
                  <a:srgbClr val="72778F"/>
                </a:solidFill>
                <a:latin typeface="Verdana"/>
                <a:cs typeface="Verdana"/>
              </a:rPr>
              <a:t>three  </a:t>
            </a:r>
            <a:r>
              <a:rPr dirty="0" sz="2400" spc="-90" b="1">
                <a:solidFill>
                  <a:srgbClr val="72778F"/>
                </a:solidFill>
                <a:latin typeface="Verdana"/>
                <a:cs typeface="Verdana"/>
              </a:rPr>
              <a:t>methods </a:t>
            </a:r>
            <a:r>
              <a:rPr dirty="0" sz="2400" spc="-85" b="1">
                <a:solidFill>
                  <a:srgbClr val="72778F"/>
                </a:solidFill>
                <a:latin typeface="Verdana"/>
                <a:cs typeface="Verdana"/>
              </a:rPr>
              <a:t>included</a:t>
            </a:r>
            <a:r>
              <a:rPr dirty="0" sz="2400" spc="-295" b="1">
                <a:solidFill>
                  <a:srgbClr val="72778F"/>
                </a:solidFill>
                <a:latin typeface="Verdana"/>
                <a:cs typeface="Verdana"/>
              </a:rPr>
              <a:t> </a:t>
            </a:r>
            <a:r>
              <a:rPr dirty="0" sz="2400" spc="-105" b="1">
                <a:solidFill>
                  <a:srgbClr val="72778F"/>
                </a:solidFill>
                <a:latin typeface="Verdana"/>
                <a:cs typeface="Verdana"/>
              </a:rPr>
              <a:t>in  </a:t>
            </a:r>
            <a:r>
              <a:rPr dirty="0" sz="2400" spc="-85" b="1">
                <a:solidFill>
                  <a:srgbClr val="72778F"/>
                </a:solidFill>
                <a:latin typeface="Verdana"/>
                <a:cs typeface="Verdana"/>
              </a:rPr>
              <a:t>the</a:t>
            </a:r>
            <a:r>
              <a:rPr dirty="0" sz="2400" spc="-185" b="1">
                <a:solidFill>
                  <a:srgbClr val="72778F"/>
                </a:solidFill>
                <a:latin typeface="Verdana"/>
                <a:cs typeface="Verdana"/>
              </a:rPr>
              <a:t> </a:t>
            </a:r>
            <a:r>
              <a:rPr dirty="0" sz="2400" spc="-135" b="1">
                <a:solidFill>
                  <a:srgbClr val="72778F"/>
                </a:solidFill>
                <a:latin typeface="Verdana"/>
                <a:cs typeface="Verdana"/>
              </a:rPr>
              <a:t>platform.</a:t>
            </a:r>
            <a:endParaRPr sz="2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One by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one, </a:t>
            </a:r>
            <a:r>
              <a:rPr dirty="0" sz="1800" spc="-30">
                <a:solidFill>
                  <a:srgbClr val="2D2B40"/>
                </a:solidFill>
                <a:latin typeface="Noto Sans"/>
                <a:cs typeface="Noto Sans"/>
              </a:rPr>
              <a:t>filling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out the</a:t>
            </a:r>
            <a:r>
              <a:rPr dirty="0" sz="1800" spc="35">
                <a:solidFill>
                  <a:srgbClr val="2D2B40"/>
                </a:solidFill>
                <a:latin typeface="Noto Sans"/>
                <a:cs typeface="Noto Sans"/>
              </a:rPr>
              <a:t>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form.</a:t>
            </a:r>
            <a:endParaRPr sz="1800">
              <a:latin typeface="Noto Sans"/>
              <a:cs typeface="Noto Sans"/>
            </a:endParaRPr>
          </a:p>
          <a:p>
            <a:pPr marL="12700" marR="467359">
              <a:lnSpc>
                <a:spcPct val="138900"/>
              </a:lnSpc>
            </a:pP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By means of a CSV file.  From the Panorama</a:t>
            </a:r>
            <a:r>
              <a:rPr dirty="0" sz="1800" spc="-35">
                <a:solidFill>
                  <a:srgbClr val="2D2B40"/>
                </a:solidFill>
                <a:latin typeface="Noto Sans"/>
                <a:cs typeface="Noto Sans"/>
              </a:rPr>
              <a:t>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People</a:t>
            </a:r>
            <a:endParaRPr sz="1800">
              <a:latin typeface="Noto Sans"/>
              <a:cs typeface="Noto San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487143" y="1484223"/>
            <a:ext cx="6546850" cy="3601085"/>
            <a:chOff x="4487143" y="1484223"/>
            <a:chExt cx="6546850" cy="3601085"/>
          </a:xfrm>
        </p:grpSpPr>
        <p:sp>
          <p:nvSpPr>
            <p:cNvPr id="5" name="object 5"/>
            <p:cNvSpPr/>
            <p:nvPr/>
          </p:nvSpPr>
          <p:spPr>
            <a:xfrm>
              <a:off x="4487143" y="1484223"/>
              <a:ext cx="6546342" cy="360078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550727" y="1547825"/>
              <a:ext cx="6253587" cy="330803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7299" y="1486979"/>
            <a:ext cx="3082925" cy="1244600"/>
          </a:xfrm>
          <a:prstGeom prst="rect"/>
        </p:spPr>
        <p:txBody>
          <a:bodyPr wrap="square" lIns="0" tIns="88900" rIns="0" bIns="0" rtlCol="0" vert="horz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700"/>
              </a:spcBef>
            </a:pPr>
            <a:r>
              <a:rPr dirty="0" spc="-114"/>
              <a:t>Easy </a:t>
            </a:r>
            <a:r>
              <a:rPr dirty="0" spc="-85"/>
              <a:t>Project  creation </a:t>
            </a:r>
            <a:r>
              <a:rPr dirty="0" spc="-105"/>
              <a:t>for</a:t>
            </a:r>
            <a:r>
              <a:rPr dirty="0" spc="-310"/>
              <a:t> </a:t>
            </a:r>
            <a:r>
              <a:rPr dirty="0" spc="-120"/>
              <a:t>HR  </a:t>
            </a:r>
            <a:r>
              <a:rPr dirty="0" spc="-60"/>
              <a:t>people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87299" y="2816123"/>
            <a:ext cx="3919220" cy="1766570"/>
          </a:xfrm>
          <a:prstGeom prst="rect">
            <a:avLst/>
          </a:prstGeom>
        </p:spPr>
        <p:txBody>
          <a:bodyPr wrap="square" lIns="0" tIns="73660" rIns="0" bIns="0" rtlCol="0" vert="horz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580"/>
              </a:spcBef>
            </a:pPr>
            <a:r>
              <a:rPr dirty="0" sz="2400" spc="-105" b="1">
                <a:solidFill>
                  <a:srgbClr val="72778F"/>
                </a:solidFill>
                <a:latin typeface="Verdana"/>
                <a:cs typeface="Verdana"/>
              </a:rPr>
              <a:t>Customer</a:t>
            </a:r>
            <a:r>
              <a:rPr dirty="0" sz="2400" spc="-204" b="1">
                <a:solidFill>
                  <a:srgbClr val="72778F"/>
                </a:solidFill>
                <a:latin typeface="Verdana"/>
                <a:cs typeface="Verdana"/>
              </a:rPr>
              <a:t> </a:t>
            </a:r>
            <a:r>
              <a:rPr dirty="0" sz="2400" spc="-85" b="1">
                <a:solidFill>
                  <a:srgbClr val="72778F"/>
                </a:solidFill>
                <a:latin typeface="Verdana"/>
                <a:cs typeface="Verdana"/>
              </a:rPr>
              <a:t>Competencies  </a:t>
            </a:r>
            <a:r>
              <a:rPr dirty="0" sz="2400" spc="-100" b="1">
                <a:solidFill>
                  <a:srgbClr val="72778F"/>
                </a:solidFill>
                <a:latin typeface="Verdana"/>
                <a:cs typeface="Verdana"/>
              </a:rPr>
              <a:t>Dictionary</a:t>
            </a:r>
            <a:endParaRPr sz="2400">
              <a:latin typeface="Verdana"/>
              <a:cs typeface="Verdana"/>
            </a:endParaRPr>
          </a:p>
          <a:p>
            <a:pPr marL="12700" marR="150495">
              <a:lnSpc>
                <a:spcPts val="1800"/>
              </a:lnSpc>
              <a:spcBef>
                <a:spcPts val="1230"/>
              </a:spcBef>
            </a:pP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Panorama speaks your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own  </a:t>
            </a:r>
            <a:r>
              <a:rPr dirty="0" sz="1800" spc="-40">
                <a:solidFill>
                  <a:srgbClr val="2D2B40"/>
                </a:solidFill>
                <a:latin typeface="Noto Sans"/>
                <a:cs typeface="Noto Sans"/>
              </a:rPr>
              <a:t>language,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i.e. you can enter your 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own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dictionary of </a:t>
            </a:r>
            <a:r>
              <a:rPr dirty="0" sz="1800" spc="-20">
                <a:solidFill>
                  <a:srgbClr val="2D2B40"/>
                </a:solidFill>
                <a:latin typeface="Noto Sans"/>
                <a:cs typeface="Noto Sans"/>
              </a:rPr>
              <a:t>skills, </a:t>
            </a:r>
            <a:r>
              <a:rPr dirty="0" sz="1800" spc="-25">
                <a:solidFill>
                  <a:srgbClr val="2D2B40"/>
                </a:solidFill>
                <a:latin typeface="Noto Sans"/>
                <a:cs typeface="Noto Sans"/>
              </a:rPr>
              <a:t>knowledge, 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abilities, values,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and </a:t>
            </a:r>
            <a:r>
              <a:rPr dirty="0" sz="1800" spc="-5">
                <a:solidFill>
                  <a:srgbClr val="2D2B40"/>
                </a:solidFill>
                <a:latin typeface="Noto Sans"/>
                <a:cs typeface="Noto Sans"/>
              </a:rPr>
              <a:t>so</a:t>
            </a:r>
            <a:r>
              <a:rPr dirty="0" sz="1800" spc="25">
                <a:solidFill>
                  <a:srgbClr val="2D2B40"/>
                </a:solidFill>
                <a:latin typeface="Noto Sans"/>
                <a:cs typeface="Noto Sans"/>
              </a:rPr>
              <a:t> </a:t>
            </a:r>
            <a:r>
              <a:rPr dirty="0" sz="1800" spc="-5">
                <a:solidFill>
                  <a:srgbClr val="2D2B40"/>
                </a:solidFill>
                <a:latin typeface="Noto Sans"/>
                <a:cs typeface="Noto Sans"/>
              </a:rPr>
              <a:t>on.</a:t>
            </a:r>
            <a:endParaRPr sz="1800">
              <a:latin typeface="Noto Sans"/>
              <a:cs typeface="Noto San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026304" y="1028608"/>
            <a:ext cx="6014085" cy="4519295"/>
            <a:chOff x="5026304" y="1028608"/>
            <a:chExt cx="6014085" cy="4519295"/>
          </a:xfrm>
        </p:grpSpPr>
        <p:sp>
          <p:nvSpPr>
            <p:cNvPr id="5" name="object 5"/>
            <p:cNvSpPr/>
            <p:nvPr/>
          </p:nvSpPr>
          <p:spPr>
            <a:xfrm>
              <a:off x="5026304" y="1028608"/>
              <a:ext cx="6013582" cy="451887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089448" y="1091755"/>
              <a:ext cx="5714862" cy="4220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2506" y="5491383"/>
            <a:ext cx="695849" cy="6297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87299" y="789000"/>
            <a:ext cx="3149600" cy="863600"/>
          </a:xfrm>
          <a:prstGeom prst="rect">
            <a:avLst/>
          </a:prstGeom>
        </p:spPr>
        <p:txBody>
          <a:bodyPr wrap="square" lIns="0" tIns="88900" rIns="0" bIns="0" rtlCol="0" vert="horz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700"/>
              </a:spcBef>
            </a:pPr>
            <a:r>
              <a:rPr dirty="0" sz="3000" spc="-5" b="1">
                <a:solidFill>
                  <a:srgbClr val="72778F"/>
                </a:solidFill>
                <a:latin typeface="Verdana"/>
                <a:cs typeface="Verdana"/>
              </a:rPr>
              <a:t>Add </a:t>
            </a:r>
            <a:r>
              <a:rPr dirty="0" sz="3000" spc="-60" b="1">
                <a:solidFill>
                  <a:srgbClr val="72778F"/>
                </a:solidFill>
                <a:latin typeface="Verdana"/>
                <a:cs typeface="Verdana"/>
              </a:rPr>
              <a:t>and</a:t>
            </a:r>
            <a:r>
              <a:rPr dirty="0" sz="3000" spc="-405" b="1">
                <a:solidFill>
                  <a:srgbClr val="72778F"/>
                </a:solidFill>
                <a:latin typeface="Verdana"/>
                <a:cs typeface="Verdana"/>
              </a:rPr>
              <a:t> </a:t>
            </a:r>
            <a:r>
              <a:rPr dirty="0" sz="3000" spc="-95" b="1">
                <a:solidFill>
                  <a:srgbClr val="72778F"/>
                </a:solidFill>
                <a:latin typeface="Verdana"/>
                <a:cs typeface="Verdana"/>
              </a:rPr>
              <a:t>assign  </a:t>
            </a:r>
            <a:r>
              <a:rPr dirty="0" sz="3000" spc="-135" b="1">
                <a:solidFill>
                  <a:srgbClr val="72778F"/>
                </a:solidFill>
                <a:latin typeface="Verdana"/>
                <a:cs typeface="Verdana"/>
              </a:rPr>
              <a:t>assessors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7299" y="1762252"/>
            <a:ext cx="4200525" cy="756920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459"/>
              </a:spcBef>
            </a:pP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Add your Assessors and </a:t>
            </a:r>
            <a:r>
              <a:rPr dirty="0" sz="1800" spc="-30">
                <a:solidFill>
                  <a:srgbClr val="2D2B40"/>
                </a:solidFill>
                <a:latin typeface="Noto Sans"/>
                <a:cs typeface="Noto Sans"/>
              </a:rPr>
              <a:t>assign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them to  the Participants of the Project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quickly 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and</a:t>
            </a:r>
            <a:r>
              <a:rPr dirty="0" sz="1800" spc="-5">
                <a:solidFill>
                  <a:srgbClr val="2D2B40"/>
                </a:solidFill>
                <a:latin typeface="Noto Sans"/>
                <a:cs typeface="Noto Sans"/>
              </a:rPr>
              <a:t>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easily.</a:t>
            </a:r>
            <a:endParaRPr sz="1800">
              <a:latin typeface="Noto Sans"/>
              <a:cs typeface="Noto San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43553" y="836828"/>
            <a:ext cx="8740018" cy="48461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7299" y="789000"/>
            <a:ext cx="3550920" cy="1244600"/>
          </a:xfrm>
          <a:prstGeom prst="rect"/>
        </p:spPr>
        <p:txBody>
          <a:bodyPr wrap="square" lIns="0" tIns="88900" rIns="0" bIns="0" rtlCol="0" vert="horz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700"/>
              </a:spcBef>
            </a:pPr>
            <a:r>
              <a:rPr dirty="0" spc="-70"/>
              <a:t>Schedule  </a:t>
            </a:r>
            <a:r>
              <a:rPr dirty="0" spc="-100"/>
              <a:t>interviews  </a:t>
            </a:r>
            <a:r>
              <a:rPr dirty="0" spc="-70"/>
              <a:t>through</a:t>
            </a:r>
            <a:r>
              <a:rPr dirty="0" spc="-235"/>
              <a:t> </a:t>
            </a:r>
            <a:r>
              <a:rPr dirty="0" spc="-65"/>
              <a:t>Calendly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87299" y="2122716"/>
            <a:ext cx="3797300" cy="2509520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459"/>
              </a:spcBef>
            </a:pP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Schedule your Assessors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interviews  with their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Project Partners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quickly 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and easily </a:t>
            </a:r>
            <a:r>
              <a:rPr dirty="0" sz="1800" spc="-25">
                <a:solidFill>
                  <a:srgbClr val="2D2B40"/>
                </a:solidFill>
                <a:latin typeface="Noto Sans"/>
                <a:cs typeface="Noto Sans"/>
              </a:rPr>
              <a:t>through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the free third-  party tool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Calendly, that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is  seamlessly </a:t>
            </a:r>
            <a:r>
              <a:rPr dirty="0" sz="1800" spc="-25">
                <a:solidFill>
                  <a:srgbClr val="2D2B40"/>
                </a:solidFill>
                <a:latin typeface="Noto Sans"/>
                <a:cs typeface="Noto Sans"/>
              </a:rPr>
              <a:t>integrated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with all </a:t>
            </a:r>
            <a:r>
              <a:rPr dirty="0" sz="1800" spc="-5">
                <a:solidFill>
                  <a:srgbClr val="2D2B40"/>
                </a:solidFill>
                <a:latin typeface="Noto Sans"/>
                <a:cs typeface="Noto Sans"/>
              </a:rPr>
              <a:t>e- 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mail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providers and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with</a:t>
            </a:r>
            <a:r>
              <a:rPr dirty="0" sz="1800">
                <a:solidFill>
                  <a:srgbClr val="2D2B40"/>
                </a:solidFill>
                <a:latin typeface="Noto Sans"/>
                <a:cs typeface="Noto Sans"/>
              </a:rPr>
              <a:t>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Panorama.</a:t>
            </a:r>
            <a:endParaRPr sz="1800">
              <a:latin typeface="Noto Sans"/>
              <a:cs typeface="Noto Sans"/>
            </a:endParaRPr>
          </a:p>
          <a:p>
            <a:pPr marL="12700" marR="228600">
              <a:lnSpc>
                <a:spcPts val="1800"/>
              </a:lnSpc>
              <a:spcBef>
                <a:spcPts val="1200"/>
              </a:spcBef>
            </a:pP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Simply copy your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link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from  Calendly and publish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it </a:t>
            </a:r>
            <a:r>
              <a:rPr dirty="0" sz="1800" spc="-5">
                <a:solidFill>
                  <a:srgbClr val="2D2B40"/>
                </a:solidFill>
                <a:latin typeface="Noto Sans"/>
                <a:cs typeface="Noto Sans"/>
              </a:rPr>
              <a:t>so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that 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participants can schedule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their  </a:t>
            </a:r>
            <a:r>
              <a:rPr dirty="0" sz="1800" spc="-30">
                <a:solidFill>
                  <a:srgbClr val="2D2B40"/>
                </a:solidFill>
                <a:latin typeface="Noto Sans"/>
                <a:cs typeface="Noto Sans"/>
              </a:rPr>
              <a:t>meeting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from your </a:t>
            </a:r>
            <a:r>
              <a:rPr dirty="0" sz="1800" spc="-25">
                <a:solidFill>
                  <a:srgbClr val="2D2B40"/>
                </a:solidFill>
                <a:latin typeface="Noto Sans"/>
                <a:cs typeface="Noto Sans"/>
              </a:rPr>
              <a:t>Landing</a:t>
            </a:r>
            <a:r>
              <a:rPr dirty="0" sz="1800">
                <a:solidFill>
                  <a:srgbClr val="2D2B40"/>
                </a:solidFill>
                <a:latin typeface="Noto Sans"/>
                <a:cs typeface="Noto Sans"/>
              </a:rPr>
              <a:t> </a:t>
            </a:r>
            <a:r>
              <a:rPr dirty="0" sz="1800" spc="-30">
                <a:solidFill>
                  <a:srgbClr val="2D2B40"/>
                </a:solidFill>
                <a:latin typeface="Noto Sans"/>
                <a:cs typeface="Noto Sans"/>
              </a:rPr>
              <a:t>Page.</a:t>
            </a:r>
            <a:endParaRPr sz="1800">
              <a:latin typeface="Noto Sans"/>
              <a:cs typeface="Noto San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77529" y="862523"/>
            <a:ext cx="4861956" cy="4776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96028" y="899998"/>
            <a:ext cx="6563359" cy="4603750"/>
            <a:chOff x="4796028" y="899998"/>
            <a:chExt cx="6563359" cy="4603750"/>
          </a:xfrm>
        </p:grpSpPr>
        <p:sp>
          <p:nvSpPr>
            <p:cNvPr id="3" name="object 3"/>
            <p:cNvSpPr/>
            <p:nvPr/>
          </p:nvSpPr>
          <p:spPr>
            <a:xfrm>
              <a:off x="5568137" y="899998"/>
              <a:ext cx="5791198" cy="256126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796028" y="2954363"/>
              <a:ext cx="5791198" cy="254932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87299" y="789000"/>
            <a:ext cx="4071620" cy="2006600"/>
          </a:xfrm>
          <a:prstGeom prst="rect"/>
        </p:spPr>
        <p:txBody>
          <a:bodyPr wrap="square" lIns="0" tIns="88900" rIns="0" bIns="0" rtlCol="0" vert="horz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700"/>
              </a:spcBef>
            </a:pPr>
            <a:r>
              <a:rPr dirty="0" spc="-90"/>
              <a:t>Run </a:t>
            </a:r>
            <a:r>
              <a:rPr dirty="0" spc="-100"/>
              <a:t>interviews  </a:t>
            </a:r>
            <a:r>
              <a:rPr dirty="0" spc="-70"/>
              <a:t>through </a:t>
            </a:r>
            <a:r>
              <a:rPr dirty="0" spc="-80"/>
              <a:t>integrated  </a:t>
            </a:r>
            <a:r>
              <a:rPr dirty="0" spc="-215"/>
              <a:t>2-way </a:t>
            </a:r>
            <a:r>
              <a:rPr dirty="0" spc="-105"/>
              <a:t>live </a:t>
            </a:r>
            <a:r>
              <a:rPr dirty="0" spc="-95"/>
              <a:t>interview  </a:t>
            </a:r>
            <a:r>
              <a:rPr dirty="0" spc="-70"/>
              <a:t>with </a:t>
            </a:r>
            <a:r>
              <a:rPr dirty="0" spc="-90"/>
              <a:t>possibility </a:t>
            </a:r>
            <a:r>
              <a:rPr dirty="0" spc="-75"/>
              <a:t>to  </a:t>
            </a:r>
            <a:r>
              <a:rPr dirty="0" spc="-90"/>
              <a:t>record</a:t>
            </a:r>
            <a:r>
              <a:rPr dirty="0" spc="-180"/>
              <a:t> </a:t>
            </a:r>
            <a:r>
              <a:rPr dirty="0" spc="-114"/>
              <a:t>interview.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87299" y="2984690"/>
            <a:ext cx="3284220" cy="1442720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12700" marR="163830">
              <a:lnSpc>
                <a:spcPts val="1800"/>
              </a:lnSpc>
              <a:spcBef>
                <a:spcPts val="459"/>
              </a:spcBef>
            </a:pP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No </a:t>
            </a:r>
            <a:r>
              <a:rPr dirty="0" sz="1800" spc="-25">
                <a:solidFill>
                  <a:srgbClr val="2D2B40"/>
                </a:solidFill>
                <a:latin typeface="Noto Sans"/>
                <a:cs typeface="Noto Sans"/>
              </a:rPr>
              <a:t>sign-in/log-in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required for  assessor or</a:t>
            </a:r>
            <a:r>
              <a:rPr dirty="0" sz="1800">
                <a:solidFill>
                  <a:srgbClr val="2D2B40"/>
                </a:solidFill>
                <a:latin typeface="Noto Sans"/>
                <a:cs typeface="Noto Sans"/>
              </a:rPr>
              <a:t>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participants.</a:t>
            </a:r>
            <a:endParaRPr sz="1800">
              <a:latin typeface="Noto Sans"/>
              <a:cs typeface="Noto Sans"/>
            </a:endParaRPr>
          </a:p>
          <a:p>
            <a:pPr marL="12700" marR="5080">
              <a:lnSpc>
                <a:spcPts val="1800"/>
              </a:lnSpc>
            </a:pP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Panorama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allows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you to  conduct online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interviews  within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the tool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itself without 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the need to </a:t>
            </a:r>
            <a:r>
              <a:rPr dirty="0" sz="1800" spc="-25">
                <a:solidFill>
                  <a:srgbClr val="2D2B40"/>
                </a:solidFill>
                <a:latin typeface="Noto Sans"/>
                <a:cs typeface="Noto Sans"/>
              </a:rPr>
              <a:t>integrate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any</a:t>
            </a:r>
            <a:r>
              <a:rPr dirty="0" sz="1800" spc="20">
                <a:solidFill>
                  <a:srgbClr val="2D2B40"/>
                </a:solidFill>
                <a:latin typeface="Noto Sans"/>
                <a:cs typeface="Noto Sans"/>
              </a:rPr>
              <a:t>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third</a:t>
            </a:r>
            <a:endParaRPr sz="1800">
              <a:latin typeface="Noto Sans"/>
              <a:cs typeface="Noto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17921" y="1100988"/>
            <a:ext cx="5486406" cy="42017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87299" y="1008799"/>
            <a:ext cx="3867785" cy="2768600"/>
          </a:xfrm>
          <a:prstGeom prst="rect"/>
        </p:spPr>
        <p:txBody>
          <a:bodyPr wrap="square" lIns="0" tIns="88900" rIns="0" bIns="0" rtlCol="0" vert="horz">
            <a:spAutoFit/>
          </a:bodyPr>
          <a:lstStyle/>
          <a:p>
            <a:pPr marL="12700" marR="353695">
              <a:lnSpc>
                <a:spcPts val="3000"/>
              </a:lnSpc>
              <a:spcBef>
                <a:spcPts val="700"/>
              </a:spcBef>
            </a:pPr>
            <a:r>
              <a:rPr dirty="0" spc="-90"/>
              <a:t>Fill </a:t>
            </a:r>
            <a:r>
              <a:rPr dirty="0" spc="-114"/>
              <a:t>your </a:t>
            </a:r>
            <a:r>
              <a:rPr dirty="0" spc="-95"/>
              <a:t>reports  </a:t>
            </a:r>
            <a:r>
              <a:rPr dirty="0" spc="-105"/>
              <a:t>after</a:t>
            </a:r>
            <a:r>
              <a:rPr dirty="0" spc="-240"/>
              <a:t> </a:t>
            </a:r>
            <a:r>
              <a:rPr dirty="0" spc="-90"/>
              <a:t>observation  </a:t>
            </a:r>
            <a:r>
              <a:rPr dirty="0" spc="-60"/>
              <a:t>and</a:t>
            </a:r>
            <a:r>
              <a:rPr dirty="0" spc="-170"/>
              <a:t> </a:t>
            </a:r>
            <a:r>
              <a:rPr dirty="0" spc="-135"/>
              <a:t>analysis.</a:t>
            </a:r>
          </a:p>
          <a:p>
            <a:pPr marL="12700" marR="5080">
              <a:lnSpc>
                <a:spcPts val="3000"/>
              </a:lnSpc>
            </a:pPr>
            <a:r>
              <a:rPr dirty="0" spc="-55"/>
              <a:t>Combine </a:t>
            </a:r>
            <a:r>
              <a:rPr dirty="0" spc="-85"/>
              <a:t>results</a:t>
            </a:r>
            <a:r>
              <a:rPr dirty="0" spc="-335"/>
              <a:t> </a:t>
            </a:r>
            <a:r>
              <a:rPr dirty="0" spc="-65"/>
              <a:t>of  </a:t>
            </a:r>
            <a:r>
              <a:rPr dirty="0" spc="-100"/>
              <a:t>tests </a:t>
            </a:r>
            <a:r>
              <a:rPr dirty="0" spc="-60"/>
              <a:t>and  </a:t>
            </a:r>
            <a:r>
              <a:rPr dirty="0" spc="-114"/>
              <a:t>interview. </a:t>
            </a:r>
            <a:r>
              <a:rPr dirty="0" spc="-105"/>
              <a:t>Use  </a:t>
            </a:r>
            <a:r>
              <a:rPr dirty="0" spc="-75"/>
              <a:t>scoring</a:t>
            </a:r>
            <a:r>
              <a:rPr dirty="0" spc="-204"/>
              <a:t> </a:t>
            </a:r>
            <a:r>
              <a:rPr dirty="0" spc="-95"/>
              <a:t>indicators.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87299" y="3921328"/>
            <a:ext cx="3855720" cy="985519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459"/>
              </a:spcBef>
            </a:pP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Panorama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allows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consultants to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fill 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out reports based on the analysis of  online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test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results and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interviews 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conducted</a:t>
            </a:r>
            <a:r>
              <a:rPr dirty="0" sz="1800" spc="-5">
                <a:solidFill>
                  <a:srgbClr val="2D2B40"/>
                </a:solidFill>
                <a:latin typeface="Noto Sans"/>
                <a:cs typeface="Noto Sans"/>
              </a:rPr>
              <a:t>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previously.</a:t>
            </a:r>
            <a:endParaRPr sz="1800">
              <a:latin typeface="Noto Sans"/>
              <a:cs typeface="Noto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68149" y="1875955"/>
            <a:ext cx="5900928" cy="26517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87299" y="1604518"/>
            <a:ext cx="3829050" cy="1244600"/>
          </a:xfrm>
          <a:prstGeom prst="rect"/>
        </p:spPr>
        <p:txBody>
          <a:bodyPr wrap="square" lIns="0" tIns="88900" rIns="0" bIns="0" rtlCol="0" vert="horz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700"/>
              </a:spcBef>
            </a:pPr>
            <a:r>
              <a:rPr dirty="0" spc="-85"/>
              <a:t>Compare results  </a:t>
            </a:r>
            <a:r>
              <a:rPr dirty="0" spc="-60"/>
              <a:t>and </a:t>
            </a:r>
            <a:r>
              <a:rPr dirty="0" spc="-70"/>
              <a:t>take</a:t>
            </a:r>
            <a:r>
              <a:rPr dirty="0" spc="-335"/>
              <a:t> </a:t>
            </a:r>
            <a:r>
              <a:rPr dirty="0" spc="-75"/>
              <a:t>decisions  </a:t>
            </a:r>
            <a:r>
              <a:rPr dirty="0" spc="-85"/>
              <a:t>based </a:t>
            </a:r>
            <a:r>
              <a:rPr dirty="0" spc="-65"/>
              <a:t>on</a:t>
            </a:r>
            <a:r>
              <a:rPr dirty="0" spc="-265"/>
              <a:t> </a:t>
            </a:r>
            <a:r>
              <a:rPr dirty="0" spc="-75"/>
              <a:t>data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87299" y="2983027"/>
            <a:ext cx="3967479" cy="1671320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459"/>
              </a:spcBef>
            </a:pP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Panorama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allows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to compare the  results of the participants of a  Project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in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an easy and fast </a:t>
            </a:r>
            <a:r>
              <a:rPr dirty="0" sz="1800" spc="-25">
                <a:solidFill>
                  <a:srgbClr val="2D2B40"/>
                </a:solidFill>
                <a:latin typeface="Noto Sans"/>
                <a:cs typeface="Noto Sans"/>
              </a:rPr>
              <a:t>way,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both  </a:t>
            </a:r>
            <a:r>
              <a:rPr dirty="0" sz="1800" spc="-25">
                <a:solidFill>
                  <a:srgbClr val="2D2B40"/>
                </a:solidFill>
                <a:latin typeface="Noto Sans"/>
                <a:cs typeface="Noto Sans"/>
              </a:rPr>
              <a:t>ordering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them by the result obtained  </a:t>
            </a:r>
            <a:r>
              <a:rPr dirty="0" sz="1800" spc="-25">
                <a:solidFill>
                  <a:srgbClr val="2D2B40"/>
                </a:solidFill>
                <a:latin typeface="Noto Sans"/>
                <a:cs typeface="Noto Sans"/>
              </a:rPr>
              <a:t>globally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in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the tests and by the  different reference profiles created  previously.</a:t>
            </a:r>
            <a:endParaRPr sz="1800">
              <a:latin typeface="Noto Sans"/>
              <a:cs typeface="Noto Sa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27169" y="988860"/>
            <a:ext cx="6852284" cy="5109210"/>
            <a:chOff x="4127169" y="988860"/>
            <a:chExt cx="6852284" cy="5109210"/>
          </a:xfrm>
        </p:grpSpPr>
        <p:sp>
          <p:nvSpPr>
            <p:cNvPr id="3" name="object 3"/>
            <p:cNvSpPr/>
            <p:nvPr/>
          </p:nvSpPr>
          <p:spPr>
            <a:xfrm>
              <a:off x="5492750" y="988860"/>
              <a:ext cx="5486399" cy="442595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127169" y="1724634"/>
              <a:ext cx="2913581" cy="437311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87299" y="789000"/>
            <a:ext cx="4041140" cy="863600"/>
          </a:xfrm>
          <a:prstGeom prst="rect"/>
        </p:spPr>
        <p:txBody>
          <a:bodyPr wrap="square" lIns="0" tIns="88900" rIns="0" bIns="0" rtlCol="0" vert="horz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700"/>
              </a:spcBef>
            </a:pPr>
            <a:r>
              <a:rPr dirty="0" spc="-85"/>
              <a:t>Friendly</a:t>
            </a:r>
            <a:r>
              <a:rPr dirty="0" spc="-200"/>
              <a:t> </a:t>
            </a:r>
            <a:r>
              <a:rPr dirty="0" spc="-85"/>
              <a:t>experience  </a:t>
            </a:r>
            <a:r>
              <a:rPr dirty="0" spc="-105"/>
              <a:t>for</a:t>
            </a:r>
            <a:r>
              <a:rPr dirty="0" spc="-175"/>
              <a:t> </a:t>
            </a:r>
            <a:r>
              <a:rPr dirty="0" spc="-80"/>
              <a:t>participants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87299" y="1785201"/>
            <a:ext cx="2782570" cy="2519680"/>
          </a:xfrm>
          <a:prstGeom prst="rect">
            <a:avLst/>
          </a:prstGeom>
        </p:spPr>
        <p:txBody>
          <a:bodyPr wrap="square" lIns="0" tIns="73660" rIns="0" bIns="0" rtlCol="0" vert="horz">
            <a:spAutoFit/>
          </a:bodyPr>
          <a:lstStyle/>
          <a:p>
            <a:pPr marL="12700" marR="506730">
              <a:lnSpc>
                <a:spcPts val="2400"/>
              </a:lnSpc>
              <a:spcBef>
                <a:spcPts val="580"/>
              </a:spcBef>
            </a:pPr>
            <a:r>
              <a:rPr dirty="0" sz="2400" spc="-110" b="1">
                <a:solidFill>
                  <a:srgbClr val="72778F"/>
                </a:solidFill>
                <a:latin typeface="Verdana"/>
                <a:cs typeface="Verdana"/>
              </a:rPr>
              <a:t>Access </a:t>
            </a:r>
            <a:r>
              <a:rPr dirty="0" sz="2400" spc="-145" b="1">
                <a:solidFill>
                  <a:srgbClr val="72778F"/>
                </a:solidFill>
                <a:latin typeface="Verdana"/>
                <a:cs typeface="Verdana"/>
              </a:rPr>
              <a:t>your  journey </a:t>
            </a:r>
            <a:r>
              <a:rPr dirty="0" sz="2400" spc="-100" b="1">
                <a:solidFill>
                  <a:srgbClr val="72778F"/>
                </a:solidFill>
                <a:latin typeface="Verdana"/>
                <a:cs typeface="Verdana"/>
              </a:rPr>
              <a:t>in</a:t>
            </a:r>
            <a:r>
              <a:rPr dirty="0" sz="2400" spc="-229" b="1">
                <a:solidFill>
                  <a:srgbClr val="72778F"/>
                </a:solidFill>
                <a:latin typeface="Verdana"/>
                <a:cs typeface="Verdana"/>
              </a:rPr>
              <a:t> </a:t>
            </a:r>
            <a:r>
              <a:rPr dirty="0" sz="2400" spc="-90" b="1">
                <a:solidFill>
                  <a:srgbClr val="72778F"/>
                </a:solidFill>
                <a:latin typeface="Verdana"/>
                <a:cs typeface="Verdana"/>
              </a:rPr>
              <a:t>one  </a:t>
            </a:r>
            <a:r>
              <a:rPr dirty="0" sz="2400" spc="-85" b="1">
                <a:solidFill>
                  <a:srgbClr val="72778F"/>
                </a:solidFill>
                <a:latin typeface="Verdana"/>
                <a:cs typeface="Verdana"/>
              </a:rPr>
              <a:t>click</a:t>
            </a:r>
            <a:endParaRPr sz="2400">
              <a:latin typeface="Verdana"/>
              <a:cs typeface="Verdana"/>
            </a:endParaRPr>
          </a:p>
          <a:p>
            <a:pPr marL="12700" marR="5080">
              <a:lnSpc>
                <a:spcPts val="1800"/>
              </a:lnSpc>
              <a:spcBef>
                <a:spcPts val="1160"/>
              </a:spcBef>
            </a:pP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The participants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will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be 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invited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to the Project by  </a:t>
            </a:r>
            <a:r>
              <a:rPr dirty="0" sz="1800" spc="-20">
                <a:solidFill>
                  <a:srgbClr val="2D2B40"/>
                </a:solidFill>
                <a:latin typeface="Noto Sans"/>
                <a:cs typeface="Noto Sans"/>
              </a:rPr>
              <a:t>email,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and from there  they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will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be able to access 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their </a:t>
            </a:r>
            <a:r>
              <a:rPr dirty="0" sz="1800" spc="-30">
                <a:solidFill>
                  <a:srgbClr val="2D2B40"/>
                </a:solidFill>
                <a:latin typeface="Noto Sans"/>
                <a:cs typeface="Noto Sans"/>
              </a:rPr>
              <a:t>landing </a:t>
            </a:r>
            <a:r>
              <a:rPr dirty="0" sz="1800" spc="-40">
                <a:solidFill>
                  <a:srgbClr val="2D2B40"/>
                </a:solidFill>
                <a:latin typeface="Noto Sans"/>
                <a:cs typeface="Noto Sans"/>
              </a:rPr>
              <a:t>page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to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start 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the tests of the Project.</a:t>
            </a:r>
            <a:endParaRPr sz="1800">
              <a:latin typeface="Noto Sans"/>
              <a:cs typeface="Noto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27169" y="988860"/>
            <a:ext cx="6852284" cy="5109210"/>
            <a:chOff x="4127169" y="988860"/>
            <a:chExt cx="6852284" cy="5109210"/>
          </a:xfrm>
        </p:grpSpPr>
        <p:sp>
          <p:nvSpPr>
            <p:cNvPr id="3" name="object 3"/>
            <p:cNvSpPr/>
            <p:nvPr/>
          </p:nvSpPr>
          <p:spPr>
            <a:xfrm>
              <a:off x="5492750" y="988860"/>
              <a:ext cx="5486399" cy="442595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127169" y="1724634"/>
              <a:ext cx="2913581" cy="437311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87299" y="789000"/>
            <a:ext cx="4041140" cy="863600"/>
          </a:xfrm>
          <a:prstGeom prst="rect"/>
        </p:spPr>
        <p:txBody>
          <a:bodyPr wrap="square" lIns="0" tIns="88900" rIns="0" bIns="0" rtlCol="0" vert="horz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700"/>
              </a:spcBef>
            </a:pPr>
            <a:r>
              <a:rPr dirty="0" spc="-85"/>
              <a:t>Friendly</a:t>
            </a:r>
            <a:r>
              <a:rPr dirty="0" spc="-200"/>
              <a:t> </a:t>
            </a:r>
            <a:r>
              <a:rPr dirty="0" spc="-85"/>
              <a:t>experience  </a:t>
            </a:r>
            <a:r>
              <a:rPr dirty="0" spc="-105"/>
              <a:t>for</a:t>
            </a:r>
            <a:r>
              <a:rPr dirty="0" spc="-175"/>
              <a:t> </a:t>
            </a:r>
            <a:r>
              <a:rPr dirty="0" spc="-80"/>
              <a:t>participants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87299" y="1785201"/>
            <a:ext cx="2780030" cy="2792095"/>
          </a:xfrm>
          <a:prstGeom prst="rect">
            <a:avLst/>
          </a:prstGeom>
        </p:spPr>
        <p:txBody>
          <a:bodyPr wrap="square" lIns="0" tIns="73660" rIns="0" bIns="0" rtlCol="0" vert="horz">
            <a:spAutoFit/>
          </a:bodyPr>
          <a:lstStyle/>
          <a:p>
            <a:pPr marL="12700" marR="256540">
              <a:lnSpc>
                <a:spcPts val="2400"/>
              </a:lnSpc>
              <a:spcBef>
                <a:spcPts val="580"/>
              </a:spcBef>
            </a:pPr>
            <a:r>
              <a:rPr dirty="0" sz="2400" spc="-150" b="1">
                <a:solidFill>
                  <a:srgbClr val="72778F"/>
                </a:solidFill>
                <a:latin typeface="Verdana"/>
                <a:cs typeface="Verdana"/>
              </a:rPr>
              <a:t>Easy  </a:t>
            </a:r>
            <a:r>
              <a:rPr dirty="0" sz="2400" spc="-40" b="1">
                <a:solidFill>
                  <a:srgbClr val="72778F"/>
                </a:solidFill>
                <a:latin typeface="Verdana"/>
                <a:cs typeface="Verdana"/>
              </a:rPr>
              <a:t>c</a:t>
            </a:r>
            <a:r>
              <a:rPr dirty="0" sz="2400" spc="-100" b="1">
                <a:solidFill>
                  <a:srgbClr val="72778F"/>
                </a:solidFill>
                <a:latin typeface="Verdana"/>
                <a:cs typeface="Verdana"/>
              </a:rPr>
              <a:t>o</a:t>
            </a:r>
            <a:r>
              <a:rPr dirty="0" sz="2400" spc="-20" b="1">
                <a:solidFill>
                  <a:srgbClr val="72778F"/>
                </a:solidFill>
                <a:latin typeface="Verdana"/>
                <a:cs typeface="Verdana"/>
              </a:rPr>
              <a:t>mm</a:t>
            </a:r>
            <a:r>
              <a:rPr dirty="0" sz="2400" spc="-80" b="1">
                <a:solidFill>
                  <a:srgbClr val="72778F"/>
                </a:solidFill>
                <a:latin typeface="Verdana"/>
                <a:cs typeface="Verdana"/>
              </a:rPr>
              <a:t>u</a:t>
            </a:r>
            <a:r>
              <a:rPr dirty="0" sz="2400" spc="-70" b="1">
                <a:solidFill>
                  <a:srgbClr val="72778F"/>
                </a:solidFill>
                <a:latin typeface="Verdana"/>
                <a:cs typeface="Verdana"/>
              </a:rPr>
              <a:t>n</a:t>
            </a:r>
            <a:r>
              <a:rPr dirty="0" sz="2400" spc="-130" b="1">
                <a:solidFill>
                  <a:srgbClr val="72778F"/>
                </a:solidFill>
                <a:latin typeface="Verdana"/>
                <a:cs typeface="Verdana"/>
              </a:rPr>
              <a:t>i</a:t>
            </a:r>
            <a:r>
              <a:rPr dirty="0" sz="2400" spc="-20" b="1">
                <a:solidFill>
                  <a:srgbClr val="72778F"/>
                </a:solidFill>
                <a:latin typeface="Verdana"/>
                <a:cs typeface="Verdana"/>
              </a:rPr>
              <a:t>c</a:t>
            </a:r>
            <a:r>
              <a:rPr dirty="0" sz="2400" spc="-150" b="1">
                <a:solidFill>
                  <a:srgbClr val="72778F"/>
                </a:solidFill>
                <a:latin typeface="Verdana"/>
                <a:cs typeface="Verdana"/>
              </a:rPr>
              <a:t>a</a:t>
            </a:r>
            <a:r>
              <a:rPr dirty="0" sz="2400" spc="-80" b="1">
                <a:solidFill>
                  <a:srgbClr val="72778F"/>
                </a:solidFill>
                <a:latin typeface="Verdana"/>
                <a:cs typeface="Verdana"/>
              </a:rPr>
              <a:t>t</a:t>
            </a:r>
            <a:r>
              <a:rPr dirty="0" sz="2400" spc="-130" b="1">
                <a:solidFill>
                  <a:srgbClr val="72778F"/>
                </a:solidFill>
                <a:latin typeface="Verdana"/>
                <a:cs typeface="Verdana"/>
              </a:rPr>
              <a:t>i</a:t>
            </a:r>
            <a:r>
              <a:rPr dirty="0" sz="2400" spc="-100" b="1">
                <a:solidFill>
                  <a:srgbClr val="72778F"/>
                </a:solidFill>
                <a:latin typeface="Verdana"/>
                <a:cs typeface="Verdana"/>
              </a:rPr>
              <a:t>o</a:t>
            </a:r>
            <a:r>
              <a:rPr dirty="0" sz="2400" spc="-45" b="1">
                <a:solidFill>
                  <a:srgbClr val="72778F"/>
                </a:solidFill>
                <a:latin typeface="Verdana"/>
                <a:cs typeface="Verdana"/>
              </a:rPr>
              <a:t>n  </a:t>
            </a:r>
            <a:r>
              <a:rPr dirty="0" sz="2400" spc="-114" b="1">
                <a:solidFill>
                  <a:srgbClr val="72778F"/>
                </a:solidFill>
                <a:latin typeface="Verdana"/>
                <a:cs typeface="Verdana"/>
              </a:rPr>
              <a:t>to </a:t>
            </a:r>
            <a:r>
              <a:rPr dirty="0" sz="2400" spc="-100" b="1">
                <a:solidFill>
                  <a:srgbClr val="72778F"/>
                </a:solidFill>
                <a:latin typeface="Verdana"/>
                <a:cs typeface="Verdana"/>
              </a:rPr>
              <a:t>understand  </a:t>
            </a:r>
            <a:r>
              <a:rPr dirty="0" sz="2400" spc="-145" b="1">
                <a:solidFill>
                  <a:srgbClr val="72778F"/>
                </a:solidFill>
                <a:latin typeface="Verdana"/>
                <a:cs typeface="Verdana"/>
              </a:rPr>
              <a:t>your</a:t>
            </a:r>
            <a:r>
              <a:rPr dirty="0" sz="2400" spc="-170" b="1">
                <a:solidFill>
                  <a:srgbClr val="72778F"/>
                </a:solidFill>
                <a:latin typeface="Verdana"/>
                <a:cs typeface="Verdana"/>
              </a:rPr>
              <a:t> </a:t>
            </a:r>
            <a:r>
              <a:rPr dirty="0" sz="2400" spc="-145" b="1">
                <a:solidFill>
                  <a:srgbClr val="72778F"/>
                </a:solidFill>
                <a:latin typeface="Verdana"/>
                <a:cs typeface="Verdana"/>
              </a:rPr>
              <a:t>journey</a:t>
            </a:r>
            <a:endParaRPr sz="2400">
              <a:latin typeface="Verdana"/>
              <a:cs typeface="Verdana"/>
            </a:endParaRPr>
          </a:p>
          <a:p>
            <a:pPr marL="12700" marR="5080">
              <a:lnSpc>
                <a:spcPts val="1800"/>
              </a:lnSpc>
              <a:spcBef>
                <a:spcPts val="900"/>
              </a:spcBef>
            </a:pP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Both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in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the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invitation </a:t>
            </a:r>
            <a:r>
              <a:rPr dirty="0" sz="1800" spc="-5">
                <a:solidFill>
                  <a:srgbClr val="2D2B40"/>
                </a:solidFill>
                <a:latin typeface="Noto Sans"/>
                <a:cs typeface="Noto Sans"/>
              </a:rPr>
              <a:t>e- 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mail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and on the Project  </a:t>
            </a:r>
            <a:r>
              <a:rPr dirty="0" sz="1800" spc="-30">
                <a:solidFill>
                  <a:srgbClr val="2D2B40"/>
                </a:solidFill>
                <a:latin typeface="Noto Sans"/>
                <a:cs typeface="Noto Sans"/>
              </a:rPr>
              <a:t>landing </a:t>
            </a:r>
            <a:r>
              <a:rPr dirty="0" sz="1800" spc="-40">
                <a:solidFill>
                  <a:srgbClr val="2D2B40"/>
                </a:solidFill>
                <a:latin typeface="Noto Sans"/>
                <a:cs typeface="Noto Sans"/>
              </a:rPr>
              <a:t>page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there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will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be  clear instructions on</a:t>
            </a:r>
            <a:r>
              <a:rPr dirty="0" sz="1800" spc="-55">
                <a:solidFill>
                  <a:srgbClr val="2D2B40"/>
                </a:solidFill>
                <a:latin typeface="Noto Sans"/>
                <a:cs typeface="Noto Sans"/>
              </a:rPr>
              <a:t>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what 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the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participant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has been 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invited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to </a:t>
            </a:r>
            <a:r>
              <a:rPr dirty="0" sz="1800" spc="-5">
                <a:solidFill>
                  <a:srgbClr val="2D2B40"/>
                </a:solidFill>
                <a:latin typeface="Noto Sans"/>
                <a:cs typeface="Noto Sans"/>
              </a:rPr>
              <a:t>do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and</a:t>
            </a:r>
            <a:r>
              <a:rPr dirty="0" sz="1800" spc="10">
                <a:solidFill>
                  <a:srgbClr val="2D2B40"/>
                </a:solidFill>
                <a:latin typeface="Noto Sans"/>
                <a:cs typeface="Noto Sans"/>
              </a:rPr>
              <a:t>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why.</a:t>
            </a:r>
            <a:endParaRPr sz="1800">
              <a:latin typeface="Noto Sans"/>
              <a:cs typeface="Noto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52159" y="811530"/>
            <a:ext cx="5062855" cy="4791710"/>
            <a:chOff x="5852159" y="811530"/>
            <a:chExt cx="5062855" cy="4791710"/>
          </a:xfrm>
        </p:grpSpPr>
        <p:sp>
          <p:nvSpPr>
            <p:cNvPr id="3" name="object 3"/>
            <p:cNvSpPr/>
            <p:nvPr/>
          </p:nvSpPr>
          <p:spPr>
            <a:xfrm>
              <a:off x="6165976" y="811530"/>
              <a:ext cx="4748783" cy="26761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852159" y="2926512"/>
              <a:ext cx="4736592" cy="267614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87299" y="789000"/>
            <a:ext cx="4041140" cy="863600"/>
          </a:xfrm>
          <a:prstGeom prst="rect"/>
        </p:spPr>
        <p:txBody>
          <a:bodyPr wrap="square" lIns="0" tIns="88900" rIns="0" bIns="0" rtlCol="0" vert="horz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700"/>
              </a:spcBef>
            </a:pPr>
            <a:r>
              <a:rPr dirty="0" spc="-85"/>
              <a:t>Friendly</a:t>
            </a:r>
            <a:r>
              <a:rPr dirty="0" spc="-200"/>
              <a:t> </a:t>
            </a:r>
            <a:r>
              <a:rPr dirty="0" spc="-85"/>
              <a:t>experience  </a:t>
            </a:r>
            <a:r>
              <a:rPr dirty="0" spc="-105"/>
              <a:t>for</a:t>
            </a:r>
            <a:r>
              <a:rPr dirty="0" spc="-175"/>
              <a:t> </a:t>
            </a:r>
            <a:r>
              <a:rPr dirty="0" spc="-80"/>
              <a:t>participants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87299" y="1785201"/>
            <a:ext cx="4153535" cy="2996565"/>
          </a:xfrm>
          <a:prstGeom prst="rect">
            <a:avLst/>
          </a:prstGeom>
        </p:spPr>
        <p:txBody>
          <a:bodyPr wrap="square" lIns="0" tIns="73660" rIns="0" bIns="0" rtlCol="0" vert="horz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580"/>
              </a:spcBef>
            </a:pPr>
            <a:r>
              <a:rPr dirty="0" sz="2400" spc="-165" b="1">
                <a:solidFill>
                  <a:srgbClr val="72778F"/>
                </a:solidFill>
                <a:latin typeface="Verdana"/>
                <a:cs typeface="Verdana"/>
              </a:rPr>
              <a:t>Take </a:t>
            </a:r>
            <a:r>
              <a:rPr dirty="0" sz="2400" spc="-145" b="1">
                <a:solidFill>
                  <a:srgbClr val="72778F"/>
                </a:solidFill>
                <a:latin typeface="Verdana"/>
                <a:cs typeface="Verdana"/>
              </a:rPr>
              <a:t>your </a:t>
            </a:r>
            <a:r>
              <a:rPr dirty="0" sz="2400" spc="-135" b="1">
                <a:solidFill>
                  <a:srgbClr val="72778F"/>
                </a:solidFill>
                <a:latin typeface="Verdana"/>
                <a:cs typeface="Verdana"/>
              </a:rPr>
              <a:t>tests </a:t>
            </a:r>
            <a:r>
              <a:rPr dirty="0" sz="2400" spc="-80" b="1">
                <a:solidFill>
                  <a:srgbClr val="72778F"/>
                </a:solidFill>
                <a:latin typeface="Verdana"/>
                <a:cs typeface="Verdana"/>
              </a:rPr>
              <a:t>and  </a:t>
            </a:r>
            <a:r>
              <a:rPr dirty="0" sz="2400" spc="-114" b="1">
                <a:solidFill>
                  <a:srgbClr val="72778F"/>
                </a:solidFill>
                <a:latin typeface="Verdana"/>
                <a:cs typeface="Verdana"/>
              </a:rPr>
              <a:t>questionnaires</a:t>
            </a:r>
            <a:r>
              <a:rPr dirty="0" sz="2400" spc="-245" b="1">
                <a:solidFill>
                  <a:srgbClr val="72778F"/>
                </a:solidFill>
                <a:latin typeface="Verdana"/>
                <a:cs typeface="Verdana"/>
              </a:rPr>
              <a:t> </a:t>
            </a:r>
            <a:r>
              <a:rPr dirty="0" sz="2400" spc="-140" b="1">
                <a:solidFill>
                  <a:srgbClr val="72778F"/>
                </a:solidFill>
                <a:latin typeface="Verdana"/>
                <a:cs typeface="Verdana"/>
              </a:rPr>
              <a:t>seamlessly  </a:t>
            </a:r>
            <a:r>
              <a:rPr dirty="0" sz="2400" spc="-150" b="1">
                <a:solidFill>
                  <a:srgbClr val="72778F"/>
                </a:solidFill>
                <a:latin typeface="Verdana"/>
                <a:cs typeface="Verdana"/>
              </a:rPr>
              <a:t>(direct integration). </a:t>
            </a:r>
            <a:r>
              <a:rPr dirty="0" sz="2400" spc="-95" b="1">
                <a:solidFill>
                  <a:srgbClr val="72778F"/>
                </a:solidFill>
                <a:latin typeface="Verdana"/>
                <a:cs typeface="Verdana"/>
              </a:rPr>
              <a:t>No  </a:t>
            </a:r>
            <a:r>
              <a:rPr dirty="0" sz="2400" spc="-80" b="1">
                <a:solidFill>
                  <a:srgbClr val="72778F"/>
                </a:solidFill>
                <a:latin typeface="Verdana"/>
                <a:cs typeface="Verdana"/>
              </a:rPr>
              <a:t>back and </a:t>
            </a:r>
            <a:r>
              <a:rPr dirty="0" sz="2400" spc="-110" b="1">
                <a:solidFill>
                  <a:srgbClr val="72778F"/>
                </a:solidFill>
                <a:latin typeface="Verdana"/>
                <a:cs typeface="Verdana"/>
              </a:rPr>
              <a:t>forth </a:t>
            </a:r>
            <a:r>
              <a:rPr dirty="0" sz="2400" spc="-100" b="1">
                <a:solidFill>
                  <a:srgbClr val="72778F"/>
                </a:solidFill>
                <a:latin typeface="Verdana"/>
                <a:cs typeface="Verdana"/>
              </a:rPr>
              <a:t>between  </a:t>
            </a:r>
            <a:r>
              <a:rPr dirty="0" sz="2400" spc="-135" b="1">
                <a:solidFill>
                  <a:srgbClr val="72778F"/>
                </a:solidFill>
                <a:latin typeface="Verdana"/>
                <a:cs typeface="Verdana"/>
              </a:rPr>
              <a:t>platforms.</a:t>
            </a:r>
            <a:endParaRPr sz="2400">
              <a:latin typeface="Verdana"/>
              <a:cs typeface="Verdana"/>
            </a:endParaRPr>
          </a:p>
          <a:p>
            <a:pPr marL="12700" marR="50165">
              <a:lnSpc>
                <a:spcPts val="1800"/>
              </a:lnSpc>
              <a:spcBef>
                <a:spcPts val="1910"/>
              </a:spcBef>
            </a:pP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When </a:t>
            </a:r>
            <a:r>
              <a:rPr dirty="0" sz="1800" spc="-25">
                <a:solidFill>
                  <a:srgbClr val="2D2B40"/>
                </a:solidFill>
                <a:latin typeface="Noto Sans"/>
                <a:cs typeface="Noto Sans"/>
              </a:rPr>
              <a:t>accessing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any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test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of the Project  the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participant </a:t>
            </a:r>
            <a:r>
              <a:rPr dirty="0" sz="1800" spc="-5">
                <a:solidFill>
                  <a:srgbClr val="2D2B40"/>
                </a:solidFill>
                <a:latin typeface="Noto Sans"/>
                <a:cs typeface="Noto Sans"/>
              </a:rPr>
              <a:t>does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not need to 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interact with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any third-party platform.  </a:t>
            </a:r>
            <a:r>
              <a:rPr dirty="0" sz="1800" spc="-65">
                <a:solidFill>
                  <a:srgbClr val="2D2B40"/>
                </a:solidFill>
                <a:latin typeface="Noto Sans"/>
                <a:cs typeface="Noto Sans"/>
              </a:rPr>
              <a:t>It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is </a:t>
            </a:r>
            <a:r>
              <a:rPr dirty="0" sz="1800" spc="-30">
                <a:solidFill>
                  <a:srgbClr val="2D2B40"/>
                </a:solidFill>
                <a:latin typeface="Noto Sans"/>
                <a:cs typeface="Noto Sans"/>
              </a:rPr>
              <a:t>enough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with </a:t>
            </a:r>
            <a:r>
              <a:rPr dirty="0" sz="1800" spc="-35">
                <a:solidFill>
                  <a:srgbClr val="2D2B40"/>
                </a:solidFill>
                <a:latin typeface="Noto Sans"/>
                <a:cs typeface="Noto Sans"/>
              </a:rPr>
              <a:t>using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a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web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browser  on your </a:t>
            </a:r>
            <a:r>
              <a:rPr dirty="0" sz="1800" spc="-20">
                <a:solidFill>
                  <a:srgbClr val="2D2B40"/>
                </a:solidFill>
                <a:latin typeface="Noto Sans"/>
                <a:cs typeface="Noto Sans"/>
              </a:rPr>
              <a:t>PC,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tablet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or</a:t>
            </a:r>
            <a:r>
              <a:rPr dirty="0" sz="1800" spc="45">
                <a:solidFill>
                  <a:srgbClr val="2D2B40"/>
                </a:solidFill>
                <a:latin typeface="Noto Sans"/>
                <a:cs typeface="Noto Sans"/>
              </a:rPr>
              <a:t>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mobile.</a:t>
            </a:r>
            <a:endParaRPr sz="1800">
              <a:latin typeface="Noto Sans"/>
              <a:cs typeface="Noto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7299" y="1194105"/>
            <a:ext cx="2957830" cy="1244600"/>
          </a:xfrm>
          <a:prstGeom prst="rect"/>
        </p:spPr>
        <p:txBody>
          <a:bodyPr wrap="square" lIns="0" tIns="88900" rIns="0" bIns="0" rtlCol="0" vert="horz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700"/>
              </a:spcBef>
            </a:pPr>
            <a:r>
              <a:rPr dirty="0" spc="-85"/>
              <a:t>Friendly  experience</a:t>
            </a:r>
            <a:r>
              <a:rPr dirty="0" spc="-220"/>
              <a:t> </a:t>
            </a:r>
            <a:r>
              <a:rPr dirty="0" spc="-105"/>
              <a:t>for  </a:t>
            </a:r>
            <a:r>
              <a:rPr dirty="0" spc="-80"/>
              <a:t>participants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87299" y="2486355"/>
            <a:ext cx="3745865" cy="2560955"/>
          </a:xfrm>
          <a:prstGeom prst="rect">
            <a:avLst/>
          </a:prstGeom>
        </p:spPr>
        <p:txBody>
          <a:bodyPr wrap="square" lIns="0" tIns="73660" rIns="0" bIns="0" rtlCol="0" vert="horz">
            <a:spAutoFit/>
          </a:bodyPr>
          <a:lstStyle/>
          <a:p>
            <a:pPr marL="12700" marR="89535">
              <a:lnSpc>
                <a:spcPts val="2400"/>
              </a:lnSpc>
              <a:spcBef>
                <a:spcPts val="580"/>
              </a:spcBef>
            </a:pPr>
            <a:r>
              <a:rPr dirty="0" sz="2400" spc="-114" b="1">
                <a:solidFill>
                  <a:srgbClr val="72778F"/>
                </a:solidFill>
                <a:latin typeface="Verdana"/>
                <a:cs typeface="Verdana"/>
              </a:rPr>
              <a:t>Receive </a:t>
            </a:r>
            <a:r>
              <a:rPr dirty="0" sz="2400" spc="-120" b="1">
                <a:solidFill>
                  <a:srgbClr val="72778F"/>
                </a:solidFill>
                <a:latin typeface="Verdana"/>
                <a:cs typeface="Verdana"/>
              </a:rPr>
              <a:t>business</a:t>
            </a:r>
            <a:r>
              <a:rPr dirty="0" sz="2400" spc="-290" b="1">
                <a:solidFill>
                  <a:srgbClr val="72778F"/>
                </a:solidFill>
                <a:latin typeface="Verdana"/>
                <a:cs typeface="Verdana"/>
              </a:rPr>
              <a:t> </a:t>
            </a:r>
            <a:r>
              <a:rPr dirty="0" sz="2400" spc="-130" b="1">
                <a:solidFill>
                  <a:srgbClr val="72778F"/>
                </a:solidFill>
                <a:latin typeface="Verdana"/>
                <a:cs typeface="Verdana"/>
              </a:rPr>
              <a:t>cases  </a:t>
            </a:r>
            <a:r>
              <a:rPr dirty="0" sz="2400" spc="-80" b="1">
                <a:solidFill>
                  <a:srgbClr val="72778F"/>
                </a:solidFill>
                <a:latin typeface="Verdana"/>
                <a:cs typeface="Verdana"/>
              </a:rPr>
              <a:t>and </a:t>
            </a:r>
            <a:r>
              <a:rPr dirty="0" sz="2400" spc="-140" b="1">
                <a:solidFill>
                  <a:srgbClr val="72778F"/>
                </a:solidFill>
                <a:latin typeface="Verdana"/>
                <a:cs typeface="Verdana"/>
              </a:rPr>
              <a:t>roleplays </a:t>
            </a:r>
            <a:r>
              <a:rPr dirty="0" sz="2400" spc="-130" b="1">
                <a:solidFill>
                  <a:srgbClr val="72778F"/>
                </a:solidFill>
                <a:latin typeface="Verdana"/>
                <a:cs typeface="Verdana"/>
              </a:rPr>
              <a:t>prior </a:t>
            </a:r>
            <a:r>
              <a:rPr dirty="0" sz="2400" spc="-114" b="1">
                <a:solidFill>
                  <a:srgbClr val="72778F"/>
                </a:solidFill>
                <a:latin typeface="Verdana"/>
                <a:cs typeface="Verdana"/>
              </a:rPr>
              <a:t>to  </a:t>
            </a:r>
            <a:r>
              <a:rPr dirty="0" sz="2400" spc="-145" b="1">
                <a:solidFill>
                  <a:srgbClr val="72778F"/>
                </a:solidFill>
                <a:latin typeface="Verdana"/>
                <a:cs typeface="Verdana"/>
              </a:rPr>
              <a:t>your </a:t>
            </a:r>
            <a:r>
              <a:rPr dirty="0" sz="2400" spc="-175" b="1">
                <a:solidFill>
                  <a:srgbClr val="72778F"/>
                </a:solidFill>
                <a:latin typeface="Verdana"/>
                <a:cs typeface="Verdana"/>
              </a:rPr>
              <a:t>interview/group  </a:t>
            </a:r>
            <a:r>
              <a:rPr dirty="0" sz="2400" spc="-145" b="1">
                <a:solidFill>
                  <a:srgbClr val="72778F"/>
                </a:solidFill>
                <a:latin typeface="Verdana"/>
                <a:cs typeface="Verdana"/>
              </a:rPr>
              <a:t>exercise</a:t>
            </a:r>
            <a:endParaRPr sz="2400">
              <a:latin typeface="Verdana"/>
              <a:cs typeface="Verdana"/>
            </a:endParaRPr>
          </a:p>
          <a:p>
            <a:pPr marL="12700" marR="5080">
              <a:lnSpc>
                <a:spcPts val="1800"/>
              </a:lnSpc>
              <a:spcBef>
                <a:spcPts val="885"/>
              </a:spcBef>
            </a:pPr>
            <a:r>
              <a:rPr dirty="0" sz="1800" spc="-60">
                <a:solidFill>
                  <a:srgbClr val="2D2B40"/>
                </a:solidFill>
                <a:latin typeface="Noto Sans"/>
                <a:cs typeface="Noto Sans"/>
              </a:rPr>
              <a:t>If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there is a Business case or a Role  Play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within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the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Project,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the 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participant will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receive the  information from the </a:t>
            </a:r>
            <a:r>
              <a:rPr dirty="0" sz="1800" spc="-30">
                <a:solidFill>
                  <a:srgbClr val="2D2B40"/>
                </a:solidFill>
                <a:latin typeface="Noto Sans"/>
                <a:cs typeface="Noto Sans"/>
              </a:rPr>
              <a:t>landing </a:t>
            </a:r>
            <a:r>
              <a:rPr dirty="0" sz="1800" spc="-40">
                <a:solidFill>
                  <a:srgbClr val="2D2B40"/>
                </a:solidFill>
                <a:latin typeface="Noto Sans"/>
                <a:cs typeface="Noto Sans"/>
              </a:rPr>
              <a:t>page 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before </a:t>
            </a:r>
            <a:r>
              <a:rPr dirty="0" sz="1800" spc="-25">
                <a:solidFill>
                  <a:srgbClr val="2D2B40"/>
                </a:solidFill>
                <a:latin typeface="Noto Sans"/>
                <a:cs typeface="Noto Sans"/>
              </a:rPr>
              <a:t>carrying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out the</a:t>
            </a:r>
            <a:r>
              <a:rPr dirty="0" sz="1800" spc="25">
                <a:solidFill>
                  <a:srgbClr val="2D2B40"/>
                </a:solidFill>
                <a:latin typeface="Noto Sans"/>
                <a:cs typeface="Noto Sans"/>
              </a:rPr>
              <a:t>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project.</a:t>
            </a:r>
            <a:endParaRPr sz="1800">
              <a:latin typeface="Noto Sans"/>
              <a:cs typeface="Noto San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74564" y="859444"/>
            <a:ext cx="5675955" cy="4790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01566" y="899998"/>
            <a:ext cx="7106920" cy="4655820"/>
            <a:chOff x="4201566" y="899998"/>
            <a:chExt cx="7106920" cy="4655820"/>
          </a:xfrm>
        </p:grpSpPr>
        <p:sp>
          <p:nvSpPr>
            <p:cNvPr id="3" name="object 3"/>
            <p:cNvSpPr/>
            <p:nvPr/>
          </p:nvSpPr>
          <p:spPr>
            <a:xfrm>
              <a:off x="5821680" y="899998"/>
              <a:ext cx="5486404" cy="278861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201566" y="2764028"/>
              <a:ext cx="1871484" cy="273964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5657088" y="2864218"/>
              <a:ext cx="3657603" cy="26914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87299" y="789000"/>
            <a:ext cx="4041140" cy="863600"/>
          </a:xfrm>
          <a:prstGeom prst="rect"/>
        </p:spPr>
        <p:txBody>
          <a:bodyPr wrap="square" lIns="0" tIns="88900" rIns="0" bIns="0" rtlCol="0" vert="horz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700"/>
              </a:spcBef>
            </a:pPr>
            <a:r>
              <a:rPr dirty="0" spc="-85"/>
              <a:t>Friendly</a:t>
            </a:r>
            <a:r>
              <a:rPr dirty="0" spc="-200"/>
              <a:t> </a:t>
            </a:r>
            <a:r>
              <a:rPr dirty="0" spc="-85"/>
              <a:t>experience  </a:t>
            </a:r>
            <a:r>
              <a:rPr dirty="0" spc="-105"/>
              <a:t>for</a:t>
            </a:r>
            <a:r>
              <a:rPr dirty="0" spc="-175"/>
              <a:t> </a:t>
            </a:r>
            <a:r>
              <a:rPr dirty="0" spc="-80"/>
              <a:t>participants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87299" y="1785201"/>
            <a:ext cx="2970530" cy="2544445"/>
          </a:xfrm>
          <a:prstGeom prst="rect">
            <a:avLst/>
          </a:prstGeom>
        </p:spPr>
        <p:txBody>
          <a:bodyPr wrap="square" lIns="0" tIns="73660" rIns="0" bIns="0" rtlCol="0" vert="horz">
            <a:spAutoFit/>
          </a:bodyPr>
          <a:lstStyle/>
          <a:p>
            <a:pPr marL="12700" marR="305435">
              <a:lnSpc>
                <a:spcPts val="2400"/>
              </a:lnSpc>
              <a:spcBef>
                <a:spcPts val="580"/>
              </a:spcBef>
            </a:pPr>
            <a:r>
              <a:rPr dirty="0" sz="2400" spc="-60" b="1">
                <a:solidFill>
                  <a:srgbClr val="72778F"/>
                </a:solidFill>
                <a:latin typeface="Verdana"/>
                <a:cs typeface="Verdana"/>
              </a:rPr>
              <a:t>Engaging </a:t>
            </a:r>
            <a:r>
              <a:rPr dirty="0" sz="2400" spc="-180" b="1">
                <a:solidFill>
                  <a:srgbClr val="72778F"/>
                </a:solidFill>
                <a:latin typeface="Verdana"/>
                <a:cs typeface="Verdana"/>
              </a:rPr>
              <a:t>way</a:t>
            </a:r>
            <a:r>
              <a:rPr dirty="0" sz="2400" spc="-320" b="1">
                <a:solidFill>
                  <a:srgbClr val="72778F"/>
                </a:solidFill>
                <a:latin typeface="Verdana"/>
                <a:cs typeface="Verdana"/>
              </a:rPr>
              <a:t> </a:t>
            </a:r>
            <a:r>
              <a:rPr dirty="0" sz="2400" spc="-114" b="1">
                <a:solidFill>
                  <a:srgbClr val="72778F"/>
                </a:solidFill>
                <a:latin typeface="Verdana"/>
                <a:cs typeface="Verdana"/>
              </a:rPr>
              <a:t>of  </a:t>
            </a:r>
            <a:r>
              <a:rPr dirty="0" sz="2400" spc="-135" b="1">
                <a:solidFill>
                  <a:srgbClr val="72778F"/>
                </a:solidFill>
                <a:latin typeface="Verdana"/>
                <a:cs typeface="Verdana"/>
              </a:rPr>
              <a:t>assessing  </a:t>
            </a:r>
            <a:r>
              <a:rPr dirty="0" sz="2400" spc="-114" b="1">
                <a:solidFill>
                  <a:srgbClr val="72778F"/>
                </a:solidFill>
                <a:latin typeface="Verdana"/>
                <a:cs typeface="Verdana"/>
              </a:rPr>
              <a:t>employees</a:t>
            </a:r>
            <a:endParaRPr sz="2400">
              <a:latin typeface="Verdana"/>
              <a:cs typeface="Verdana"/>
            </a:endParaRPr>
          </a:p>
          <a:p>
            <a:pPr marL="12700" marR="5080">
              <a:lnSpc>
                <a:spcPts val="1800"/>
              </a:lnSpc>
              <a:spcBef>
                <a:spcPts val="1350"/>
              </a:spcBef>
            </a:pP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The ease of</a:t>
            </a:r>
            <a:r>
              <a:rPr dirty="0" sz="1800" spc="-40">
                <a:solidFill>
                  <a:srgbClr val="2D2B40"/>
                </a:solidFill>
                <a:latin typeface="Noto Sans"/>
                <a:cs typeface="Noto Sans"/>
              </a:rPr>
              <a:t>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communication 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with participants,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as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well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as  the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fact that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the tests are  accessible from any site or  device makes Panorama 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very attractive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to</a:t>
            </a:r>
            <a:r>
              <a:rPr dirty="0" sz="1800" spc="20">
                <a:solidFill>
                  <a:srgbClr val="2D2B40"/>
                </a:solidFill>
                <a:latin typeface="Noto Sans"/>
                <a:cs typeface="Noto Sans"/>
              </a:rPr>
              <a:t>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your</a:t>
            </a:r>
            <a:endParaRPr sz="1800">
              <a:latin typeface="Noto Sans"/>
              <a:cs typeface="Noto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7299" y="1487259"/>
            <a:ext cx="3094355" cy="1244600"/>
          </a:xfrm>
          <a:prstGeom prst="rect"/>
        </p:spPr>
        <p:txBody>
          <a:bodyPr wrap="square" lIns="0" tIns="88900" rIns="0" bIns="0" rtlCol="0" vert="horz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700"/>
              </a:spcBef>
            </a:pPr>
            <a:r>
              <a:rPr dirty="0" spc="-110"/>
              <a:t>Easy </a:t>
            </a:r>
            <a:r>
              <a:rPr dirty="0" spc="-75"/>
              <a:t>Project  creation </a:t>
            </a:r>
            <a:r>
              <a:rPr dirty="0" spc="-100"/>
              <a:t>for</a:t>
            </a:r>
            <a:r>
              <a:rPr dirty="0" spc="-320"/>
              <a:t> </a:t>
            </a:r>
            <a:r>
              <a:rPr dirty="0" spc="-114"/>
              <a:t>HR  </a:t>
            </a:r>
            <a:r>
              <a:rPr dirty="0" spc="-55"/>
              <a:t>people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87299" y="2863545"/>
            <a:ext cx="4199255" cy="1739900"/>
          </a:xfrm>
          <a:prstGeom prst="rect">
            <a:avLst/>
          </a:prstGeom>
        </p:spPr>
        <p:txBody>
          <a:bodyPr wrap="square" lIns="0" tIns="73660" rIns="0" bIns="0" rtlCol="0" vert="horz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580"/>
              </a:spcBef>
            </a:pPr>
            <a:r>
              <a:rPr dirty="0" sz="2400" spc="-235" b="1">
                <a:solidFill>
                  <a:srgbClr val="72778F"/>
                </a:solidFill>
                <a:latin typeface="Verdana"/>
                <a:cs typeface="Verdana"/>
              </a:rPr>
              <a:t>ADEPT-15 </a:t>
            </a:r>
            <a:r>
              <a:rPr dirty="0" sz="2400" spc="-145" b="1">
                <a:solidFill>
                  <a:srgbClr val="72778F"/>
                </a:solidFill>
                <a:latin typeface="Verdana"/>
                <a:cs typeface="Verdana"/>
              </a:rPr>
              <a:t>or </a:t>
            </a:r>
            <a:r>
              <a:rPr dirty="0" sz="2400" spc="-90" b="1">
                <a:solidFill>
                  <a:srgbClr val="72778F"/>
                </a:solidFill>
                <a:latin typeface="Verdana"/>
                <a:cs typeface="Verdana"/>
              </a:rPr>
              <a:t>Digital</a:t>
            </a:r>
            <a:r>
              <a:rPr dirty="0" sz="2400" spc="-140" b="1">
                <a:solidFill>
                  <a:srgbClr val="72778F"/>
                </a:solidFill>
                <a:latin typeface="Verdana"/>
                <a:cs typeface="Verdana"/>
              </a:rPr>
              <a:t> </a:t>
            </a:r>
            <a:r>
              <a:rPr dirty="0" sz="2400" spc="-120" b="1">
                <a:solidFill>
                  <a:srgbClr val="72778F"/>
                </a:solidFill>
                <a:latin typeface="Verdana"/>
                <a:cs typeface="Verdana"/>
              </a:rPr>
              <a:t>Leader  </a:t>
            </a:r>
            <a:r>
              <a:rPr dirty="0" sz="2400" spc="-70" b="1">
                <a:solidFill>
                  <a:srgbClr val="72778F"/>
                </a:solidFill>
                <a:latin typeface="Verdana"/>
                <a:cs typeface="Verdana"/>
              </a:rPr>
              <a:t>Model</a:t>
            </a:r>
            <a:r>
              <a:rPr dirty="0" sz="2400" spc="-165" b="1">
                <a:solidFill>
                  <a:srgbClr val="72778F"/>
                </a:solidFill>
                <a:latin typeface="Verdana"/>
                <a:cs typeface="Verdana"/>
              </a:rPr>
              <a:t> </a:t>
            </a:r>
            <a:r>
              <a:rPr dirty="0" sz="2400" spc="-135" b="1">
                <a:solidFill>
                  <a:srgbClr val="72778F"/>
                </a:solidFill>
                <a:latin typeface="Verdana"/>
                <a:cs typeface="Verdana"/>
              </a:rPr>
              <a:t>Library</a:t>
            </a:r>
            <a:endParaRPr sz="2400">
              <a:latin typeface="Verdana"/>
              <a:cs typeface="Verdana"/>
            </a:endParaRPr>
          </a:p>
          <a:p>
            <a:pPr marL="12700" marR="580390">
              <a:lnSpc>
                <a:spcPts val="1800"/>
              </a:lnSpc>
              <a:spcBef>
                <a:spcPts val="1015"/>
              </a:spcBef>
            </a:pP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Or you can use the competence  models already </a:t>
            </a:r>
            <a:r>
              <a:rPr dirty="0" sz="1800" spc="-25">
                <a:solidFill>
                  <a:srgbClr val="2D2B40"/>
                </a:solidFill>
                <a:latin typeface="Noto Sans"/>
                <a:cs typeface="Noto Sans"/>
              </a:rPr>
              <a:t>integrated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in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the  platform such as Adept-15, </a:t>
            </a:r>
            <a:r>
              <a:rPr dirty="0" sz="1800" spc="-30">
                <a:solidFill>
                  <a:srgbClr val="2D2B40"/>
                </a:solidFill>
                <a:latin typeface="Noto Sans"/>
                <a:cs typeface="Noto Sans"/>
              </a:rPr>
              <a:t>Digital 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Leader Model or</a:t>
            </a:r>
            <a:r>
              <a:rPr dirty="0" sz="1800" spc="10">
                <a:solidFill>
                  <a:srgbClr val="2D2B40"/>
                </a:solidFill>
                <a:latin typeface="Noto Sans"/>
                <a:cs typeface="Noto Sans"/>
              </a:rPr>
              <a:t>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Shapes.</a:t>
            </a:r>
            <a:endParaRPr sz="1800">
              <a:latin typeface="Noto Sans"/>
              <a:cs typeface="Noto San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721096" y="874867"/>
            <a:ext cx="5319395" cy="4826635"/>
            <a:chOff x="5721096" y="874867"/>
            <a:chExt cx="5319395" cy="4826635"/>
          </a:xfrm>
        </p:grpSpPr>
        <p:sp>
          <p:nvSpPr>
            <p:cNvPr id="5" name="object 5"/>
            <p:cNvSpPr/>
            <p:nvPr/>
          </p:nvSpPr>
          <p:spPr>
            <a:xfrm>
              <a:off x="5721096" y="874867"/>
              <a:ext cx="5318790" cy="482635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784250" y="938022"/>
              <a:ext cx="5020086" cy="452762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704320" cy="6583680"/>
            <a:chOff x="0" y="0"/>
            <a:chExt cx="11704320" cy="658368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1704319" cy="65836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727435" y="4661903"/>
              <a:ext cx="2249459" cy="7176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4698365" y="5451660"/>
            <a:ext cx="2308225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1320"/>
              </a:lnSpc>
              <a:spcBef>
                <a:spcPts val="100"/>
              </a:spcBef>
            </a:pPr>
            <a:r>
              <a:rPr dirty="0" sz="1200" spc="4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2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110">
                <a:solidFill>
                  <a:srgbClr val="FFFFFF"/>
                </a:solidFill>
                <a:latin typeface="Arial"/>
                <a:cs typeface="Arial"/>
              </a:rPr>
              <a:t>new</a:t>
            </a:r>
            <a:r>
              <a:rPr dirty="0" sz="12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4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2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25">
                <a:solidFill>
                  <a:srgbClr val="FFFFFF"/>
                </a:solidFill>
                <a:latin typeface="Arial"/>
                <a:cs typeface="Arial"/>
              </a:rPr>
              <a:t>Key</a:t>
            </a:r>
            <a:r>
              <a:rPr dirty="0" sz="12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50">
                <a:solidFill>
                  <a:srgbClr val="FFFFFF"/>
                </a:solidFill>
                <a:latin typeface="Arial"/>
                <a:cs typeface="Arial"/>
              </a:rPr>
              <a:t>Talent</a:t>
            </a:r>
            <a:r>
              <a:rPr dirty="0" sz="12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85">
                <a:solidFill>
                  <a:srgbClr val="FFFFFF"/>
                </a:solidFill>
                <a:latin typeface="Arial"/>
                <a:cs typeface="Arial"/>
              </a:rPr>
              <a:t>product.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1320"/>
              </a:lnSpc>
            </a:pPr>
            <a:r>
              <a:rPr dirty="0" sz="1200" spc="45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dirty="0" sz="12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85">
                <a:solidFill>
                  <a:srgbClr val="FFFFFF"/>
                </a:solidFill>
                <a:latin typeface="Arial"/>
                <a:cs typeface="Arial"/>
              </a:rPr>
              <a:t>rights</a:t>
            </a:r>
            <a:r>
              <a:rPr dirty="0" sz="12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35">
                <a:solidFill>
                  <a:srgbClr val="FFFFFF"/>
                </a:solidFill>
                <a:latin typeface="Arial"/>
                <a:cs typeface="Arial"/>
              </a:rPr>
              <a:t>reserved.</a:t>
            </a:r>
            <a:r>
              <a:rPr dirty="0" sz="12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90">
                <a:solidFill>
                  <a:srgbClr val="FFFFFF"/>
                </a:solidFill>
                <a:latin typeface="Arial"/>
                <a:cs typeface="Arial"/>
              </a:rPr>
              <a:t>©</a:t>
            </a:r>
            <a:r>
              <a:rPr dirty="0" sz="12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25">
                <a:solidFill>
                  <a:srgbClr val="FFFFFF"/>
                </a:solidFill>
                <a:latin typeface="Arial"/>
                <a:cs typeface="Arial"/>
              </a:rPr>
              <a:t>2020.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7299" y="1671116"/>
            <a:ext cx="3547745" cy="1244600"/>
          </a:xfrm>
          <a:prstGeom prst="rect"/>
        </p:spPr>
        <p:txBody>
          <a:bodyPr wrap="square" lIns="0" tIns="88900" rIns="0" bIns="0" rtlCol="0" vert="horz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700"/>
              </a:spcBef>
            </a:pPr>
            <a:r>
              <a:rPr dirty="0" spc="-95"/>
              <a:t>Set</a:t>
            </a:r>
            <a:r>
              <a:rPr dirty="0" spc="-229"/>
              <a:t> </a:t>
            </a:r>
            <a:r>
              <a:rPr dirty="0" spc="-60"/>
              <a:t>Development  </a:t>
            </a:r>
            <a:r>
              <a:rPr dirty="0" spc="-70"/>
              <a:t>tips </a:t>
            </a:r>
            <a:r>
              <a:rPr dirty="0" spc="-80"/>
              <a:t>by </a:t>
            </a:r>
            <a:r>
              <a:rPr dirty="0" spc="-35"/>
              <a:t>feedback  </a:t>
            </a:r>
            <a:r>
              <a:rPr dirty="0" spc="-105"/>
              <a:t>levels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87299" y="3004134"/>
            <a:ext cx="3445510" cy="1442720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459"/>
              </a:spcBef>
            </a:pP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You can define each of your  recommendations for  development by levels. They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will 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appear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in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the feedback report 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that will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be sent or </a:t>
            </a:r>
            <a:r>
              <a:rPr dirty="0" sz="1800" spc="-35">
                <a:solidFill>
                  <a:srgbClr val="2D2B40"/>
                </a:solidFill>
                <a:latin typeface="Noto Sans"/>
                <a:cs typeface="Noto Sans"/>
              </a:rPr>
              <a:t>given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to the  participant.</a:t>
            </a:r>
            <a:endParaRPr sz="1800">
              <a:latin typeface="Noto Sans"/>
              <a:cs typeface="Noto San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025481" y="1047689"/>
            <a:ext cx="6042660" cy="4502150"/>
            <a:chOff x="5025481" y="1047689"/>
            <a:chExt cx="6042660" cy="4502150"/>
          </a:xfrm>
        </p:grpSpPr>
        <p:sp>
          <p:nvSpPr>
            <p:cNvPr id="5" name="object 5"/>
            <p:cNvSpPr/>
            <p:nvPr/>
          </p:nvSpPr>
          <p:spPr>
            <a:xfrm>
              <a:off x="5025481" y="1047689"/>
              <a:ext cx="6042172" cy="450162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095481" y="1117689"/>
              <a:ext cx="5708835" cy="41683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83807" y="4169664"/>
            <a:ext cx="5620511" cy="24140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32506" y="5491383"/>
            <a:ext cx="695849" cy="6297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87299" y="789000"/>
            <a:ext cx="2929255" cy="3530600"/>
          </a:xfrm>
          <a:prstGeom prst="rect">
            <a:avLst/>
          </a:prstGeom>
        </p:spPr>
        <p:txBody>
          <a:bodyPr wrap="square" lIns="0" tIns="88900" rIns="0" bIns="0" rtlCol="0" vert="horz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700"/>
              </a:spcBef>
            </a:pPr>
            <a:r>
              <a:rPr dirty="0" sz="3000" spc="-45" b="1">
                <a:solidFill>
                  <a:srgbClr val="72778F"/>
                </a:solidFill>
                <a:latin typeface="Verdana"/>
                <a:cs typeface="Verdana"/>
              </a:rPr>
              <a:t>Match  </a:t>
            </a:r>
            <a:r>
              <a:rPr dirty="0" sz="3000" spc="-130" b="1">
                <a:solidFill>
                  <a:srgbClr val="72778F"/>
                </a:solidFill>
                <a:latin typeface="Verdana"/>
                <a:cs typeface="Verdana"/>
              </a:rPr>
              <a:t>competency/  </a:t>
            </a:r>
            <a:r>
              <a:rPr dirty="0" sz="3000" spc="-200" b="1">
                <a:solidFill>
                  <a:srgbClr val="72778F"/>
                </a:solidFill>
                <a:latin typeface="Verdana"/>
                <a:cs typeface="Verdana"/>
              </a:rPr>
              <a:t>skills/  </a:t>
            </a:r>
            <a:r>
              <a:rPr dirty="0" sz="3000" spc="-50" b="1">
                <a:solidFill>
                  <a:srgbClr val="72778F"/>
                </a:solidFill>
                <a:latin typeface="Verdana"/>
                <a:cs typeface="Verdana"/>
              </a:rPr>
              <a:t>knowledge  </a:t>
            </a:r>
            <a:r>
              <a:rPr dirty="0" sz="3000" spc="-70" b="1">
                <a:solidFill>
                  <a:srgbClr val="72778F"/>
                </a:solidFill>
                <a:latin typeface="Verdana"/>
                <a:cs typeface="Verdana"/>
              </a:rPr>
              <a:t>with </a:t>
            </a:r>
            <a:r>
              <a:rPr dirty="0" sz="3000" spc="-95" b="1">
                <a:solidFill>
                  <a:srgbClr val="72778F"/>
                </a:solidFill>
                <a:latin typeface="Verdana"/>
                <a:cs typeface="Verdana"/>
              </a:rPr>
              <a:t>tools</a:t>
            </a:r>
            <a:r>
              <a:rPr dirty="0" sz="3000" spc="-315" b="1">
                <a:solidFill>
                  <a:srgbClr val="72778F"/>
                </a:solidFill>
                <a:latin typeface="Verdana"/>
                <a:cs typeface="Verdana"/>
              </a:rPr>
              <a:t> </a:t>
            </a:r>
            <a:r>
              <a:rPr dirty="0" sz="3000" spc="-60" b="1">
                <a:solidFill>
                  <a:srgbClr val="72778F"/>
                </a:solidFill>
                <a:latin typeface="Verdana"/>
                <a:cs typeface="Verdana"/>
              </a:rPr>
              <a:t>and  </a:t>
            </a:r>
            <a:r>
              <a:rPr dirty="0" sz="3000" spc="-70" b="1">
                <a:solidFill>
                  <a:srgbClr val="72778F"/>
                </a:solidFill>
                <a:latin typeface="Verdana"/>
                <a:cs typeface="Verdana"/>
              </a:rPr>
              <a:t>upload  </a:t>
            </a:r>
            <a:r>
              <a:rPr dirty="0" sz="3000" spc="-95" b="1">
                <a:solidFill>
                  <a:srgbClr val="72778F"/>
                </a:solidFill>
                <a:latin typeface="Verdana"/>
                <a:cs typeface="Verdana"/>
              </a:rPr>
              <a:t>interview  </a:t>
            </a:r>
            <a:r>
              <a:rPr dirty="0" sz="3000" spc="-160" b="1">
                <a:solidFill>
                  <a:srgbClr val="72778F"/>
                </a:solidFill>
                <a:latin typeface="Verdana"/>
                <a:cs typeface="Verdana"/>
              </a:rPr>
              <a:t>questions/  </a:t>
            </a:r>
            <a:r>
              <a:rPr dirty="0" sz="3000" spc="-80" b="1">
                <a:solidFill>
                  <a:srgbClr val="72778F"/>
                </a:solidFill>
                <a:latin typeface="Verdana"/>
                <a:cs typeface="Verdana"/>
              </a:rPr>
              <a:t>indicators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7299" y="4376090"/>
            <a:ext cx="3106420" cy="985519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459"/>
              </a:spcBef>
            </a:pP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You can map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quickly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and  easily your variables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with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the  tools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that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are </a:t>
            </a:r>
            <a:r>
              <a:rPr dirty="0" sz="1800" spc="-25">
                <a:solidFill>
                  <a:srgbClr val="2D2B40"/>
                </a:solidFill>
                <a:latin typeface="Noto Sans"/>
                <a:cs typeface="Noto Sans"/>
              </a:rPr>
              <a:t>integrated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into  the</a:t>
            </a:r>
            <a:r>
              <a:rPr dirty="0" sz="1800" spc="-5">
                <a:solidFill>
                  <a:srgbClr val="2D2B40"/>
                </a:solidFill>
                <a:latin typeface="Noto Sans"/>
                <a:cs typeface="Noto Sans"/>
              </a:rPr>
              <a:t>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platform.</a:t>
            </a:r>
            <a:endParaRPr sz="1800">
              <a:latin typeface="Noto Sans"/>
              <a:cs typeface="Noto San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233946" y="1767175"/>
            <a:ext cx="6783705" cy="3048000"/>
            <a:chOff x="4233946" y="1767175"/>
            <a:chExt cx="6783705" cy="3048000"/>
          </a:xfrm>
        </p:grpSpPr>
        <p:sp>
          <p:nvSpPr>
            <p:cNvPr id="7" name="object 7"/>
            <p:cNvSpPr/>
            <p:nvPr/>
          </p:nvSpPr>
          <p:spPr>
            <a:xfrm>
              <a:off x="4233946" y="1767175"/>
              <a:ext cx="6783506" cy="304756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285081" y="1818335"/>
              <a:ext cx="6519232" cy="278026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7299" y="1085545"/>
            <a:ext cx="3979545" cy="2387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300"/>
              </a:lnSpc>
              <a:spcBef>
                <a:spcPts val="100"/>
              </a:spcBef>
            </a:pPr>
            <a:r>
              <a:rPr dirty="0" spc="-45"/>
              <a:t>Match</a:t>
            </a:r>
            <a:r>
              <a:rPr dirty="0" spc="-210"/>
              <a:t> </a:t>
            </a:r>
            <a:r>
              <a:rPr dirty="0" spc="-50"/>
              <a:t>competency</a:t>
            </a:r>
          </a:p>
          <a:p>
            <a:pPr marL="12700" marR="5080">
              <a:lnSpc>
                <a:spcPts val="3000"/>
              </a:lnSpc>
              <a:spcBef>
                <a:spcPts val="300"/>
              </a:spcBef>
            </a:pPr>
            <a:r>
              <a:rPr dirty="0" spc="-825"/>
              <a:t>/ </a:t>
            </a:r>
            <a:r>
              <a:rPr dirty="0" spc="-95"/>
              <a:t>skills </a:t>
            </a:r>
            <a:r>
              <a:rPr dirty="0" spc="-825"/>
              <a:t>/ </a:t>
            </a:r>
            <a:r>
              <a:rPr dirty="0" spc="-50"/>
              <a:t>knowledge  </a:t>
            </a:r>
            <a:r>
              <a:rPr dirty="0" spc="-70"/>
              <a:t>with </a:t>
            </a:r>
            <a:r>
              <a:rPr dirty="0" spc="-95"/>
              <a:t>tools </a:t>
            </a:r>
            <a:r>
              <a:rPr dirty="0" spc="-60"/>
              <a:t>and  </a:t>
            </a:r>
            <a:r>
              <a:rPr dirty="0" spc="-70"/>
              <a:t>upload </a:t>
            </a:r>
            <a:r>
              <a:rPr dirty="0" spc="-95"/>
              <a:t>interview  </a:t>
            </a:r>
            <a:r>
              <a:rPr dirty="0" spc="-85"/>
              <a:t>questions </a:t>
            </a:r>
            <a:r>
              <a:rPr dirty="0" spc="-825"/>
              <a:t>/  </a:t>
            </a:r>
            <a:r>
              <a:rPr dirty="0" spc="-80"/>
              <a:t>indicators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87299" y="3675646"/>
            <a:ext cx="3770629" cy="985519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459"/>
              </a:spcBef>
            </a:pP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You can upload your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own interview  </a:t>
            </a:r>
            <a:r>
              <a:rPr dirty="0" sz="1800" spc="-30">
                <a:solidFill>
                  <a:srgbClr val="2D2B40"/>
                </a:solidFill>
                <a:latin typeface="Noto Sans"/>
                <a:cs typeface="Noto Sans"/>
              </a:rPr>
              <a:t>guides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and behavioral indicators to 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make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them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available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for the  assessment of</a:t>
            </a:r>
            <a:r>
              <a:rPr dirty="0" sz="1800" spc="-5">
                <a:solidFill>
                  <a:srgbClr val="2D2B40"/>
                </a:solidFill>
                <a:latin typeface="Noto Sans"/>
                <a:cs typeface="Noto Sans"/>
              </a:rPr>
              <a:t>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participants.</a:t>
            </a:r>
            <a:endParaRPr sz="1800">
              <a:latin typeface="Noto Sans"/>
              <a:cs typeface="Noto San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120578" y="1124407"/>
            <a:ext cx="5944235" cy="4343400"/>
            <a:chOff x="5120578" y="1124407"/>
            <a:chExt cx="5944235" cy="4343400"/>
          </a:xfrm>
        </p:grpSpPr>
        <p:sp>
          <p:nvSpPr>
            <p:cNvPr id="5" name="object 5"/>
            <p:cNvSpPr/>
            <p:nvPr/>
          </p:nvSpPr>
          <p:spPr>
            <a:xfrm>
              <a:off x="5120578" y="1124407"/>
              <a:ext cx="5943843" cy="4342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192712" y="1196543"/>
              <a:ext cx="5611614" cy="401060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7299" y="2157272"/>
            <a:ext cx="2868295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75"/>
              <a:t>Project </a:t>
            </a:r>
            <a:r>
              <a:rPr dirty="0" spc="-80"/>
              <a:t>set</a:t>
            </a:r>
            <a:r>
              <a:rPr dirty="0" spc="-315"/>
              <a:t> </a:t>
            </a:r>
            <a:r>
              <a:rPr dirty="0" spc="-40"/>
              <a:t>up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87299" y="2638116"/>
            <a:ext cx="3113405" cy="1409700"/>
          </a:xfrm>
          <a:prstGeom prst="rect">
            <a:avLst/>
          </a:prstGeom>
        </p:spPr>
        <p:txBody>
          <a:bodyPr wrap="square" lIns="0" tIns="1765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90"/>
              </a:spcBef>
            </a:pPr>
            <a:r>
              <a:rPr dirty="0" sz="2400" spc="-85" b="1">
                <a:solidFill>
                  <a:srgbClr val="72778F"/>
                </a:solidFill>
                <a:latin typeface="Verdana"/>
                <a:cs typeface="Verdana"/>
              </a:rPr>
              <a:t>Name </a:t>
            </a:r>
            <a:r>
              <a:rPr dirty="0" sz="2400" spc="-145" b="1">
                <a:solidFill>
                  <a:srgbClr val="72778F"/>
                </a:solidFill>
                <a:latin typeface="Verdana"/>
                <a:cs typeface="Verdana"/>
              </a:rPr>
              <a:t>your</a:t>
            </a:r>
            <a:r>
              <a:rPr dirty="0" sz="2400" spc="-270" b="1">
                <a:solidFill>
                  <a:srgbClr val="72778F"/>
                </a:solidFill>
                <a:latin typeface="Verdana"/>
                <a:cs typeface="Verdana"/>
              </a:rPr>
              <a:t> </a:t>
            </a:r>
            <a:r>
              <a:rPr dirty="0" sz="2400" spc="-114" b="1">
                <a:solidFill>
                  <a:srgbClr val="72778F"/>
                </a:solidFill>
                <a:latin typeface="Verdana"/>
                <a:cs typeface="Verdana"/>
              </a:rPr>
              <a:t>project</a:t>
            </a:r>
            <a:endParaRPr sz="2400">
              <a:latin typeface="Verdana"/>
              <a:cs typeface="Verdana"/>
            </a:endParaRPr>
          </a:p>
          <a:p>
            <a:pPr marL="12700" marR="5080">
              <a:lnSpc>
                <a:spcPts val="1800"/>
              </a:lnSpc>
              <a:spcBef>
                <a:spcPts val="1325"/>
              </a:spcBef>
            </a:pP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Define your project easily 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with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a </a:t>
            </a:r>
            <a:r>
              <a:rPr dirty="0" sz="1800" spc="-20">
                <a:solidFill>
                  <a:srgbClr val="2D2B40"/>
                </a:solidFill>
                <a:latin typeface="Noto Sans"/>
                <a:cs typeface="Noto Sans"/>
              </a:rPr>
              <a:t>name,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description and 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start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and end</a:t>
            </a:r>
            <a:r>
              <a:rPr dirty="0" sz="1800" spc="15">
                <a:solidFill>
                  <a:srgbClr val="2D2B40"/>
                </a:solidFill>
                <a:latin typeface="Noto Sans"/>
                <a:cs typeface="Noto Sans"/>
              </a:rPr>
              <a:t>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dates.</a:t>
            </a:r>
            <a:endParaRPr sz="1800">
              <a:latin typeface="Noto Sans"/>
              <a:cs typeface="Noto San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612081" y="1197650"/>
            <a:ext cx="6429375" cy="4184650"/>
            <a:chOff x="4612081" y="1197650"/>
            <a:chExt cx="6429375" cy="4184650"/>
          </a:xfrm>
        </p:grpSpPr>
        <p:sp>
          <p:nvSpPr>
            <p:cNvPr id="5" name="object 5"/>
            <p:cNvSpPr/>
            <p:nvPr/>
          </p:nvSpPr>
          <p:spPr>
            <a:xfrm>
              <a:off x="4612081" y="1197650"/>
              <a:ext cx="6429359" cy="418411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673447" y="1259027"/>
              <a:ext cx="6130883" cy="38856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7299" y="1913509"/>
            <a:ext cx="2868295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75"/>
              <a:t>Project </a:t>
            </a:r>
            <a:r>
              <a:rPr dirty="0" spc="-80"/>
              <a:t>set</a:t>
            </a:r>
            <a:r>
              <a:rPr dirty="0" spc="-315"/>
              <a:t> </a:t>
            </a:r>
            <a:r>
              <a:rPr dirty="0" spc="-40"/>
              <a:t>up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87299" y="2558097"/>
            <a:ext cx="3164205" cy="1963420"/>
          </a:xfrm>
          <a:prstGeom prst="rect">
            <a:avLst/>
          </a:prstGeom>
        </p:spPr>
        <p:txBody>
          <a:bodyPr wrap="square" lIns="0" tIns="73660" rIns="0" bIns="0" rtlCol="0" vert="horz">
            <a:spAutoFit/>
          </a:bodyPr>
          <a:lstStyle/>
          <a:p>
            <a:pPr marL="12700" marR="5715">
              <a:lnSpc>
                <a:spcPts val="2400"/>
              </a:lnSpc>
              <a:spcBef>
                <a:spcPts val="580"/>
              </a:spcBef>
            </a:pPr>
            <a:r>
              <a:rPr dirty="0" sz="2400" spc="-55" b="1">
                <a:solidFill>
                  <a:srgbClr val="72778F"/>
                </a:solidFill>
                <a:latin typeface="Verdana"/>
                <a:cs typeface="Verdana"/>
              </a:rPr>
              <a:t>Add </a:t>
            </a:r>
            <a:r>
              <a:rPr dirty="0" sz="2400" spc="-95" b="1">
                <a:solidFill>
                  <a:srgbClr val="72778F"/>
                </a:solidFill>
                <a:latin typeface="Verdana"/>
                <a:cs typeface="Verdana"/>
              </a:rPr>
              <a:t>competencies</a:t>
            </a:r>
            <a:r>
              <a:rPr dirty="0" sz="2400" spc="-345" b="1">
                <a:solidFill>
                  <a:srgbClr val="72778F"/>
                </a:solidFill>
                <a:latin typeface="Verdana"/>
                <a:cs typeface="Verdana"/>
              </a:rPr>
              <a:t> </a:t>
            </a:r>
            <a:r>
              <a:rPr dirty="0" sz="2400" spc="-765" b="1">
                <a:solidFill>
                  <a:srgbClr val="72778F"/>
                </a:solidFill>
                <a:latin typeface="Verdana"/>
                <a:cs typeface="Verdana"/>
              </a:rPr>
              <a:t>/  </a:t>
            </a:r>
            <a:r>
              <a:rPr dirty="0" sz="2400" spc="-150" b="1">
                <a:solidFill>
                  <a:srgbClr val="72778F"/>
                </a:solidFill>
                <a:latin typeface="Verdana"/>
                <a:cs typeface="Verdana"/>
              </a:rPr>
              <a:t>skills </a:t>
            </a:r>
            <a:r>
              <a:rPr dirty="0" sz="2400" spc="-765" b="1">
                <a:solidFill>
                  <a:srgbClr val="72778F"/>
                </a:solidFill>
                <a:latin typeface="Verdana"/>
                <a:cs typeface="Verdana"/>
              </a:rPr>
              <a:t>/</a:t>
            </a:r>
            <a:r>
              <a:rPr dirty="0" sz="2400" spc="-725" b="1">
                <a:solidFill>
                  <a:srgbClr val="72778F"/>
                </a:solidFill>
                <a:latin typeface="Verdana"/>
                <a:cs typeface="Verdana"/>
              </a:rPr>
              <a:t> </a:t>
            </a:r>
            <a:r>
              <a:rPr dirty="0" sz="2400" spc="-100" b="1">
                <a:solidFill>
                  <a:srgbClr val="72778F"/>
                </a:solidFill>
                <a:latin typeface="Verdana"/>
                <a:cs typeface="Verdana"/>
              </a:rPr>
              <a:t>knowledge</a:t>
            </a:r>
            <a:endParaRPr sz="2400">
              <a:latin typeface="Verdana"/>
              <a:cs typeface="Verdana"/>
            </a:endParaRPr>
          </a:p>
          <a:p>
            <a:pPr marL="12700" marR="5080">
              <a:lnSpc>
                <a:spcPts val="1800"/>
              </a:lnSpc>
              <a:spcBef>
                <a:spcPts val="975"/>
              </a:spcBef>
            </a:pP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Set up your Project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quickly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by  </a:t>
            </a:r>
            <a:r>
              <a:rPr dirty="0" sz="1800" spc="-30">
                <a:solidFill>
                  <a:srgbClr val="2D2B40"/>
                </a:solidFill>
                <a:latin typeface="Noto Sans"/>
                <a:cs typeface="Noto Sans"/>
              </a:rPr>
              <a:t>adding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the variables you  previously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defined,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or by  </a:t>
            </a:r>
            <a:r>
              <a:rPr dirty="0" sz="1800" spc="-25">
                <a:solidFill>
                  <a:srgbClr val="2D2B40"/>
                </a:solidFill>
                <a:latin typeface="Noto Sans"/>
                <a:cs typeface="Noto Sans"/>
              </a:rPr>
              <a:t>selecting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the preloaded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skill 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libraries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in</a:t>
            </a:r>
            <a:r>
              <a:rPr dirty="0" sz="1800" spc="-5">
                <a:solidFill>
                  <a:srgbClr val="2D2B40"/>
                </a:solidFill>
                <a:latin typeface="Noto Sans"/>
                <a:cs typeface="Noto Sans"/>
              </a:rPr>
              <a:t>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Panorama.</a:t>
            </a:r>
            <a:endParaRPr sz="1800">
              <a:latin typeface="Noto Sans"/>
              <a:cs typeface="Noto San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634758" y="913607"/>
            <a:ext cx="6431280" cy="4767580"/>
            <a:chOff x="4634758" y="913607"/>
            <a:chExt cx="6431280" cy="4767580"/>
          </a:xfrm>
        </p:grpSpPr>
        <p:sp>
          <p:nvSpPr>
            <p:cNvPr id="5" name="object 5"/>
            <p:cNvSpPr/>
            <p:nvPr/>
          </p:nvSpPr>
          <p:spPr>
            <a:xfrm>
              <a:off x="4634758" y="913607"/>
              <a:ext cx="6430975" cy="47675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705083" y="983932"/>
              <a:ext cx="6099231" cy="443580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7299" y="1263815"/>
            <a:ext cx="2868295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75"/>
              <a:t>Project </a:t>
            </a:r>
            <a:r>
              <a:rPr dirty="0" spc="-80"/>
              <a:t>set</a:t>
            </a:r>
            <a:r>
              <a:rPr dirty="0" spc="-315"/>
              <a:t> </a:t>
            </a:r>
            <a:r>
              <a:rPr dirty="0" spc="-40"/>
              <a:t>up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87299" y="1866430"/>
            <a:ext cx="4670425" cy="3104515"/>
          </a:xfrm>
          <a:prstGeom prst="rect">
            <a:avLst/>
          </a:prstGeom>
        </p:spPr>
        <p:txBody>
          <a:bodyPr wrap="square" lIns="0" tIns="73660" rIns="0" bIns="0" rtlCol="0" vert="horz">
            <a:spAutoFit/>
          </a:bodyPr>
          <a:lstStyle/>
          <a:p>
            <a:pPr marL="12700" marR="172720">
              <a:lnSpc>
                <a:spcPts val="2400"/>
              </a:lnSpc>
              <a:spcBef>
                <a:spcPts val="580"/>
              </a:spcBef>
            </a:pPr>
            <a:r>
              <a:rPr dirty="0" sz="2400" spc="-110" b="1">
                <a:solidFill>
                  <a:srgbClr val="72778F"/>
                </a:solidFill>
                <a:latin typeface="Verdana"/>
                <a:cs typeface="Verdana"/>
              </a:rPr>
              <a:t>Select </a:t>
            </a:r>
            <a:r>
              <a:rPr dirty="0" sz="2400" spc="-135" b="1">
                <a:solidFill>
                  <a:srgbClr val="72778F"/>
                </a:solidFill>
                <a:latin typeface="Verdana"/>
                <a:cs typeface="Verdana"/>
              </a:rPr>
              <a:t>tools </a:t>
            </a:r>
            <a:r>
              <a:rPr dirty="0" sz="2400" spc="-120" b="1">
                <a:solidFill>
                  <a:srgbClr val="72778F"/>
                </a:solidFill>
                <a:latin typeface="Verdana"/>
                <a:cs typeface="Verdana"/>
              </a:rPr>
              <a:t>to </a:t>
            </a:r>
            <a:r>
              <a:rPr dirty="0" sz="2400" spc="-145" b="1">
                <a:solidFill>
                  <a:srgbClr val="72778F"/>
                </a:solidFill>
                <a:latin typeface="Verdana"/>
                <a:cs typeface="Verdana"/>
              </a:rPr>
              <a:t>evaluate</a:t>
            </a:r>
            <a:r>
              <a:rPr dirty="0" sz="2400" spc="-375" b="1">
                <a:solidFill>
                  <a:srgbClr val="72778F"/>
                </a:solidFill>
                <a:latin typeface="Verdana"/>
                <a:cs typeface="Verdana"/>
              </a:rPr>
              <a:t> </a:t>
            </a:r>
            <a:r>
              <a:rPr dirty="0" sz="2400" spc="-75" b="1">
                <a:solidFill>
                  <a:srgbClr val="72778F"/>
                </a:solidFill>
                <a:latin typeface="Verdana"/>
                <a:cs typeface="Verdana"/>
              </a:rPr>
              <a:t>from  AON </a:t>
            </a:r>
            <a:r>
              <a:rPr dirty="0" sz="2400" spc="-85" b="1">
                <a:solidFill>
                  <a:srgbClr val="72778F"/>
                </a:solidFill>
                <a:latin typeface="Verdana"/>
                <a:cs typeface="Verdana"/>
              </a:rPr>
              <a:t>and </a:t>
            </a:r>
            <a:r>
              <a:rPr dirty="0" sz="2400" spc="-125" b="1">
                <a:solidFill>
                  <a:srgbClr val="72778F"/>
                </a:solidFill>
                <a:latin typeface="Verdana"/>
                <a:cs typeface="Verdana"/>
              </a:rPr>
              <a:t>The </a:t>
            </a:r>
            <a:r>
              <a:rPr dirty="0" sz="2400" spc="-160" b="1">
                <a:solidFill>
                  <a:srgbClr val="72778F"/>
                </a:solidFill>
                <a:latin typeface="Verdana"/>
                <a:cs typeface="Verdana"/>
              </a:rPr>
              <a:t>Key </a:t>
            </a:r>
            <a:r>
              <a:rPr dirty="0" sz="2400" spc="-140" b="1">
                <a:solidFill>
                  <a:srgbClr val="72778F"/>
                </a:solidFill>
                <a:latin typeface="Verdana"/>
                <a:cs typeface="Verdana"/>
              </a:rPr>
              <a:t>Talent  </a:t>
            </a:r>
            <a:r>
              <a:rPr dirty="0" sz="2400" spc="-120" b="1">
                <a:solidFill>
                  <a:srgbClr val="72778F"/>
                </a:solidFill>
                <a:latin typeface="Verdana"/>
                <a:cs typeface="Verdana"/>
              </a:rPr>
              <a:t>portfolio </a:t>
            </a:r>
            <a:r>
              <a:rPr dirty="0" sz="2400" spc="-140" b="1">
                <a:solidFill>
                  <a:srgbClr val="72778F"/>
                </a:solidFill>
                <a:latin typeface="Verdana"/>
                <a:cs typeface="Verdana"/>
              </a:rPr>
              <a:t>(Adept </a:t>
            </a:r>
            <a:r>
              <a:rPr dirty="0" sz="2400" spc="-470" b="1">
                <a:solidFill>
                  <a:srgbClr val="72778F"/>
                </a:solidFill>
                <a:latin typeface="Verdana"/>
                <a:cs typeface="Verdana"/>
              </a:rPr>
              <a:t>15, </a:t>
            </a:r>
            <a:r>
              <a:rPr dirty="0" sz="2400" spc="-120" b="1">
                <a:solidFill>
                  <a:srgbClr val="72778F"/>
                </a:solidFill>
                <a:latin typeface="Verdana"/>
                <a:cs typeface="Verdana"/>
              </a:rPr>
              <a:t>Grid  </a:t>
            </a:r>
            <a:r>
              <a:rPr dirty="0" sz="2400" spc="-110" b="1">
                <a:solidFill>
                  <a:srgbClr val="72778F"/>
                </a:solidFill>
                <a:latin typeface="Verdana"/>
                <a:cs typeface="Verdana"/>
              </a:rPr>
              <a:t>Challenge, </a:t>
            </a:r>
            <a:r>
              <a:rPr dirty="0" sz="2400" spc="-160" b="1">
                <a:solidFill>
                  <a:srgbClr val="72778F"/>
                </a:solidFill>
                <a:latin typeface="Verdana"/>
                <a:cs typeface="Verdana"/>
              </a:rPr>
              <a:t>VidAssess, </a:t>
            </a:r>
            <a:r>
              <a:rPr dirty="0" sz="2400" spc="-120" b="1">
                <a:solidFill>
                  <a:srgbClr val="72778F"/>
                </a:solidFill>
                <a:latin typeface="Verdana"/>
                <a:cs typeface="Verdana"/>
              </a:rPr>
              <a:t>Case  </a:t>
            </a:r>
            <a:r>
              <a:rPr dirty="0" sz="2400" spc="-145" b="1">
                <a:solidFill>
                  <a:srgbClr val="72778F"/>
                </a:solidFill>
                <a:latin typeface="Verdana"/>
                <a:cs typeface="Verdana"/>
              </a:rPr>
              <a:t>studies, </a:t>
            </a:r>
            <a:r>
              <a:rPr dirty="0" sz="2400" spc="-125" b="1">
                <a:solidFill>
                  <a:srgbClr val="72778F"/>
                </a:solidFill>
                <a:latin typeface="Verdana"/>
                <a:cs typeface="Verdana"/>
              </a:rPr>
              <a:t>Role </a:t>
            </a:r>
            <a:r>
              <a:rPr dirty="0" sz="2400" spc="-180" b="1">
                <a:solidFill>
                  <a:srgbClr val="72778F"/>
                </a:solidFill>
                <a:latin typeface="Verdana"/>
                <a:cs typeface="Verdana"/>
              </a:rPr>
              <a:t>Play, </a:t>
            </a:r>
            <a:r>
              <a:rPr dirty="0" sz="2400" spc="-160" b="1">
                <a:solidFill>
                  <a:srgbClr val="72778F"/>
                </a:solidFill>
                <a:latin typeface="Verdana"/>
                <a:cs typeface="Verdana"/>
              </a:rPr>
              <a:t>interview,  </a:t>
            </a:r>
            <a:r>
              <a:rPr dirty="0" sz="2400" spc="-200" b="1">
                <a:solidFill>
                  <a:srgbClr val="72778F"/>
                </a:solidFill>
                <a:latin typeface="Verdana"/>
                <a:cs typeface="Verdana"/>
              </a:rPr>
              <a:t>etc.)</a:t>
            </a:r>
            <a:endParaRPr sz="2400">
              <a:latin typeface="Verdana"/>
              <a:cs typeface="Verdana"/>
            </a:endParaRPr>
          </a:p>
          <a:p>
            <a:pPr marL="12700" marR="618490">
              <a:lnSpc>
                <a:spcPts val="1800"/>
              </a:lnSpc>
              <a:spcBef>
                <a:spcPts val="960"/>
              </a:spcBef>
            </a:pP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Select your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own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or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third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party tools to 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evaluate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the selected</a:t>
            </a:r>
            <a:r>
              <a:rPr dirty="0" sz="1800" spc="15">
                <a:solidFill>
                  <a:srgbClr val="2D2B40"/>
                </a:solidFill>
                <a:latin typeface="Noto Sans"/>
                <a:cs typeface="Noto Sans"/>
              </a:rPr>
              <a:t>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variables.</a:t>
            </a:r>
            <a:endParaRPr sz="1800">
              <a:latin typeface="Noto Sans"/>
              <a:cs typeface="Noto Sans"/>
            </a:endParaRPr>
          </a:p>
          <a:p>
            <a:pPr marL="12700" marR="5080">
              <a:lnSpc>
                <a:spcPts val="1800"/>
              </a:lnSpc>
              <a:spcBef>
                <a:spcPts val="1200"/>
              </a:spcBef>
            </a:pP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Panorama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allows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you to </a:t>
            </a:r>
            <a:r>
              <a:rPr dirty="0" sz="1800" spc="-25">
                <a:solidFill>
                  <a:srgbClr val="2D2B40"/>
                </a:solidFill>
                <a:latin typeface="Noto Sans"/>
                <a:cs typeface="Noto Sans"/>
              </a:rPr>
              <a:t>integrate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your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own 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tools to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have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them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available in </a:t>
            </a:r>
            <a:r>
              <a:rPr dirty="0" sz="1800" spc="-10">
                <a:solidFill>
                  <a:srgbClr val="2D2B40"/>
                </a:solidFill>
                <a:latin typeface="Noto Sans"/>
                <a:cs typeface="Noto Sans"/>
              </a:rPr>
              <a:t>the</a:t>
            </a:r>
            <a:r>
              <a:rPr dirty="0" sz="1800" spc="80">
                <a:solidFill>
                  <a:srgbClr val="2D2B40"/>
                </a:solidFill>
                <a:latin typeface="Noto Sans"/>
                <a:cs typeface="Noto Sans"/>
              </a:rPr>
              <a:t> </a:t>
            </a:r>
            <a:r>
              <a:rPr dirty="0" sz="1800" spc="-15">
                <a:solidFill>
                  <a:srgbClr val="2D2B40"/>
                </a:solidFill>
                <a:latin typeface="Noto Sans"/>
                <a:cs typeface="Noto Sans"/>
              </a:rPr>
              <a:t>market.</a:t>
            </a:r>
            <a:endParaRPr sz="1800">
              <a:latin typeface="Noto Sans"/>
              <a:cs typeface="Noto San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553535" y="436351"/>
            <a:ext cx="4451985" cy="5676265"/>
            <a:chOff x="6553535" y="436351"/>
            <a:chExt cx="4451985" cy="5676265"/>
          </a:xfrm>
        </p:grpSpPr>
        <p:sp>
          <p:nvSpPr>
            <p:cNvPr id="5" name="object 5"/>
            <p:cNvSpPr/>
            <p:nvPr/>
          </p:nvSpPr>
          <p:spPr>
            <a:xfrm>
              <a:off x="6553535" y="436351"/>
              <a:ext cx="4451695" cy="56761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6609283" y="492112"/>
              <a:ext cx="4195026" cy="54194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Santiago Heredero</dc:creator>
  <dc:title>Panorama Toolkit</dc:title>
  <dcterms:created xsi:type="dcterms:W3CDTF">2020-03-12T09:24:01Z</dcterms:created>
  <dcterms:modified xsi:type="dcterms:W3CDTF">2020-03-12T09:24:01Z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2020-03-10T00:00:00Z</vt:filetime>
  </property>
  <property fmtid="{D5CDD505-2E9C-101B-9397-08002B2CF9AE}" pid="3" name="Creator">
    <vt:lpwstr>Serif Affinity Publisher (Feb 26 2020)</vt:lpwstr>
  </property>
  <property fmtid="{D5CDD505-2E9C-101B-9397-08002B2CF9AE}" pid="4" name="LastSaved">
    <vt:filetime>2020-03-12T00:00:00Z</vt:filetime>
  </property>
</Properties>
</file>