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77"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1709400" cy="6578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3"/>
  </p:normalViewPr>
  <p:slideViewPr>
    <p:cSldViewPr snapToGrid="0" snapToObjects="1">
      <p:cViewPr varScale="1">
        <p:scale>
          <a:sx n="117" d="100"/>
          <a:sy n="117" d="100"/>
        </p:scale>
        <p:origin x="4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 name="Shape 66"/>
          <p:cNvSpPr>
            <a:spLocks noGrp="1" noRot="1" noChangeAspect="1"/>
          </p:cNvSpPr>
          <p:nvPr>
            <p:ph type="sldImg"/>
          </p:nvPr>
        </p:nvSpPr>
        <p:spPr>
          <a:xfrm>
            <a:off x="1143000" y="685800"/>
            <a:ext cx="4572000" cy="3429000"/>
          </a:xfrm>
          <a:prstGeom prst="rect">
            <a:avLst/>
          </a:prstGeom>
        </p:spPr>
        <p:txBody>
          <a:bodyPr/>
          <a:lstStyle/>
          <a:p>
            <a:endParaRPr/>
          </a:p>
        </p:txBody>
      </p:sp>
      <p:sp>
        <p:nvSpPr>
          <p:cNvPr id="67" name="Shape 6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Geneva"/>
      </a:defRPr>
    </a:lvl1pPr>
    <a:lvl2pPr indent="228600" latinLnBrk="0">
      <a:defRPr sz="1200">
        <a:latin typeface="+mn-lt"/>
        <a:ea typeface="+mn-ea"/>
        <a:cs typeface="+mn-cs"/>
        <a:sym typeface="Geneva"/>
      </a:defRPr>
    </a:lvl2pPr>
    <a:lvl3pPr indent="457200" latinLnBrk="0">
      <a:defRPr sz="1200">
        <a:latin typeface="+mn-lt"/>
        <a:ea typeface="+mn-ea"/>
        <a:cs typeface="+mn-cs"/>
        <a:sym typeface="Geneva"/>
      </a:defRPr>
    </a:lvl3pPr>
    <a:lvl4pPr indent="685800" latinLnBrk="0">
      <a:defRPr sz="1200">
        <a:latin typeface="+mn-lt"/>
        <a:ea typeface="+mn-ea"/>
        <a:cs typeface="+mn-cs"/>
        <a:sym typeface="Geneva"/>
      </a:defRPr>
    </a:lvl4pPr>
    <a:lvl5pPr indent="914400" latinLnBrk="0">
      <a:defRPr sz="1200">
        <a:latin typeface="+mn-lt"/>
        <a:ea typeface="+mn-ea"/>
        <a:cs typeface="+mn-cs"/>
        <a:sym typeface="Geneva"/>
      </a:defRPr>
    </a:lvl5pPr>
    <a:lvl6pPr indent="1143000" latinLnBrk="0">
      <a:defRPr sz="1200">
        <a:latin typeface="+mn-lt"/>
        <a:ea typeface="+mn-ea"/>
        <a:cs typeface="+mn-cs"/>
        <a:sym typeface="Geneva"/>
      </a:defRPr>
    </a:lvl6pPr>
    <a:lvl7pPr indent="1371600" latinLnBrk="0">
      <a:defRPr sz="1200">
        <a:latin typeface="+mn-lt"/>
        <a:ea typeface="+mn-ea"/>
        <a:cs typeface="+mn-cs"/>
        <a:sym typeface="Geneva"/>
      </a:defRPr>
    </a:lvl7pPr>
    <a:lvl8pPr indent="1600200" latinLnBrk="0">
      <a:defRPr sz="1200">
        <a:latin typeface="+mn-lt"/>
        <a:ea typeface="+mn-ea"/>
        <a:cs typeface="+mn-cs"/>
        <a:sym typeface="Geneva"/>
      </a:defRPr>
    </a:lvl8pPr>
    <a:lvl9pPr indent="1828800" latinLnBrk="0">
      <a:defRPr sz="1200">
        <a:latin typeface="+mn-lt"/>
        <a:ea typeface="+mn-ea"/>
        <a:cs typeface="+mn-cs"/>
        <a:sym typeface="Geneva"/>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bg object 16"/>
          <p:cNvSpPr/>
          <p:nvPr/>
        </p:nvSpPr>
        <p:spPr>
          <a:xfrm>
            <a:off x="6083807" y="4169664"/>
            <a:ext cx="5620511" cy="2414017"/>
          </a:xfrm>
          <a:prstGeom prst="rect">
            <a:avLst/>
          </a:prstGeom>
          <a:blipFill>
            <a:blip r:embed="rId2"/>
            <a:stretch>
              <a:fillRect/>
            </a:stretch>
          </a:blipFill>
          <a:ln w="12700">
            <a:miter lim="400000"/>
          </a:ln>
        </p:spPr>
        <p:txBody>
          <a:bodyPr lIns="45719" rIns="45719"/>
          <a:lstStyle/>
          <a:p>
            <a:endParaRPr/>
          </a:p>
        </p:txBody>
      </p:sp>
      <p:sp>
        <p:nvSpPr>
          <p:cNvPr id="12" name="Texto del título"/>
          <p:cNvSpPr txBox="1">
            <a:spLocks noGrp="1"/>
          </p:cNvSpPr>
          <p:nvPr>
            <p:ph type="title"/>
          </p:nvPr>
        </p:nvSpPr>
        <p:spPr>
          <a:xfrm>
            <a:off x="887299" y="788999"/>
            <a:ext cx="9934802" cy="863601"/>
          </a:xfrm>
          <a:prstGeom prst="rect">
            <a:avLst/>
          </a:prstGeom>
        </p:spPr>
        <p:txBody>
          <a:bodyPr>
            <a:normAutofit/>
          </a:bodyPr>
          <a:lstStyle>
            <a:lvl1pPr>
              <a:defRPr b="0">
                <a:solidFill>
                  <a:srgbClr val="000000"/>
                </a:solidFill>
              </a:defRPr>
            </a:lvl1pPr>
          </a:lstStyle>
          <a:p>
            <a:r>
              <a:t>Texto del título</a:t>
            </a:r>
          </a:p>
        </p:txBody>
      </p:sp>
      <p:sp>
        <p:nvSpPr>
          <p:cNvPr id="13" name="Nivel de texto 1…"/>
          <p:cNvSpPr txBox="1">
            <a:spLocks noGrp="1"/>
          </p:cNvSpPr>
          <p:nvPr>
            <p:ph type="body" sz="quarter" idx="1"/>
          </p:nvPr>
        </p:nvSpPr>
        <p:spPr>
          <a:xfrm>
            <a:off x="1756410" y="3687571"/>
            <a:ext cx="8196581" cy="1646238"/>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14"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bg object 16"/>
          <p:cNvSpPr/>
          <p:nvPr/>
        </p:nvSpPr>
        <p:spPr>
          <a:xfrm>
            <a:off x="6083807" y="4169664"/>
            <a:ext cx="5620511" cy="2414017"/>
          </a:xfrm>
          <a:prstGeom prst="rect">
            <a:avLst/>
          </a:prstGeom>
          <a:blipFill>
            <a:blip r:embed="rId2"/>
            <a:stretch>
              <a:fillRect/>
            </a:stretch>
          </a:blipFill>
          <a:ln w="12700">
            <a:miter lim="400000"/>
          </a:ln>
        </p:spPr>
        <p:txBody>
          <a:bodyPr lIns="45719" rIns="45719"/>
          <a:lstStyle/>
          <a:p>
            <a:endParaRPr/>
          </a:p>
        </p:txBody>
      </p:sp>
      <p:sp>
        <p:nvSpPr>
          <p:cNvPr id="22" name="bg object 17"/>
          <p:cNvSpPr/>
          <p:nvPr/>
        </p:nvSpPr>
        <p:spPr>
          <a:xfrm>
            <a:off x="542006" y="5491383"/>
            <a:ext cx="695850" cy="629759"/>
          </a:xfrm>
          <a:prstGeom prst="rect">
            <a:avLst/>
          </a:prstGeom>
          <a:blipFill>
            <a:blip r:embed="rId3"/>
            <a:stretch>
              <a:fillRect/>
            </a:stretch>
          </a:blipFill>
          <a:ln w="12700">
            <a:miter lim="400000"/>
          </a:ln>
        </p:spPr>
        <p:txBody>
          <a:bodyPr lIns="45719" rIns="45719"/>
          <a:lstStyle/>
          <a:p>
            <a:endParaRPr/>
          </a:p>
        </p:txBody>
      </p:sp>
      <p:sp>
        <p:nvSpPr>
          <p:cNvPr id="23" name="Texto del título"/>
          <p:cNvSpPr txBox="1">
            <a:spLocks noGrp="1"/>
          </p:cNvSpPr>
          <p:nvPr>
            <p:ph type="title"/>
          </p:nvPr>
        </p:nvSpPr>
        <p:spPr>
          <a:xfrm>
            <a:off x="887299" y="1953285"/>
            <a:ext cx="2868296" cy="482601"/>
          </a:xfrm>
          <a:prstGeom prst="rect">
            <a:avLst/>
          </a:prstGeom>
        </p:spPr>
        <p:txBody>
          <a:bodyPr>
            <a:normAutofit/>
          </a:bodyPr>
          <a:lstStyle/>
          <a:p>
            <a:r>
              <a:t>Texto del título</a:t>
            </a:r>
          </a:p>
        </p:txBody>
      </p:sp>
      <p:sp>
        <p:nvSpPr>
          <p:cNvPr id="24" name="Nivel de texto 1…"/>
          <p:cNvSpPr txBox="1">
            <a:spLocks noGrp="1"/>
          </p:cNvSpPr>
          <p:nvPr>
            <p:ph type="body" idx="1"/>
          </p:nvPr>
        </p:nvSpPr>
        <p:spPr>
          <a:xfrm>
            <a:off x="585469" y="1514537"/>
            <a:ext cx="10538461" cy="4346068"/>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2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2" name="bg object 16"/>
          <p:cNvSpPr/>
          <p:nvPr/>
        </p:nvSpPr>
        <p:spPr>
          <a:xfrm>
            <a:off x="6083807" y="4169664"/>
            <a:ext cx="5620511" cy="2414017"/>
          </a:xfrm>
          <a:prstGeom prst="rect">
            <a:avLst/>
          </a:prstGeom>
          <a:blipFill>
            <a:blip r:embed="rId2"/>
            <a:stretch>
              <a:fillRect/>
            </a:stretch>
          </a:blipFill>
          <a:ln w="12700">
            <a:miter lim="400000"/>
          </a:ln>
        </p:spPr>
        <p:txBody>
          <a:bodyPr lIns="45719" rIns="45719"/>
          <a:lstStyle/>
          <a:p>
            <a:endParaRPr/>
          </a:p>
        </p:txBody>
      </p:sp>
      <p:sp>
        <p:nvSpPr>
          <p:cNvPr id="33" name="bg object 17"/>
          <p:cNvSpPr/>
          <p:nvPr/>
        </p:nvSpPr>
        <p:spPr>
          <a:xfrm>
            <a:off x="732506" y="5491383"/>
            <a:ext cx="695850" cy="629759"/>
          </a:xfrm>
          <a:prstGeom prst="rect">
            <a:avLst/>
          </a:prstGeom>
          <a:blipFill>
            <a:blip r:embed="rId3"/>
            <a:stretch>
              <a:fillRect/>
            </a:stretch>
          </a:blipFill>
          <a:ln w="12700">
            <a:miter lim="400000"/>
          </a:ln>
        </p:spPr>
        <p:txBody>
          <a:bodyPr lIns="45719" rIns="45719"/>
          <a:lstStyle/>
          <a:p>
            <a:endParaRPr/>
          </a:p>
        </p:txBody>
      </p:sp>
      <p:sp>
        <p:nvSpPr>
          <p:cNvPr id="34" name="Texto del título"/>
          <p:cNvSpPr txBox="1">
            <a:spLocks noGrp="1"/>
          </p:cNvSpPr>
          <p:nvPr>
            <p:ph type="title"/>
          </p:nvPr>
        </p:nvSpPr>
        <p:spPr>
          <a:xfrm>
            <a:off x="887299" y="1953285"/>
            <a:ext cx="2868296" cy="482601"/>
          </a:xfrm>
          <a:prstGeom prst="rect">
            <a:avLst/>
          </a:prstGeom>
        </p:spPr>
        <p:txBody>
          <a:bodyPr>
            <a:normAutofit/>
          </a:bodyPr>
          <a:lstStyle/>
          <a:p>
            <a:r>
              <a:t>Texto del título</a:t>
            </a:r>
          </a:p>
        </p:txBody>
      </p:sp>
      <p:sp>
        <p:nvSpPr>
          <p:cNvPr id="35" name="Nivel de texto 1…"/>
          <p:cNvSpPr txBox="1">
            <a:spLocks noGrp="1"/>
          </p:cNvSpPr>
          <p:nvPr>
            <p:ph type="body" sz="half" idx="1"/>
          </p:nvPr>
        </p:nvSpPr>
        <p:spPr>
          <a:xfrm>
            <a:off x="585469" y="1514537"/>
            <a:ext cx="5093591" cy="4346068"/>
          </a:xfrm>
          <a:prstGeom prst="rect">
            <a:avLst/>
          </a:prstGeom>
        </p:spPr>
        <p:txBody>
          <a:bodyPr>
            <a:normAutofit/>
          </a:bodyPr>
          <a:lstStyle/>
          <a:p>
            <a:r>
              <a:t>Nivel de texto 1</a:t>
            </a:r>
          </a:p>
          <a:p>
            <a:pPr lvl="1"/>
            <a:r>
              <a:t>Nivel de texto 2</a:t>
            </a:r>
          </a:p>
          <a:p>
            <a:pPr lvl="2"/>
            <a:r>
              <a:t>Nivel de texto 3</a:t>
            </a:r>
          </a:p>
          <a:p>
            <a:pPr lvl="3"/>
            <a:r>
              <a:t>Nivel de texto 4</a:t>
            </a:r>
          </a:p>
          <a:p>
            <a:pPr lvl="4"/>
            <a:r>
              <a:t>Nivel de texto 5</a:t>
            </a:r>
          </a:p>
        </p:txBody>
      </p:sp>
      <p:sp>
        <p:nvSpPr>
          <p:cNvPr id="3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3" name="bg object 16"/>
          <p:cNvSpPr/>
          <p:nvPr/>
        </p:nvSpPr>
        <p:spPr>
          <a:xfrm>
            <a:off x="2540" y="-2541"/>
            <a:ext cx="11704320" cy="6583682"/>
          </a:xfrm>
          <a:prstGeom prst="rect">
            <a:avLst/>
          </a:prstGeom>
          <a:blipFill>
            <a:blip r:embed="rId2"/>
            <a:stretch>
              <a:fillRect/>
            </a:stretch>
          </a:blipFill>
          <a:ln w="12700">
            <a:miter lim="400000"/>
          </a:ln>
        </p:spPr>
        <p:txBody>
          <a:bodyPr lIns="45719" rIns="45719"/>
          <a:lstStyle/>
          <a:p>
            <a:endParaRPr/>
          </a:p>
        </p:txBody>
      </p:sp>
      <p:sp>
        <p:nvSpPr>
          <p:cNvPr id="44" name="bg object 17"/>
          <p:cNvSpPr/>
          <p:nvPr/>
        </p:nvSpPr>
        <p:spPr>
          <a:xfrm>
            <a:off x="3912870" y="4445037"/>
            <a:ext cx="3878596" cy="1237408"/>
          </a:xfrm>
          <a:prstGeom prst="rect">
            <a:avLst/>
          </a:prstGeom>
          <a:blipFill>
            <a:blip r:embed="rId3"/>
            <a:stretch>
              <a:fillRect/>
            </a:stretch>
          </a:blipFill>
          <a:ln w="12700">
            <a:miter lim="400000"/>
          </a:ln>
        </p:spPr>
        <p:txBody>
          <a:bodyPr lIns="45719" rIns="45719"/>
          <a:lstStyle/>
          <a:p>
            <a:endParaRPr/>
          </a:p>
        </p:txBody>
      </p:sp>
      <p:sp>
        <p:nvSpPr>
          <p:cNvPr id="45" name="Texto del título"/>
          <p:cNvSpPr txBox="1">
            <a:spLocks noGrp="1"/>
          </p:cNvSpPr>
          <p:nvPr>
            <p:ph type="title"/>
          </p:nvPr>
        </p:nvSpPr>
        <p:spPr>
          <a:xfrm>
            <a:off x="887299" y="1953285"/>
            <a:ext cx="2868296" cy="482601"/>
          </a:xfrm>
          <a:prstGeom prst="rect">
            <a:avLst/>
          </a:prstGeom>
        </p:spPr>
        <p:txBody>
          <a:bodyPr>
            <a:normAutofit/>
          </a:bodyPr>
          <a:lstStyle/>
          <a:p>
            <a:r>
              <a:t>Texto del título</a:t>
            </a:r>
          </a:p>
        </p:txBody>
      </p:sp>
      <p:sp>
        <p:nvSpPr>
          <p:cNvPr id="4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585469" y="263448"/>
            <a:ext cx="10538461" cy="1271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Texto del título</a:t>
            </a:r>
          </a:p>
        </p:txBody>
      </p:sp>
      <p:sp>
        <p:nvSpPr>
          <p:cNvPr id="3" name="Nivel de texto 1…"/>
          <p:cNvSpPr txBox="1">
            <a:spLocks noGrp="1"/>
          </p:cNvSpPr>
          <p:nvPr>
            <p:ph type="body" idx="1"/>
          </p:nvPr>
        </p:nvSpPr>
        <p:spPr>
          <a:xfrm>
            <a:off x="585469" y="1535006"/>
            <a:ext cx="10538461" cy="5043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0806504" y="6124002"/>
            <a:ext cx="317427" cy="298414"/>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7277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72778F"/>
          </a:solidFill>
          <a:uFillTx/>
          <a:latin typeface="Verdana"/>
          <a:ea typeface="Verdana"/>
          <a:cs typeface="Verdana"/>
          <a:sym typeface="Verdana"/>
        </a:defRPr>
      </a:lvl2pPr>
      <a:lvl3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72778F"/>
          </a:solidFill>
          <a:uFillTx/>
          <a:latin typeface="Verdana"/>
          <a:ea typeface="Verdana"/>
          <a:cs typeface="Verdana"/>
          <a:sym typeface="Verdana"/>
        </a:defRPr>
      </a:lvl3pPr>
      <a:lvl4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72778F"/>
          </a:solidFill>
          <a:uFillTx/>
          <a:latin typeface="Verdana"/>
          <a:ea typeface="Verdana"/>
          <a:cs typeface="Verdana"/>
          <a:sym typeface="Verdana"/>
        </a:defRPr>
      </a:lvl4pPr>
      <a:lvl5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72778F"/>
          </a:solidFill>
          <a:uFillTx/>
          <a:latin typeface="Verdana"/>
          <a:ea typeface="Verdana"/>
          <a:cs typeface="Verdana"/>
          <a:sym typeface="Verdana"/>
        </a:defRPr>
      </a:lvl5pPr>
      <a:lvl6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72778F"/>
          </a:solidFill>
          <a:uFillTx/>
          <a:latin typeface="Verdana"/>
          <a:ea typeface="Verdana"/>
          <a:cs typeface="Verdana"/>
          <a:sym typeface="Verdana"/>
        </a:defRPr>
      </a:lvl6pPr>
      <a:lvl7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72778F"/>
          </a:solidFill>
          <a:uFillTx/>
          <a:latin typeface="Verdana"/>
          <a:ea typeface="Verdana"/>
          <a:cs typeface="Verdana"/>
          <a:sym typeface="Verdana"/>
        </a:defRPr>
      </a:lvl7pPr>
      <a:lvl8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72778F"/>
          </a:solidFill>
          <a:uFillTx/>
          <a:latin typeface="Verdana"/>
          <a:ea typeface="Verdana"/>
          <a:cs typeface="Verdana"/>
          <a:sym typeface="Verdana"/>
        </a:defRPr>
      </a:lvl8pPr>
      <a:lvl9pPr marL="0" marR="0" indent="0" algn="l" defTabSz="914400" rtl="0" latinLnBrk="0">
        <a:lnSpc>
          <a:spcPct val="100000"/>
        </a:lnSpc>
        <a:spcBef>
          <a:spcPts val="0"/>
        </a:spcBef>
        <a:spcAft>
          <a:spcPts val="0"/>
        </a:spcAft>
        <a:buClrTx/>
        <a:buSzTx/>
        <a:buFontTx/>
        <a:buNone/>
        <a:tabLst/>
        <a:defRPr sz="3000" b="1" i="0" u="none" strike="noStrike" cap="none" spc="0" baseline="0">
          <a:solidFill>
            <a:srgbClr val="72778F"/>
          </a:solidFill>
          <a:uFillTx/>
          <a:latin typeface="Verdana"/>
          <a:ea typeface="Verdana"/>
          <a:cs typeface="Verdana"/>
          <a:sym typeface="Verdana"/>
        </a:defRPr>
      </a:lvl9pPr>
    </p:titleStyle>
    <p:body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Geneva"/>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Geneva"/>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Geneva"/>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Geneva"/>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Geneva"/>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Geneva"/>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Geneva"/>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Geneva"/>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Geneva"/>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eneva"/>
        </a:defRPr>
      </a:lvl1pPr>
      <a:lvl2pPr marL="0" marR="0" indent="4572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eneva"/>
        </a:defRPr>
      </a:lvl2pPr>
      <a:lvl3pPr marL="0" marR="0" indent="9144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eneva"/>
        </a:defRPr>
      </a:lvl3pPr>
      <a:lvl4pPr marL="0" marR="0" indent="13716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eneva"/>
        </a:defRPr>
      </a:lvl4pPr>
      <a:lvl5pPr marL="0" marR="0" indent="18288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eneva"/>
        </a:defRPr>
      </a:lvl5pPr>
      <a:lvl6pPr marL="0" marR="0" indent="22860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eneva"/>
        </a:defRPr>
      </a:lvl6pPr>
      <a:lvl7pPr marL="0" marR="0" indent="27432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eneva"/>
        </a:defRPr>
      </a:lvl7pPr>
      <a:lvl8pPr marL="0" marR="0" indent="32004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eneva"/>
        </a:defRPr>
      </a:lvl8pPr>
      <a:lvl9pPr marL="0" marR="0" indent="36576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enev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2"/>
          <p:cNvSpPr txBox="1">
            <a:spLocks noGrp="1"/>
          </p:cNvSpPr>
          <p:nvPr>
            <p:ph type="title"/>
          </p:nvPr>
        </p:nvSpPr>
        <p:spPr>
          <a:xfrm>
            <a:off x="2501900" y="1456676"/>
            <a:ext cx="6705600" cy="2044151"/>
          </a:xfrm>
          <a:prstGeom prst="rect">
            <a:avLst/>
          </a:prstGeom>
        </p:spPr>
        <p:txBody>
          <a:bodyPr/>
          <a:lstStyle/>
          <a:p>
            <a:pPr marL="818514" marR="5080" indent="-806449" algn="ctr">
              <a:lnSpc>
                <a:spcPts val="7200"/>
              </a:lnSpc>
              <a:spcBef>
                <a:spcPts val="1500"/>
              </a:spcBef>
              <a:defRPr sz="7200" spc="-100">
                <a:solidFill>
                  <a:srgbClr val="FFFFFF"/>
                </a:solidFill>
              </a:defRPr>
            </a:pPr>
            <a:r>
              <a:t>P</a:t>
            </a:r>
            <a:r>
              <a:rPr spc="-200"/>
              <a:t>an</a:t>
            </a:r>
            <a:r>
              <a:rPr spc="-400"/>
              <a:t>o</a:t>
            </a:r>
            <a:r>
              <a:rPr spc="-300"/>
              <a:t>r</a:t>
            </a:r>
            <a:r>
              <a:rPr spc="-200"/>
              <a:t>a</a:t>
            </a:r>
            <a:r>
              <a:rPr spc="-300"/>
              <a:t>m</a:t>
            </a:r>
            <a:r>
              <a:rPr spc="-200"/>
              <a:t>a</a:t>
            </a:r>
          </a:p>
          <a:p>
            <a:pPr marL="818514" marR="5080" indent="-806449" algn="ctr">
              <a:lnSpc>
                <a:spcPts val="7200"/>
              </a:lnSpc>
              <a:spcBef>
                <a:spcPts val="1500"/>
              </a:spcBef>
              <a:defRPr sz="7200" spc="-100">
                <a:solidFill>
                  <a:srgbClr val="FFFFFF"/>
                </a:solidFill>
              </a:defRPr>
            </a:pPr>
            <a:r>
              <a:rPr spc="-200"/>
              <a:t>Sales Deck</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object 2"/>
          <p:cNvSpPr txBox="1">
            <a:spLocks noGrp="1"/>
          </p:cNvSpPr>
          <p:nvPr>
            <p:ph type="title"/>
          </p:nvPr>
        </p:nvSpPr>
        <p:spPr>
          <a:xfrm>
            <a:off x="734898" y="1631785"/>
            <a:ext cx="3379472" cy="1244601"/>
          </a:xfrm>
          <a:prstGeom prst="rect">
            <a:avLst/>
          </a:prstGeom>
        </p:spPr>
        <p:txBody>
          <a:bodyPr/>
          <a:lstStyle/>
          <a:p>
            <a:pPr marR="5080" indent="12700">
              <a:lnSpc>
                <a:spcPts val="3000"/>
              </a:lnSpc>
              <a:spcBef>
                <a:spcPts val="700"/>
              </a:spcBef>
              <a:defRPr spc="-100"/>
            </a:pPr>
            <a:r>
              <a:t>Scoring</a:t>
            </a:r>
            <a:r>
              <a:rPr spc="-300"/>
              <a:t> </a:t>
            </a:r>
            <a:r>
              <a:rPr spc="-200"/>
              <a:t>formula: </a:t>
            </a:r>
            <a:r>
              <a:t>Build </a:t>
            </a:r>
            <a:r>
              <a:rPr spc="-200"/>
              <a:t>your </a:t>
            </a:r>
            <a:r>
              <a:t>ideal profile</a:t>
            </a:r>
          </a:p>
        </p:txBody>
      </p:sp>
      <p:sp>
        <p:nvSpPr>
          <p:cNvPr id="115" name="object 3"/>
          <p:cNvSpPr txBox="1"/>
          <p:nvPr/>
        </p:nvSpPr>
        <p:spPr>
          <a:xfrm>
            <a:off x="734898" y="3117099"/>
            <a:ext cx="3995422" cy="1757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237490" indent="12700" algn="just">
              <a:lnSpc>
                <a:spcPts val="1800"/>
              </a:lnSpc>
              <a:spcBef>
                <a:spcPts val="400"/>
              </a:spcBef>
              <a:defRPr sz="1600">
                <a:solidFill>
                  <a:srgbClr val="2D2B40"/>
                </a:solidFill>
              </a:defRPr>
            </a:pPr>
            <a:r>
              <a:t>Build as many reference profiles as you want, to be able to match your participants with them.</a:t>
            </a:r>
          </a:p>
          <a:p>
            <a:pPr marR="5080" indent="12700">
              <a:lnSpc>
                <a:spcPts val="1800"/>
              </a:lnSpc>
              <a:spcBef>
                <a:spcPts val="1200"/>
              </a:spcBef>
              <a:defRPr sz="1600">
                <a:solidFill>
                  <a:srgbClr val="2D2B40"/>
                </a:solidFill>
              </a:defRPr>
            </a:pPr>
            <a:r>
              <a:t>Select the variables you want to compare as well as the competencies that will be the base of the reference profiles.</a:t>
            </a:r>
          </a:p>
        </p:txBody>
      </p:sp>
      <p:sp>
        <p:nvSpPr>
          <p:cNvPr id="116" name="object 4"/>
          <p:cNvSpPr/>
          <p:nvPr/>
        </p:nvSpPr>
        <p:spPr>
          <a:xfrm>
            <a:off x="5563665" y="860541"/>
            <a:ext cx="5382982" cy="4785483"/>
          </a:xfrm>
          <a:prstGeom prst="rect">
            <a:avLst/>
          </a:prstGeom>
          <a:blipFill>
            <a:blip r:embed="rId2"/>
            <a:stretch>
              <a:fillRect/>
            </a:stretch>
          </a:blipFill>
          <a:ln w="12700">
            <a:miter lim="400000"/>
          </a:ln>
        </p:spPr>
        <p:txBody>
          <a:bodyPr lIns="45719" rIns="45719"/>
          <a:lstStyle/>
          <a:p>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object 2"/>
          <p:cNvGrpSpPr/>
          <p:nvPr/>
        </p:nvGrpSpPr>
        <p:grpSpPr>
          <a:xfrm>
            <a:off x="5394350" y="899997"/>
            <a:ext cx="6132577" cy="4710243"/>
            <a:chOff x="0" y="0"/>
            <a:chExt cx="6132576" cy="4710241"/>
          </a:xfrm>
        </p:grpSpPr>
        <p:sp>
          <p:nvSpPr>
            <p:cNvPr id="118" name="object 3"/>
            <p:cNvSpPr/>
            <p:nvPr/>
          </p:nvSpPr>
          <p:spPr>
            <a:xfrm>
              <a:off x="0" y="0"/>
              <a:ext cx="6132577" cy="3182112"/>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119" name="object 4"/>
            <p:cNvSpPr/>
            <p:nvPr/>
          </p:nvSpPr>
          <p:spPr>
            <a:xfrm>
              <a:off x="2274164" y="359485"/>
              <a:ext cx="2896232" cy="4350757"/>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p>
          </p:txBody>
        </p:sp>
      </p:grpSp>
      <p:sp>
        <p:nvSpPr>
          <p:cNvPr id="121" name="object 5"/>
          <p:cNvSpPr txBox="1">
            <a:spLocks noGrp="1"/>
          </p:cNvSpPr>
          <p:nvPr>
            <p:ph type="title"/>
          </p:nvPr>
        </p:nvSpPr>
        <p:spPr>
          <a:xfrm>
            <a:off x="709499" y="789000"/>
            <a:ext cx="3416301" cy="859209"/>
          </a:xfrm>
          <a:prstGeom prst="rect">
            <a:avLst/>
          </a:prstGeom>
        </p:spPr>
        <p:txBody>
          <a:bodyPr/>
          <a:lstStyle/>
          <a:p>
            <a:pPr marR="5080" indent="12700">
              <a:lnSpc>
                <a:spcPts val="3000"/>
              </a:lnSpc>
              <a:spcBef>
                <a:spcPts val="700"/>
              </a:spcBef>
              <a:defRPr spc="-100"/>
            </a:pPr>
            <a:r>
              <a:t>Build </a:t>
            </a:r>
            <a:r>
              <a:rPr spc="-200"/>
              <a:t>your </a:t>
            </a:r>
            <a:r>
              <a:t>own landing page </a:t>
            </a:r>
          </a:p>
        </p:txBody>
      </p:sp>
      <p:sp>
        <p:nvSpPr>
          <p:cNvPr id="122" name="object 6"/>
          <p:cNvSpPr txBox="1"/>
          <p:nvPr/>
        </p:nvSpPr>
        <p:spPr>
          <a:xfrm>
            <a:off x="713338" y="1953894"/>
            <a:ext cx="3841484" cy="298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263525" indent="12700">
              <a:lnSpc>
                <a:spcPts val="1800"/>
              </a:lnSpc>
              <a:spcBef>
                <a:spcPts val="1800"/>
              </a:spcBef>
              <a:defRPr spc="-10">
                <a:solidFill>
                  <a:srgbClr val="2D2B40"/>
                </a:solidFill>
              </a:defRPr>
            </a:pPr>
            <a:r>
              <a:t>Customize your </a:t>
            </a:r>
            <a:r>
              <a:rPr spc="-25"/>
              <a:t>Landing </a:t>
            </a:r>
            <a:r>
              <a:rPr spc="-40"/>
              <a:t>page </a:t>
            </a:r>
            <a:r>
              <a:rPr spc="-15"/>
              <a:t>with </a:t>
            </a:r>
            <a:r>
              <a:t>your corporate </a:t>
            </a:r>
            <a:r>
              <a:rPr spc="-15"/>
              <a:t>colors, </a:t>
            </a:r>
            <a:r>
              <a:rPr spc="-40"/>
              <a:t>logo, </a:t>
            </a:r>
            <a:r>
              <a:t>and company </a:t>
            </a:r>
            <a:r>
              <a:rPr spc="-15"/>
              <a:t>text </a:t>
            </a:r>
            <a:r>
              <a:t>and</a:t>
            </a:r>
            <a:r>
              <a:rPr spc="10"/>
              <a:t> </a:t>
            </a:r>
            <a:r>
              <a:rPr spc="-20"/>
              <a:t>messages.</a:t>
            </a:r>
          </a:p>
          <a:p>
            <a:pPr marR="5080" indent="12700">
              <a:lnSpc>
                <a:spcPts val="1800"/>
              </a:lnSpc>
              <a:spcBef>
                <a:spcPts val="1800"/>
              </a:spcBef>
              <a:defRPr spc="-10">
                <a:solidFill>
                  <a:srgbClr val="2D2B40"/>
                </a:solidFill>
              </a:defRPr>
            </a:pPr>
            <a:r>
              <a:t>Use the </a:t>
            </a:r>
            <a:r>
              <a:rPr spc="-25"/>
              <a:t>Landing </a:t>
            </a:r>
            <a:r>
              <a:rPr spc="-40"/>
              <a:t>Page </a:t>
            </a:r>
            <a:r>
              <a:t>Builder to help your participants understand the process they </a:t>
            </a:r>
            <a:r>
              <a:rPr spc="-15"/>
              <a:t>have </a:t>
            </a:r>
            <a:r>
              <a:t>been </a:t>
            </a:r>
            <a:r>
              <a:rPr spc="-15"/>
              <a:t>invited</a:t>
            </a:r>
            <a:r>
              <a:rPr spc="40"/>
              <a:t> </a:t>
            </a:r>
            <a:r>
              <a:t>to.</a:t>
            </a:r>
          </a:p>
          <a:p>
            <a:pPr marR="5080" indent="12700">
              <a:lnSpc>
                <a:spcPts val="1800"/>
              </a:lnSpc>
              <a:spcBef>
                <a:spcPts val="1800"/>
              </a:spcBef>
              <a:defRPr spc="-10">
                <a:solidFill>
                  <a:srgbClr val="2D2B40"/>
                </a:solidFill>
              </a:defRPr>
            </a:pPr>
            <a:r>
              <a:t>As you create your </a:t>
            </a:r>
            <a:r>
              <a:rPr spc="-15"/>
              <a:t>project, it will automatically </a:t>
            </a:r>
            <a:r>
              <a:rPr spc="-30"/>
              <a:t>design </a:t>
            </a:r>
            <a:r>
              <a:t>the journey </a:t>
            </a:r>
            <a:r>
              <a:rPr spc="-15"/>
              <a:t>that </a:t>
            </a:r>
            <a:r>
              <a:t>the </a:t>
            </a:r>
            <a:r>
              <a:rPr spc="-15"/>
              <a:t>participant </a:t>
            </a:r>
            <a:r>
              <a:t>must</a:t>
            </a:r>
            <a:r>
              <a:rPr spc="15"/>
              <a:t> </a:t>
            </a:r>
            <a:r>
              <a:t>follow.</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object 2"/>
          <p:cNvSpPr txBox="1">
            <a:spLocks noGrp="1"/>
          </p:cNvSpPr>
          <p:nvPr>
            <p:ph type="title"/>
          </p:nvPr>
        </p:nvSpPr>
        <p:spPr>
          <a:xfrm>
            <a:off x="722198" y="931407"/>
            <a:ext cx="3550922" cy="859210"/>
          </a:xfrm>
          <a:prstGeom prst="rect">
            <a:avLst/>
          </a:prstGeom>
        </p:spPr>
        <p:txBody>
          <a:bodyPr/>
          <a:lstStyle>
            <a:lvl1pPr marR="5080" indent="12700">
              <a:lnSpc>
                <a:spcPts val="3000"/>
              </a:lnSpc>
              <a:spcBef>
                <a:spcPts val="700"/>
              </a:spcBef>
              <a:defRPr spc="-100"/>
            </a:lvl1pPr>
          </a:lstStyle>
          <a:p>
            <a:r>
              <a:t>Schedule interviews</a:t>
            </a:r>
          </a:p>
        </p:txBody>
      </p:sp>
      <p:sp>
        <p:nvSpPr>
          <p:cNvPr id="125" name="object 3"/>
          <p:cNvSpPr txBox="1"/>
          <p:nvPr/>
        </p:nvSpPr>
        <p:spPr>
          <a:xfrm>
            <a:off x="738709" y="1939834"/>
            <a:ext cx="3797301" cy="269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80" indent="12700">
              <a:lnSpc>
                <a:spcPts val="2000"/>
              </a:lnSpc>
              <a:spcBef>
                <a:spcPts val="400"/>
              </a:spcBef>
              <a:defRPr sz="1600" spc="-8">
                <a:solidFill>
                  <a:srgbClr val="2D2B40"/>
                </a:solidFill>
              </a:defRPr>
            </a:pPr>
            <a:r>
              <a:t>Schedule your Assessors </a:t>
            </a:r>
            <a:r>
              <a:rPr spc="-13"/>
              <a:t>interviews with their </a:t>
            </a:r>
            <a:r>
              <a:t>Project Partners </a:t>
            </a:r>
            <a:r>
              <a:rPr spc="-13"/>
              <a:t>quickly </a:t>
            </a:r>
            <a:r>
              <a:t>and easily </a:t>
            </a:r>
            <a:r>
              <a:rPr spc="-22"/>
              <a:t>through </a:t>
            </a:r>
            <a:r>
              <a:t>the free third-party tool </a:t>
            </a:r>
            <a:r>
              <a:rPr spc="-13"/>
              <a:t>Calendly, that </a:t>
            </a:r>
            <a:r>
              <a:t>is seamlessly </a:t>
            </a:r>
            <a:r>
              <a:rPr spc="-22"/>
              <a:t>integrated </a:t>
            </a:r>
            <a:r>
              <a:rPr spc="-13"/>
              <a:t>with all </a:t>
            </a:r>
            <a:r>
              <a:rPr spc="-4"/>
              <a:t>e-</a:t>
            </a:r>
            <a:r>
              <a:rPr spc="-13"/>
              <a:t>mail </a:t>
            </a:r>
            <a:r>
              <a:t>providers and </a:t>
            </a:r>
            <a:r>
              <a:rPr spc="-13"/>
              <a:t>with</a:t>
            </a:r>
            <a:r>
              <a:rPr spc="0"/>
              <a:t> </a:t>
            </a:r>
            <a:r>
              <a:t>Panorama.</a:t>
            </a:r>
          </a:p>
          <a:p>
            <a:pPr marR="228600" indent="12700">
              <a:lnSpc>
                <a:spcPts val="2000"/>
              </a:lnSpc>
              <a:spcBef>
                <a:spcPts val="1200"/>
              </a:spcBef>
              <a:defRPr sz="1600" spc="-8">
                <a:solidFill>
                  <a:srgbClr val="2D2B40"/>
                </a:solidFill>
              </a:defRPr>
            </a:pPr>
            <a:r>
              <a:t>Simply copy your </a:t>
            </a:r>
            <a:r>
              <a:rPr spc="-13"/>
              <a:t>link </a:t>
            </a:r>
            <a:r>
              <a:t>from Calendly and publish </a:t>
            </a:r>
            <a:r>
              <a:rPr spc="-13"/>
              <a:t>it </a:t>
            </a:r>
            <a:r>
              <a:rPr spc="-4"/>
              <a:t>so </a:t>
            </a:r>
            <a:r>
              <a:rPr spc="-13"/>
              <a:t>that </a:t>
            </a:r>
            <a:r>
              <a:t>participants can schedule </a:t>
            </a:r>
            <a:r>
              <a:rPr spc="-13"/>
              <a:t>their </a:t>
            </a:r>
            <a:r>
              <a:rPr spc="-26"/>
              <a:t>meeting </a:t>
            </a:r>
            <a:r>
              <a:t>from your </a:t>
            </a:r>
            <a:r>
              <a:rPr spc="-22"/>
              <a:t>Landing</a:t>
            </a:r>
            <a:r>
              <a:rPr spc="0"/>
              <a:t> </a:t>
            </a:r>
            <a:r>
              <a:rPr spc="-26"/>
              <a:t>Page.</a:t>
            </a:r>
          </a:p>
        </p:txBody>
      </p:sp>
      <p:sp>
        <p:nvSpPr>
          <p:cNvPr id="126" name="object 4"/>
          <p:cNvSpPr/>
          <p:nvPr/>
        </p:nvSpPr>
        <p:spPr>
          <a:xfrm>
            <a:off x="6077529" y="862523"/>
            <a:ext cx="4861957" cy="4776307"/>
          </a:xfrm>
          <a:prstGeom prst="rect">
            <a:avLst/>
          </a:prstGeom>
          <a:blipFill>
            <a:blip r:embed="rId2"/>
            <a:stretch>
              <a:fillRect/>
            </a:stretch>
          </a:blipFill>
          <a:ln w="12700">
            <a:miter lim="400000"/>
          </a:ln>
        </p:spPr>
        <p:txBody>
          <a:bodyPr lIns="45719" rIns="45719"/>
          <a:lstStyle/>
          <a:p>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object 2"/>
          <p:cNvGrpSpPr/>
          <p:nvPr/>
        </p:nvGrpSpPr>
        <p:grpSpPr>
          <a:xfrm>
            <a:off x="4796028" y="899997"/>
            <a:ext cx="6563308" cy="4603687"/>
            <a:chOff x="0" y="0"/>
            <a:chExt cx="6563307" cy="4603686"/>
          </a:xfrm>
        </p:grpSpPr>
        <p:sp>
          <p:nvSpPr>
            <p:cNvPr id="128" name="object 3"/>
            <p:cNvSpPr/>
            <p:nvPr/>
          </p:nvSpPr>
          <p:spPr>
            <a:xfrm>
              <a:off x="772108" y="-1"/>
              <a:ext cx="5791200" cy="2561263"/>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129" name="object 4"/>
            <p:cNvSpPr/>
            <p:nvPr/>
          </p:nvSpPr>
          <p:spPr>
            <a:xfrm>
              <a:off x="-1" y="2054365"/>
              <a:ext cx="5791200" cy="2549322"/>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p>
          </p:txBody>
        </p:sp>
      </p:grpSp>
      <p:sp>
        <p:nvSpPr>
          <p:cNvPr id="131" name="object 5"/>
          <p:cNvSpPr txBox="1">
            <a:spLocks noGrp="1"/>
          </p:cNvSpPr>
          <p:nvPr>
            <p:ph type="title"/>
          </p:nvPr>
        </p:nvSpPr>
        <p:spPr>
          <a:xfrm>
            <a:off x="658698" y="865200"/>
            <a:ext cx="4071622" cy="1628651"/>
          </a:xfrm>
          <a:prstGeom prst="rect">
            <a:avLst/>
          </a:prstGeom>
        </p:spPr>
        <p:txBody>
          <a:bodyPr/>
          <a:lstStyle/>
          <a:p>
            <a:pPr marR="5080" indent="12700">
              <a:lnSpc>
                <a:spcPts val="3000"/>
              </a:lnSpc>
              <a:spcBef>
                <a:spcPts val="700"/>
              </a:spcBef>
              <a:defRPr spc="-100"/>
            </a:pPr>
            <a:r>
              <a:t>Run interviews through integrated </a:t>
            </a:r>
            <a:r>
              <a:rPr spc="-300"/>
              <a:t>2-way </a:t>
            </a:r>
            <a:r>
              <a:rPr spc="-200"/>
              <a:t>live </a:t>
            </a:r>
            <a:r>
              <a:t>interview</a:t>
            </a:r>
            <a:r>
              <a:rPr spc="-200"/>
              <a:t>.</a:t>
            </a:r>
          </a:p>
        </p:txBody>
      </p:sp>
      <p:sp>
        <p:nvSpPr>
          <p:cNvPr id="132" name="object 6"/>
          <p:cNvSpPr txBox="1"/>
          <p:nvPr/>
        </p:nvSpPr>
        <p:spPr>
          <a:xfrm>
            <a:off x="696798" y="2483484"/>
            <a:ext cx="3284222" cy="1605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163829" indent="12700">
              <a:lnSpc>
                <a:spcPts val="1800"/>
              </a:lnSpc>
              <a:spcBef>
                <a:spcPts val="1800"/>
              </a:spcBef>
              <a:defRPr sz="1600" spc="-8">
                <a:solidFill>
                  <a:srgbClr val="2D2B40"/>
                </a:solidFill>
              </a:defRPr>
            </a:pPr>
            <a:r>
              <a:t>No </a:t>
            </a:r>
            <a:r>
              <a:rPr spc="-22"/>
              <a:t>sign-in/log-in </a:t>
            </a:r>
            <a:r>
              <a:t>required for assessor or</a:t>
            </a:r>
            <a:r>
              <a:rPr spc="0"/>
              <a:t> </a:t>
            </a:r>
            <a:r>
              <a:t>participants.</a:t>
            </a:r>
          </a:p>
          <a:p>
            <a:pPr marR="5080" indent="12700">
              <a:lnSpc>
                <a:spcPts val="1800"/>
              </a:lnSpc>
              <a:spcBef>
                <a:spcPts val="1800"/>
              </a:spcBef>
              <a:defRPr sz="1600" spc="-8">
                <a:solidFill>
                  <a:srgbClr val="2D2B40"/>
                </a:solidFill>
              </a:defRPr>
            </a:pPr>
            <a:r>
              <a:t>Panorama </a:t>
            </a:r>
            <a:r>
              <a:rPr spc="-13"/>
              <a:t>allows </a:t>
            </a:r>
            <a:r>
              <a:t>you to conduct online </a:t>
            </a:r>
            <a:r>
              <a:rPr spc="-13"/>
              <a:t>interviews within </a:t>
            </a:r>
            <a:r>
              <a:t>the tool </a:t>
            </a:r>
            <a:r>
              <a:rPr spc="-13"/>
              <a:t>itself without </a:t>
            </a:r>
            <a:r>
              <a:t>the need to </a:t>
            </a:r>
            <a:r>
              <a:rPr spc="-22"/>
              <a:t>integrate </a:t>
            </a:r>
            <a:r>
              <a:t>any</a:t>
            </a:r>
            <a:r>
              <a:rPr spc="17"/>
              <a:t> </a:t>
            </a:r>
            <a:r>
              <a:rPr spc="-13"/>
              <a:t>third party tool.</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object 2"/>
          <p:cNvSpPr/>
          <p:nvPr/>
        </p:nvSpPr>
        <p:spPr>
          <a:xfrm>
            <a:off x="5317921" y="1100988"/>
            <a:ext cx="5486406" cy="4201710"/>
          </a:xfrm>
          <a:prstGeom prst="rect">
            <a:avLst/>
          </a:prstGeom>
          <a:blipFill>
            <a:blip r:embed="rId2"/>
            <a:stretch>
              <a:fillRect/>
            </a:stretch>
          </a:blipFill>
          <a:ln w="12700">
            <a:miter lim="400000"/>
          </a:ln>
        </p:spPr>
        <p:txBody>
          <a:bodyPr lIns="45719" rIns="45719"/>
          <a:lstStyle/>
          <a:p>
            <a:endParaRPr/>
          </a:p>
        </p:txBody>
      </p:sp>
      <p:sp>
        <p:nvSpPr>
          <p:cNvPr id="135" name="object 3"/>
          <p:cNvSpPr txBox="1">
            <a:spLocks noGrp="1"/>
          </p:cNvSpPr>
          <p:nvPr>
            <p:ph type="title"/>
          </p:nvPr>
        </p:nvSpPr>
        <p:spPr>
          <a:xfrm>
            <a:off x="747599" y="1008798"/>
            <a:ext cx="3867785" cy="2768601"/>
          </a:xfrm>
          <a:prstGeom prst="rect">
            <a:avLst/>
          </a:prstGeom>
        </p:spPr>
        <p:txBody>
          <a:bodyPr/>
          <a:lstStyle/>
          <a:p>
            <a:pPr marR="353695" indent="12700">
              <a:lnSpc>
                <a:spcPts val="3000"/>
              </a:lnSpc>
              <a:spcBef>
                <a:spcPts val="700"/>
              </a:spcBef>
              <a:defRPr spc="-100"/>
            </a:pPr>
            <a:r>
              <a:t>Fill </a:t>
            </a:r>
            <a:r>
              <a:rPr spc="-200"/>
              <a:t>your </a:t>
            </a:r>
            <a:r>
              <a:t>reports </a:t>
            </a:r>
            <a:r>
              <a:rPr spc="-200"/>
              <a:t>after</a:t>
            </a:r>
            <a:r>
              <a:rPr spc="-300"/>
              <a:t> </a:t>
            </a:r>
            <a:r>
              <a:t>observation and</a:t>
            </a:r>
            <a:r>
              <a:rPr spc="-200"/>
              <a:t> analysis.</a:t>
            </a:r>
          </a:p>
          <a:p>
            <a:pPr marR="5080" indent="12700">
              <a:lnSpc>
                <a:spcPts val="3000"/>
              </a:lnSpc>
              <a:defRPr spc="-100"/>
            </a:pPr>
            <a:r>
              <a:t>Combine results</a:t>
            </a:r>
            <a:r>
              <a:rPr spc="-400"/>
              <a:t> </a:t>
            </a:r>
            <a:r>
              <a:t>of tests and </a:t>
            </a:r>
            <a:r>
              <a:rPr spc="-200"/>
              <a:t>interview. Use </a:t>
            </a:r>
            <a:r>
              <a:t>scoring</a:t>
            </a:r>
            <a:r>
              <a:rPr spc="-300"/>
              <a:t> </a:t>
            </a:r>
            <a:r>
              <a:t>indicators.</a:t>
            </a:r>
          </a:p>
        </p:txBody>
      </p:sp>
      <p:sp>
        <p:nvSpPr>
          <p:cNvPr id="136" name="object 4"/>
          <p:cNvSpPr txBox="1"/>
          <p:nvPr/>
        </p:nvSpPr>
        <p:spPr>
          <a:xfrm>
            <a:off x="747598" y="3979747"/>
            <a:ext cx="3855722" cy="919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80" indent="12700">
              <a:lnSpc>
                <a:spcPts val="1800"/>
              </a:lnSpc>
              <a:spcBef>
                <a:spcPts val="400"/>
              </a:spcBef>
              <a:defRPr sz="1600" spc="-8">
                <a:solidFill>
                  <a:srgbClr val="2D2B40"/>
                </a:solidFill>
              </a:defRPr>
            </a:pPr>
            <a:r>
              <a:t>Panorama </a:t>
            </a:r>
            <a:r>
              <a:rPr spc="-13"/>
              <a:t>allows </a:t>
            </a:r>
            <a:r>
              <a:t>consultants to </a:t>
            </a:r>
            <a:r>
              <a:rPr spc="-13"/>
              <a:t>fill </a:t>
            </a:r>
            <a:r>
              <a:t>out reports based on the analysis of online </a:t>
            </a:r>
            <a:r>
              <a:rPr spc="-13"/>
              <a:t>test </a:t>
            </a:r>
            <a:r>
              <a:t>results and </a:t>
            </a:r>
            <a:r>
              <a:rPr spc="-13"/>
              <a:t>interviews </a:t>
            </a:r>
            <a:r>
              <a:t>conducted</a:t>
            </a:r>
            <a:r>
              <a:rPr spc="-4"/>
              <a:t> </a:t>
            </a:r>
            <a:r>
              <a:t>previously.</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object 2"/>
          <p:cNvSpPr/>
          <p:nvPr/>
        </p:nvSpPr>
        <p:spPr>
          <a:xfrm>
            <a:off x="5468149" y="1875955"/>
            <a:ext cx="5900929" cy="2651761"/>
          </a:xfrm>
          <a:prstGeom prst="rect">
            <a:avLst/>
          </a:prstGeom>
          <a:blipFill>
            <a:blip r:embed="rId2"/>
            <a:stretch>
              <a:fillRect/>
            </a:stretch>
          </a:blipFill>
          <a:ln w="12700">
            <a:miter lim="400000"/>
          </a:ln>
        </p:spPr>
        <p:txBody>
          <a:bodyPr lIns="45719" rIns="45719"/>
          <a:lstStyle/>
          <a:p>
            <a:endParaRPr/>
          </a:p>
        </p:txBody>
      </p:sp>
      <p:sp>
        <p:nvSpPr>
          <p:cNvPr id="139" name="object 3"/>
          <p:cNvSpPr txBox="1">
            <a:spLocks noGrp="1"/>
          </p:cNvSpPr>
          <p:nvPr>
            <p:ph type="title"/>
          </p:nvPr>
        </p:nvSpPr>
        <p:spPr>
          <a:xfrm>
            <a:off x="722199" y="1795031"/>
            <a:ext cx="3829051" cy="1244601"/>
          </a:xfrm>
          <a:prstGeom prst="rect">
            <a:avLst/>
          </a:prstGeom>
        </p:spPr>
        <p:txBody>
          <a:bodyPr/>
          <a:lstStyle/>
          <a:p>
            <a:pPr marR="5080" indent="12700">
              <a:lnSpc>
                <a:spcPts val="3000"/>
              </a:lnSpc>
              <a:spcBef>
                <a:spcPts val="700"/>
              </a:spcBef>
              <a:defRPr spc="-100"/>
            </a:pPr>
            <a:r>
              <a:t>Compare results and take</a:t>
            </a:r>
            <a:r>
              <a:rPr spc="-400"/>
              <a:t> </a:t>
            </a:r>
            <a:r>
              <a:t>decisions based on</a:t>
            </a:r>
            <a:r>
              <a:rPr spc="-300"/>
              <a:t> </a:t>
            </a:r>
            <a:r>
              <a:t>data</a:t>
            </a:r>
          </a:p>
        </p:txBody>
      </p:sp>
      <p:sp>
        <p:nvSpPr>
          <p:cNvPr id="140" name="object 4"/>
          <p:cNvSpPr txBox="1"/>
          <p:nvPr/>
        </p:nvSpPr>
        <p:spPr>
          <a:xfrm>
            <a:off x="722198" y="3231959"/>
            <a:ext cx="3967481" cy="1376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80" indent="12700">
              <a:lnSpc>
                <a:spcPts val="1800"/>
              </a:lnSpc>
              <a:spcBef>
                <a:spcPts val="400"/>
              </a:spcBef>
              <a:defRPr sz="1600" spc="-8">
                <a:solidFill>
                  <a:srgbClr val="2D2B40"/>
                </a:solidFill>
              </a:defRPr>
            </a:pPr>
            <a:r>
              <a:t>Panorama </a:t>
            </a:r>
            <a:r>
              <a:rPr spc="-13"/>
              <a:t>allows </a:t>
            </a:r>
            <a:r>
              <a:t>to compare the results of the participants of a Project </a:t>
            </a:r>
            <a:r>
              <a:rPr spc="-13"/>
              <a:t>in </a:t>
            </a:r>
            <a:r>
              <a:t>an easy and fast </a:t>
            </a:r>
            <a:r>
              <a:rPr spc="-22"/>
              <a:t>way, </a:t>
            </a:r>
            <a:r>
              <a:t>both </a:t>
            </a:r>
            <a:r>
              <a:rPr spc="-22"/>
              <a:t>ordering </a:t>
            </a:r>
            <a:r>
              <a:t>them by the result obtained </a:t>
            </a:r>
            <a:r>
              <a:rPr spc="-22"/>
              <a:t>globally </a:t>
            </a:r>
            <a:r>
              <a:rPr spc="-13"/>
              <a:t>in </a:t>
            </a:r>
            <a:r>
              <a:t>the tests and by the different reference profiles created previously.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object 2"/>
          <p:cNvGrpSpPr/>
          <p:nvPr/>
        </p:nvGrpSpPr>
        <p:grpSpPr>
          <a:xfrm>
            <a:off x="4127168" y="988859"/>
            <a:ext cx="6851982" cy="5108891"/>
            <a:chOff x="0" y="0"/>
            <a:chExt cx="6851980" cy="5108890"/>
          </a:xfrm>
        </p:grpSpPr>
        <p:sp>
          <p:nvSpPr>
            <p:cNvPr id="142" name="object 3"/>
            <p:cNvSpPr/>
            <p:nvPr/>
          </p:nvSpPr>
          <p:spPr>
            <a:xfrm>
              <a:off x="1365580" y="0"/>
              <a:ext cx="5486401" cy="4425957"/>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143" name="object 4"/>
            <p:cNvSpPr/>
            <p:nvPr/>
          </p:nvSpPr>
          <p:spPr>
            <a:xfrm>
              <a:off x="0" y="735774"/>
              <a:ext cx="2913582" cy="4373117"/>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p>
          </p:txBody>
        </p:sp>
      </p:grpSp>
      <p:sp>
        <p:nvSpPr>
          <p:cNvPr id="145" name="object 5"/>
          <p:cNvSpPr txBox="1">
            <a:spLocks noGrp="1"/>
          </p:cNvSpPr>
          <p:nvPr>
            <p:ph type="title"/>
          </p:nvPr>
        </p:nvSpPr>
        <p:spPr>
          <a:xfrm>
            <a:off x="709498" y="852499"/>
            <a:ext cx="4041142" cy="863601"/>
          </a:xfrm>
          <a:prstGeom prst="rect">
            <a:avLst/>
          </a:prstGeom>
        </p:spPr>
        <p:txBody>
          <a:bodyPr/>
          <a:lstStyle/>
          <a:p>
            <a:pPr marR="5080" indent="12700">
              <a:lnSpc>
                <a:spcPts val="3000"/>
              </a:lnSpc>
              <a:spcBef>
                <a:spcPts val="700"/>
              </a:spcBef>
              <a:defRPr spc="-100"/>
            </a:pPr>
            <a:r>
              <a:t>Friendly</a:t>
            </a:r>
            <a:r>
              <a:rPr spc="-200"/>
              <a:t> </a:t>
            </a:r>
            <a:r>
              <a:t>experience </a:t>
            </a:r>
            <a:r>
              <a:rPr spc="-200"/>
              <a:t>for </a:t>
            </a:r>
            <a:r>
              <a:t>participants</a:t>
            </a:r>
          </a:p>
        </p:txBody>
      </p:sp>
      <p:sp>
        <p:nvSpPr>
          <p:cNvPr id="146" name="object 6"/>
          <p:cNvSpPr txBox="1"/>
          <p:nvPr/>
        </p:nvSpPr>
        <p:spPr>
          <a:xfrm>
            <a:off x="709498" y="1922360"/>
            <a:ext cx="2782572" cy="2595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6730" indent="12700">
              <a:lnSpc>
                <a:spcPts val="2400"/>
              </a:lnSpc>
              <a:spcBef>
                <a:spcPts val="2400"/>
              </a:spcBef>
              <a:defRPr sz="2400" b="1" spc="-110">
                <a:solidFill>
                  <a:srgbClr val="72778F"/>
                </a:solidFill>
                <a:latin typeface="Verdana"/>
                <a:ea typeface="Verdana"/>
                <a:cs typeface="Verdana"/>
                <a:sym typeface="Verdana"/>
              </a:defRPr>
            </a:pPr>
            <a:r>
              <a:t>Access </a:t>
            </a:r>
            <a:r>
              <a:rPr spc="-145"/>
              <a:t>your journey </a:t>
            </a:r>
            <a:r>
              <a:rPr spc="-100"/>
              <a:t>in</a:t>
            </a:r>
            <a:r>
              <a:rPr spc="-229"/>
              <a:t> </a:t>
            </a:r>
            <a:r>
              <a:rPr spc="-90"/>
              <a:t>one </a:t>
            </a:r>
            <a:r>
              <a:rPr spc="-85"/>
              <a:t>click</a:t>
            </a:r>
          </a:p>
          <a:p>
            <a:pPr marR="5080" indent="12700">
              <a:lnSpc>
                <a:spcPts val="1800"/>
              </a:lnSpc>
              <a:spcBef>
                <a:spcPts val="1100"/>
              </a:spcBef>
              <a:defRPr sz="1600" spc="-8">
                <a:solidFill>
                  <a:srgbClr val="2D2B40"/>
                </a:solidFill>
              </a:defRPr>
            </a:pPr>
            <a:r>
              <a:t>The participants </a:t>
            </a:r>
            <a:r>
              <a:rPr spc="-13"/>
              <a:t>will </a:t>
            </a:r>
            <a:r>
              <a:t>be </a:t>
            </a:r>
            <a:r>
              <a:rPr spc="-13"/>
              <a:t>invited </a:t>
            </a:r>
            <a:r>
              <a:t>to the Project by </a:t>
            </a:r>
            <a:r>
              <a:rPr spc="-17"/>
              <a:t>email, </a:t>
            </a:r>
            <a:r>
              <a:t>and from there they </a:t>
            </a:r>
            <a:r>
              <a:rPr spc="-13"/>
              <a:t>will </a:t>
            </a:r>
            <a:r>
              <a:t>be able to access </a:t>
            </a:r>
            <a:r>
              <a:rPr spc="-13"/>
              <a:t>their </a:t>
            </a:r>
            <a:r>
              <a:rPr spc="-26"/>
              <a:t>landing </a:t>
            </a:r>
            <a:r>
              <a:rPr spc="-35"/>
              <a:t>page </a:t>
            </a:r>
            <a:r>
              <a:t>to </a:t>
            </a:r>
            <a:r>
              <a:rPr spc="-13"/>
              <a:t>start </a:t>
            </a:r>
            <a:r>
              <a:t>the tests of the Project.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object 2"/>
          <p:cNvGrpSpPr/>
          <p:nvPr/>
        </p:nvGrpSpPr>
        <p:grpSpPr>
          <a:xfrm>
            <a:off x="4127168" y="988859"/>
            <a:ext cx="6851982" cy="5108891"/>
            <a:chOff x="0" y="0"/>
            <a:chExt cx="6851980" cy="5108890"/>
          </a:xfrm>
        </p:grpSpPr>
        <p:sp>
          <p:nvSpPr>
            <p:cNvPr id="148" name="object 3"/>
            <p:cNvSpPr/>
            <p:nvPr/>
          </p:nvSpPr>
          <p:spPr>
            <a:xfrm>
              <a:off x="1365580" y="0"/>
              <a:ext cx="5486401" cy="4425957"/>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149" name="object 4"/>
            <p:cNvSpPr/>
            <p:nvPr/>
          </p:nvSpPr>
          <p:spPr>
            <a:xfrm>
              <a:off x="0" y="735774"/>
              <a:ext cx="2913582" cy="4373117"/>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p>
          </p:txBody>
        </p:sp>
      </p:grpSp>
      <p:sp>
        <p:nvSpPr>
          <p:cNvPr id="151" name="object 5"/>
          <p:cNvSpPr txBox="1">
            <a:spLocks noGrp="1"/>
          </p:cNvSpPr>
          <p:nvPr>
            <p:ph type="title"/>
          </p:nvPr>
        </p:nvSpPr>
        <p:spPr>
          <a:xfrm>
            <a:off x="722198" y="814399"/>
            <a:ext cx="4041142" cy="810222"/>
          </a:xfrm>
          <a:prstGeom prst="rect">
            <a:avLst/>
          </a:prstGeom>
        </p:spPr>
        <p:txBody>
          <a:bodyPr/>
          <a:lstStyle/>
          <a:p>
            <a:pPr marR="5080" indent="12700">
              <a:lnSpc>
                <a:spcPts val="3000"/>
              </a:lnSpc>
              <a:spcBef>
                <a:spcPts val="700"/>
              </a:spcBef>
              <a:defRPr spc="-100"/>
            </a:pPr>
            <a:r>
              <a:t>Friendly</a:t>
            </a:r>
            <a:r>
              <a:rPr spc="-200"/>
              <a:t> </a:t>
            </a:r>
            <a:r>
              <a:t>experience </a:t>
            </a:r>
            <a:r>
              <a:rPr spc="-200"/>
              <a:t>for </a:t>
            </a:r>
            <a:r>
              <a:t>participants</a:t>
            </a:r>
          </a:p>
        </p:txBody>
      </p:sp>
      <p:sp>
        <p:nvSpPr>
          <p:cNvPr id="152" name="object 6"/>
          <p:cNvSpPr txBox="1"/>
          <p:nvPr/>
        </p:nvSpPr>
        <p:spPr>
          <a:xfrm>
            <a:off x="722198" y="1884260"/>
            <a:ext cx="2780032" cy="2900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256540" indent="12700">
              <a:lnSpc>
                <a:spcPts val="2400"/>
              </a:lnSpc>
              <a:spcBef>
                <a:spcPts val="2400"/>
              </a:spcBef>
              <a:defRPr sz="2400" b="1" spc="-150">
                <a:solidFill>
                  <a:srgbClr val="72778F"/>
                </a:solidFill>
                <a:latin typeface="Verdana"/>
                <a:ea typeface="Verdana"/>
                <a:cs typeface="Verdana"/>
                <a:sym typeface="Verdana"/>
              </a:defRPr>
            </a:pPr>
            <a:r>
              <a:t>Easy </a:t>
            </a:r>
            <a:r>
              <a:rPr spc="-40"/>
              <a:t>c</a:t>
            </a:r>
            <a:r>
              <a:rPr spc="-100"/>
              <a:t>o</a:t>
            </a:r>
            <a:r>
              <a:rPr spc="-20"/>
              <a:t>mm</a:t>
            </a:r>
            <a:r>
              <a:rPr spc="-80"/>
              <a:t>u</a:t>
            </a:r>
            <a:r>
              <a:rPr spc="-70"/>
              <a:t>n</a:t>
            </a:r>
            <a:r>
              <a:rPr spc="-130"/>
              <a:t>i</a:t>
            </a:r>
            <a:r>
              <a:rPr spc="-20"/>
              <a:t>c</a:t>
            </a:r>
            <a:r>
              <a:t>a</a:t>
            </a:r>
            <a:r>
              <a:rPr spc="-80"/>
              <a:t>t</a:t>
            </a:r>
            <a:r>
              <a:rPr spc="-130"/>
              <a:t>i</a:t>
            </a:r>
            <a:r>
              <a:rPr spc="-100"/>
              <a:t>o</a:t>
            </a:r>
            <a:r>
              <a:rPr spc="-45"/>
              <a:t>n </a:t>
            </a:r>
            <a:r>
              <a:rPr spc="-114"/>
              <a:t>to </a:t>
            </a:r>
            <a:r>
              <a:rPr spc="-100"/>
              <a:t>understand </a:t>
            </a:r>
            <a:r>
              <a:rPr spc="-145"/>
              <a:t>your</a:t>
            </a:r>
            <a:r>
              <a:rPr spc="-170"/>
              <a:t> </a:t>
            </a:r>
            <a:r>
              <a:rPr spc="-145"/>
              <a:t>journey</a:t>
            </a:r>
          </a:p>
          <a:p>
            <a:pPr marR="5080" indent="12700">
              <a:lnSpc>
                <a:spcPts val="1800"/>
              </a:lnSpc>
              <a:spcBef>
                <a:spcPts val="900"/>
              </a:spcBef>
              <a:defRPr sz="1600" spc="-8">
                <a:solidFill>
                  <a:srgbClr val="2D2B40"/>
                </a:solidFill>
              </a:defRPr>
            </a:pPr>
            <a:r>
              <a:t>Both </a:t>
            </a:r>
            <a:r>
              <a:rPr spc="-13"/>
              <a:t>in </a:t>
            </a:r>
            <a:r>
              <a:t>the </a:t>
            </a:r>
            <a:r>
              <a:rPr spc="-13"/>
              <a:t>invitation </a:t>
            </a:r>
            <a:r>
              <a:rPr spc="-4"/>
              <a:t>e- </a:t>
            </a:r>
            <a:r>
              <a:rPr spc="-13"/>
              <a:t>mail </a:t>
            </a:r>
            <a:r>
              <a:t>and on the Project </a:t>
            </a:r>
            <a:r>
              <a:rPr spc="-26"/>
              <a:t>landing </a:t>
            </a:r>
            <a:r>
              <a:rPr spc="-35"/>
              <a:t>page </a:t>
            </a:r>
            <a:r>
              <a:t>there </a:t>
            </a:r>
            <a:r>
              <a:rPr spc="-13"/>
              <a:t>will </a:t>
            </a:r>
            <a:r>
              <a:t>be clear instructions on</a:t>
            </a:r>
            <a:r>
              <a:rPr spc="-48"/>
              <a:t> </a:t>
            </a:r>
            <a:r>
              <a:rPr spc="-13"/>
              <a:t>what </a:t>
            </a:r>
            <a:r>
              <a:t>the </a:t>
            </a:r>
            <a:r>
              <a:rPr spc="-13"/>
              <a:t>participant </a:t>
            </a:r>
            <a:r>
              <a:t>has been </a:t>
            </a:r>
            <a:r>
              <a:rPr spc="-13"/>
              <a:t>invited </a:t>
            </a:r>
            <a:r>
              <a:t>to </a:t>
            </a:r>
            <a:r>
              <a:rPr spc="-4"/>
              <a:t>do </a:t>
            </a:r>
            <a:r>
              <a:t>and</a:t>
            </a:r>
            <a:r>
              <a:rPr spc="8"/>
              <a:t> </a:t>
            </a:r>
            <a:r>
              <a:rPr spc="-13"/>
              <a:t>why.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object 2"/>
          <p:cNvGrpSpPr/>
          <p:nvPr/>
        </p:nvGrpSpPr>
        <p:grpSpPr>
          <a:xfrm>
            <a:off x="5852159" y="811530"/>
            <a:ext cx="5062601" cy="4791126"/>
            <a:chOff x="0" y="0"/>
            <a:chExt cx="5062599" cy="4791124"/>
          </a:xfrm>
        </p:grpSpPr>
        <p:sp>
          <p:nvSpPr>
            <p:cNvPr id="154" name="object 3"/>
            <p:cNvSpPr/>
            <p:nvPr/>
          </p:nvSpPr>
          <p:spPr>
            <a:xfrm>
              <a:off x="313816" y="0"/>
              <a:ext cx="4748784" cy="2676144"/>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155" name="object 4"/>
            <p:cNvSpPr/>
            <p:nvPr/>
          </p:nvSpPr>
          <p:spPr>
            <a:xfrm>
              <a:off x="0" y="2114981"/>
              <a:ext cx="4736592" cy="2676144"/>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p>
          </p:txBody>
        </p:sp>
      </p:grpSp>
      <p:sp>
        <p:nvSpPr>
          <p:cNvPr id="157" name="object 5"/>
          <p:cNvSpPr txBox="1">
            <a:spLocks noGrp="1"/>
          </p:cNvSpPr>
          <p:nvPr>
            <p:ph type="title"/>
          </p:nvPr>
        </p:nvSpPr>
        <p:spPr>
          <a:xfrm>
            <a:off x="709498" y="1030299"/>
            <a:ext cx="4041142" cy="863601"/>
          </a:xfrm>
          <a:prstGeom prst="rect">
            <a:avLst/>
          </a:prstGeom>
        </p:spPr>
        <p:txBody>
          <a:bodyPr/>
          <a:lstStyle/>
          <a:p>
            <a:pPr marR="5080" indent="12700">
              <a:lnSpc>
                <a:spcPts val="3000"/>
              </a:lnSpc>
              <a:spcBef>
                <a:spcPts val="700"/>
              </a:spcBef>
              <a:defRPr spc="-100"/>
            </a:pPr>
            <a:r>
              <a:t>Friendly</a:t>
            </a:r>
            <a:r>
              <a:rPr spc="-200"/>
              <a:t> </a:t>
            </a:r>
            <a:r>
              <a:t>experience </a:t>
            </a:r>
            <a:r>
              <a:rPr spc="-200"/>
              <a:t>for </a:t>
            </a:r>
            <a:r>
              <a:t>participants</a:t>
            </a:r>
          </a:p>
        </p:txBody>
      </p:sp>
      <p:sp>
        <p:nvSpPr>
          <p:cNvPr id="158" name="object 6"/>
          <p:cNvSpPr txBox="1"/>
          <p:nvPr/>
        </p:nvSpPr>
        <p:spPr>
          <a:xfrm>
            <a:off x="709499" y="2100160"/>
            <a:ext cx="4153535" cy="2976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80" indent="12700">
              <a:lnSpc>
                <a:spcPts val="2400"/>
              </a:lnSpc>
              <a:spcBef>
                <a:spcPts val="2400"/>
              </a:spcBef>
              <a:defRPr sz="2400" b="1" spc="-165">
                <a:solidFill>
                  <a:srgbClr val="72778F"/>
                </a:solidFill>
                <a:latin typeface="Verdana"/>
                <a:ea typeface="Verdana"/>
                <a:cs typeface="Verdana"/>
                <a:sym typeface="Verdana"/>
              </a:defRPr>
            </a:pPr>
            <a:r>
              <a:t>Take </a:t>
            </a:r>
            <a:r>
              <a:rPr spc="-145"/>
              <a:t>your </a:t>
            </a:r>
            <a:r>
              <a:rPr spc="-135"/>
              <a:t>tests </a:t>
            </a:r>
            <a:r>
              <a:rPr spc="-80"/>
              <a:t>and </a:t>
            </a:r>
            <a:r>
              <a:rPr spc="-114"/>
              <a:t>questionnaires</a:t>
            </a:r>
            <a:r>
              <a:rPr spc="-245"/>
              <a:t> </a:t>
            </a:r>
            <a:r>
              <a:rPr spc="-140"/>
              <a:t>seamlessly </a:t>
            </a:r>
            <a:r>
              <a:rPr spc="-150"/>
              <a:t>(direct integration). </a:t>
            </a:r>
            <a:r>
              <a:rPr spc="-95"/>
              <a:t>No </a:t>
            </a:r>
            <a:r>
              <a:rPr spc="-80"/>
              <a:t>back and </a:t>
            </a:r>
            <a:r>
              <a:rPr spc="-110"/>
              <a:t>forth </a:t>
            </a:r>
            <a:r>
              <a:rPr spc="-100"/>
              <a:t>between </a:t>
            </a:r>
            <a:r>
              <a:rPr spc="-135"/>
              <a:t>platforms.</a:t>
            </a:r>
          </a:p>
          <a:p>
            <a:pPr marR="50165" indent="12700">
              <a:lnSpc>
                <a:spcPts val="1800"/>
              </a:lnSpc>
              <a:spcBef>
                <a:spcPts val="1900"/>
              </a:spcBef>
              <a:defRPr sz="1600" spc="-8">
                <a:solidFill>
                  <a:srgbClr val="2D2B40"/>
                </a:solidFill>
              </a:defRPr>
            </a:pPr>
            <a:r>
              <a:t>When </a:t>
            </a:r>
            <a:r>
              <a:rPr spc="-22"/>
              <a:t>accessing </a:t>
            </a:r>
            <a:r>
              <a:t>any </a:t>
            </a:r>
            <a:r>
              <a:rPr spc="-13"/>
              <a:t>test </a:t>
            </a:r>
            <a:r>
              <a:t>of the Project the </a:t>
            </a:r>
            <a:r>
              <a:rPr spc="-13"/>
              <a:t>participant </a:t>
            </a:r>
            <a:r>
              <a:rPr spc="-4"/>
              <a:t>does </a:t>
            </a:r>
            <a:r>
              <a:t>not need to </a:t>
            </a:r>
            <a:r>
              <a:rPr spc="-13"/>
              <a:t>interact with </a:t>
            </a:r>
            <a:r>
              <a:t>any third-party platform. </a:t>
            </a:r>
            <a:r>
              <a:rPr spc="-57"/>
              <a:t>It </a:t>
            </a:r>
            <a:r>
              <a:t>is </a:t>
            </a:r>
            <a:r>
              <a:rPr spc="-26"/>
              <a:t>enough </a:t>
            </a:r>
            <a:r>
              <a:rPr spc="-13"/>
              <a:t>with </a:t>
            </a:r>
            <a:r>
              <a:rPr spc="-31"/>
              <a:t>using </a:t>
            </a:r>
            <a:r>
              <a:t>a </a:t>
            </a:r>
            <a:r>
              <a:rPr spc="-13"/>
              <a:t>web </a:t>
            </a:r>
            <a:r>
              <a:t>browser on your </a:t>
            </a:r>
            <a:r>
              <a:rPr spc="-17"/>
              <a:t>PC, </a:t>
            </a:r>
            <a:r>
              <a:rPr spc="-13"/>
              <a:t>tablet </a:t>
            </a:r>
            <a:r>
              <a:t>or</a:t>
            </a:r>
            <a:r>
              <a:rPr spc="39"/>
              <a:t> </a:t>
            </a:r>
            <a:r>
              <a:t>mobile.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object 2"/>
          <p:cNvSpPr txBox="1">
            <a:spLocks noGrp="1"/>
          </p:cNvSpPr>
          <p:nvPr>
            <p:ph type="title"/>
          </p:nvPr>
        </p:nvSpPr>
        <p:spPr>
          <a:xfrm>
            <a:off x="696798" y="1130605"/>
            <a:ext cx="2957832" cy="1244601"/>
          </a:xfrm>
          <a:prstGeom prst="rect">
            <a:avLst/>
          </a:prstGeom>
        </p:spPr>
        <p:txBody>
          <a:bodyPr/>
          <a:lstStyle/>
          <a:p>
            <a:pPr marR="5080" indent="12700">
              <a:lnSpc>
                <a:spcPts val="3000"/>
              </a:lnSpc>
              <a:spcBef>
                <a:spcPts val="700"/>
              </a:spcBef>
              <a:defRPr spc="-100"/>
            </a:pPr>
            <a:r>
              <a:t>Friendly experience</a:t>
            </a:r>
            <a:r>
              <a:rPr spc="-300"/>
              <a:t> </a:t>
            </a:r>
            <a:r>
              <a:rPr spc="-200"/>
              <a:t>for </a:t>
            </a:r>
            <a:r>
              <a:t>participants</a:t>
            </a:r>
          </a:p>
        </p:txBody>
      </p:sp>
      <p:sp>
        <p:nvSpPr>
          <p:cNvPr id="161" name="object 3"/>
          <p:cNvSpPr txBox="1"/>
          <p:nvPr/>
        </p:nvSpPr>
        <p:spPr>
          <a:xfrm>
            <a:off x="696798" y="2496514"/>
            <a:ext cx="3745867" cy="2672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89535" indent="12700">
              <a:lnSpc>
                <a:spcPts val="2400"/>
              </a:lnSpc>
              <a:spcBef>
                <a:spcPts val="2400"/>
              </a:spcBef>
              <a:defRPr sz="2400" b="1" spc="-114">
                <a:solidFill>
                  <a:srgbClr val="72778F"/>
                </a:solidFill>
                <a:latin typeface="Verdana"/>
                <a:ea typeface="Verdana"/>
                <a:cs typeface="Verdana"/>
                <a:sym typeface="Verdana"/>
              </a:defRPr>
            </a:pPr>
            <a:r>
              <a:t>Receive </a:t>
            </a:r>
            <a:r>
              <a:rPr spc="-120"/>
              <a:t>business</a:t>
            </a:r>
            <a:r>
              <a:rPr spc="-290"/>
              <a:t> </a:t>
            </a:r>
            <a:r>
              <a:rPr spc="-130"/>
              <a:t>cases </a:t>
            </a:r>
            <a:r>
              <a:rPr spc="-80"/>
              <a:t>and </a:t>
            </a:r>
            <a:r>
              <a:rPr spc="-140"/>
              <a:t>roleplays </a:t>
            </a:r>
            <a:r>
              <a:rPr spc="-130"/>
              <a:t>prior </a:t>
            </a:r>
            <a:r>
              <a:t>to </a:t>
            </a:r>
            <a:r>
              <a:rPr spc="-145"/>
              <a:t>your </a:t>
            </a:r>
            <a:r>
              <a:rPr spc="-175"/>
              <a:t>interview/group </a:t>
            </a:r>
            <a:r>
              <a:rPr spc="-145"/>
              <a:t>exercise</a:t>
            </a:r>
          </a:p>
          <a:p>
            <a:pPr marR="5080" indent="12700">
              <a:lnSpc>
                <a:spcPts val="1800"/>
              </a:lnSpc>
              <a:spcBef>
                <a:spcPts val="800"/>
              </a:spcBef>
              <a:defRPr sz="1600" spc="-53">
                <a:solidFill>
                  <a:srgbClr val="2D2B40"/>
                </a:solidFill>
              </a:defRPr>
            </a:pPr>
            <a:r>
              <a:t>If </a:t>
            </a:r>
            <a:r>
              <a:rPr spc="-8"/>
              <a:t>there is a Business case or a Role Play </a:t>
            </a:r>
            <a:r>
              <a:rPr spc="-13"/>
              <a:t>within </a:t>
            </a:r>
            <a:r>
              <a:rPr spc="-8"/>
              <a:t>the </a:t>
            </a:r>
            <a:r>
              <a:rPr spc="-13"/>
              <a:t>Project, </a:t>
            </a:r>
            <a:r>
              <a:rPr spc="-8"/>
              <a:t>the </a:t>
            </a:r>
            <a:r>
              <a:rPr spc="-13"/>
              <a:t>participant will </a:t>
            </a:r>
            <a:r>
              <a:rPr spc="-8"/>
              <a:t>receive the information from the </a:t>
            </a:r>
            <a:r>
              <a:rPr spc="-26"/>
              <a:t>landing </a:t>
            </a:r>
            <a:r>
              <a:rPr spc="-35"/>
              <a:t>page </a:t>
            </a:r>
            <a:r>
              <a:rPr spc="-8"/>
              <a:t>before </a:t>
            </a:r>
            <a:r>
              <a:rPr spc="-22"/>
              <a:t>carrying </a:t>
            </a:r>
            <a:r>
              <a:rPr spc="-8"/>
              <a:t>out the</a:t>
            </a:r>
            <a:r>
              <a:rPr spc="22"/>
              <a:t> </a:t>
            </a:r>
            <a:r>
              <a:rPr spc="-8"/>
              <a:t>project.</a:t>
            </a:r>
          </a:p>
        </p:txBody>
      </p:sp>
      <p:sp>
        <p:nvSpPr>
          <p:cNvPr id="162" name="object 4"/>
          <p:cNvSpPr/>
          <p:nvPr/>
        </p:nvSpPr>
        <p:spPr>
          <a:xfrm>
            <a:off x="5274564" y="859444"/>
            <a:ext cx="5675956" cy="4790450"/>
          </a:xfrm>
          <a:prstGeom prst="rect">
            <a:avLst/>
          </a:prstGeom>
          <a:blipFill>
            <a:blip r:embed="rId2"/>
            <a:stretch>
              <a:fillRect/>
            </a:stretch>
          </a:blipFill>
          <a:ln w="12700">
            <a:miter lim="400000"/>
          </a:ln>
        </p:spPr>
        <p:txBody>
          <a:bodyPr lIns="45719" rIns="45719"/>
          <a:lstStyle/>
          <a:p>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bject 3"/>
          <p:cNvSpPr txBox="1"/>
          <p:nvPr/>
        </p:nvSpPr>
        <p:spPr>
          <a:xfrm>
            <a:off x="723899" y="728806"/>
            <a:ext cx="5620512" cy="4613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80" indent="12700">
              <a:lnSpc>
                <a:spcPts val="2400"/>
              </a:lnSpc>
              <a:spcBef>
                <a:spcPts val="2000"/>
              </a:spcBef>
              <a:defRPr sz="3000" b="1" spc="-104">
                <a:solidFill>
                  <a:srgbClr val="72778F"/>
                </a:solidFill>
                <a:latin typeface="Verdana"/>
                <a:ea typeface="Verdana"/>
                <a:cs typeface="Verdana"/>
                <a:sym typeface="Verdana"/>
              </a:defRPr>
            </a:pPr>
            <a:r>
              <a:rPr dirty="0"/>
              <a:t>About Panorama</a:t>
            </a:r>
            <a:endParaRPr sz="2400" spc="-84" dirty="0"/>
          </a:p>
          <a:p>
            <a:pPr>
              <a:lnSpc>
                <a:spcPct val="110000"/>
              </a:lnSpc>
              <a:spcBef>
                <a:spcPts val="800"/>
              </a:spcBef>
              <a:defRPr sz="1600" spc="-10">
                <a:solidFill>
                  <a:srgbClr val="2D2B40"/>
                </a:solidFill>
              </a:defRPr>
            </a:pPr>
            <a:r>
              <a:rPr dirty="0"/>
              <a:t>Get to know your employees in detail, make data-based decisions and help them reach their full potential within your company through Panorama. </a:t>
            </a:r>
          </a:p>
          <a:p>
            <a:pPr>
              <a:lnSpc>
                <a:spcPct val="110000"/>
              </a:lnSpc>
              <a:spcBef>
                <a:spcPts val="800"/>
              </a:spcBef>
              <a:defRPr sz="1600" spc="-10">
                <a:solidFill>
                  <a:srgbClr val="2D2B40"/>
                </a:solidFill>
              </a:defRPr>
            </a:pPr>
            <a:r>
              <a:rPr dirty="0"/>
              <a:t>All in a digital environment that pampers their experience and yours. We have created a platform that goes far beyond remote assessment; evaluating talent has always been a time-consuming and resource-intensive process.</a:t>
            </a:r>
          </a:p>
          <a:p>
            <a:pPr defTabSz="1828800">
              <a:lnSpc>
                <a:spcPct val="110000"/>
              </a:lnSpc>
              <a:spcBef>
                <a:spcPts val="800"/>
              </a:spcBef>
              <a:defRPr sz="1600" spc="-10">
                <a:solidFill>
                  <a:srgbClr val="2D2B40"/>
                </a:solidFill>
              </a:defRPr>
            </a:pPr>
            <a:r>
              <a:rPr dirty="0"/>
              <a:t>With Panorama, agility and flexibility go hand in hand. From the most sophisticated remote assessment center to an informal knowledge assessment, projects of all sizes and complexities can be started quickly. </a:t>
            </a:r>
          </a:p>
          <a:p>
            <a:pPr defTabSz="1828800">
              <a:lnSpc>
                <a:spcPct val="110000"/>
              </a:lnSpc>
              <a:spcBef>
                <a:spcPts val="800"/>
              </a:spcBef>
              <a:defRPr sz="1600" spc="-10">
                <a:solidFill>
                  <a:srgbClr val="2D2B40"/>
                </a:solidFill>
              </a:defRPr>
            </a:pPr>
            <a:r>
              <a:rPr dirty="0"/>
              <a:t>All this is possible thanks to the integration of Aon Assessment Solutions’ digital testing in Panorama.</a:t>
            </a:r>
          </a:p>
        </p:txBody>
      </p:sp>
      <p:pic>
        <p:nvPicPr>
          <p:cNvPr id="72" name="tablets3D.png" descr="tablets3D.png"/>
          <p:cNvPicPr>
            <a:picLocks noChangeAspect="1"/>
          </p:cNvPicPr>
          <p:nvPr/>
        </p:nvPicPr>
        <p:blipFill>
          <a:blip r:embed="rId2"/>
          <a:stretch>
            <a:fillRect/>
          </a:stretch>
        </p:blipFill>
        <p:spPr>
          <a:xfrm>
            <a:off x="6870064" y="941513"/>
            <a:ext cx="4352797" cy="4695574"/>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object 2"/>
          <p:cNvGrpSpPr/>
          <p:nvPr/>
        </p:nvGrpSpPr>
        <p:grpSpPr>
          <a:xfrm>
            <a:off x="4201566" y="899997"/>
            <a:ext cx="7106517" cy="4655665"/>
            <a:chOff x="0" y="0"/>
            <a:chExt cx="7106516" cy="4655663"/>
          </a:xfrm>
        </p:grpSpPr>
        <p:sp>
          <p:nvSpPr>
            <p:cNvPr id="164" name="object 3"/>
            <p:cNvSpPr/>
            <p:nvPr/>
          </p:nvSpPr>
          <p:spPr>
            <a:xfrm>
              <a:off x="1620113" y="0"/>
              <a:ext cx="5486404" cy="2788611"/>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165" name="object 4"/>
            <p:cNvSpPr/>
            <p:nvPr/>
          </p:nvSpPr>
          <p:spPr>
            <a:xfrm>
              <a:off x="0" y="1864030"/>
              <a:ext cx="1871484" cy="2739645"/>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p>
          </p:txBody>
        </p:sp>
        <p:sp>
          <p:nvSpPr>
            <p:cNvPr id="166" name="object 5"/>
            <p:cNvSpPr/>
            <p:nvPr/>
          </p:nvSpPr>
          <p:spPr>
            <a:xfrm>
              <a:off x="1455521" y="1964219"/>
              <a:ext cx="3657603" cy="2691445"/>
            </a:xfrm>
            <a:prstGeom prst="rect">
              <a:avLst/>
            </a:prstGeom>
            <a:blipFill rotWithShape="1">
              <a:blip r:embed="rId4"/>
              <a:srcRect/>
              <a:stretch>
                <a:fillRect/>
              </a:stretch>
            </a:blipFill>
            <a:ln w="12700" cap="flat">
              <a:noFill/>
              <a:miter lim="400000"/>
            </a:ln>
            <a:effectLst/>
          </p:spPr>
          <p:txBody>
            <a:bodyPr wrap="square" lIns="45719" tIns="45719" rIns="45719" bIns="45719" numCol="1" anchor="t">
              <a:noAutofit/>
            </a:bodyPr>
            <a:lstStyle/>
            <a:p>
              <a:endParaRPr/>
            </a:p>
          </p:txBody>
        </p:sp>
      </p:grpSp>
      <p:sp>
        <p:nvSpPr>
          <p:cNvPr id="168" name="object 6"/>
          <p:cNvSpPr txBox="1">
            <a:spLocks noGrp="1"/>
          </p:cNvSpPr>
          <p:nvPr>
            <p:ph type="title"/>
          </p:nvPr>
        </p:nvSpPr>
        <p:spPr>
          <a:xfrm>
            <a:off x="747598" y="979499"/>
            <a:ext cx="4041142" cy="863601"/>
          </a:xfrm>
          <a:prstGeom prst="rect">
            <a:avLst/>
          </a:prstGeom>
        </p:spPr>
        <p:txBody>
          <a:bodyPr/>
          <a:lstStyle/>
          <a:p>
            <a:pPr marR="5080" indent="12700">
              <a:lnSpc>
                <a:spcPts val="3000"/>
              </a:lnSpc>
              <a:spcBef>
                <a:spcPts val="700"/>
              </a:spcBef>
              <a:defRPr spc="-100"/>
            </a:pPr>
            <a:r>
              <a:t>Friendly</a:t>
            </a:r>
            <a:r>
              <a:rPr spc="-200"/>
              <a:t> </a:t>
            </a:r>
            <a:r>
              <a:t>experience </a:t>
            </a:r>
            <a:r>
              <a:rPr spc="-200"/>
              <a:t>for </a:t>
            </a:r>
            <a:r>
              <a:t>participants</a:t>
            </a:r>
          </a:p>
        </p:txBody>
      </p:sp>
      <p:sp>
        <p:nvSpPr>
          <p:cNvPr id="169" name="object 7"/>
          <p:cNvSpPr txBox="1"/>
          <p:nvPr/>
        </p:nvSpPr>
        <p:spPr>
          <a:xfrm>
            <a:off x="747598" y="2049360"/>
            <a:ext cx="2970532" cy="2595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305434" indent="12700">
              <a:lnSpc>
                <a:spcPts val="2400"/>
              </a:lnSpc>
              <a:spcBef>
                <a:spcPts val="2400"/>
              </a:spcBef>
              <a:defRPr sz="2400" b="1" spc="-60">
                <a:solidFill>
                  <a:srgbClr val="72778F"/>
                </a:solidFill>
                <a:latin typeface="Verdana"/>
                <a:ea typeface="Verdana"/>
                <a:cs typeface="Verdana"/>
                <a:sym typeface="Verdana"/>
              </a:defRPr>
            </a:pPr>
            <a:r>
              <a:t>Engaging </a:t>
            </a:r>
            <a:r>
              <a:rPr spc="-180"/>
              <a:t>way</a:t>
            </a:r>
            <a:r>
              <a:rPr spc="-320"/>
              <a:t> </a:t>
            </a:r>
            <a:r>
              <a:rPr spc="-114"/>
              <a:t>of </a:t>
            </a:r>
            <a:r>
              <a:rPr spc="-135"/>
              <a:t>assessing </a:t>
            </a:r>
            <a:r>
              <a:rPr spc="-114"/>
              <a:t>employees</a:t>
            </a:r>
          </a:p>
          <a:p>
            <a:pPr marR="5080" indent="12700">
              <a:lnSpc>
                <a:spcPts val="1800"/>
              </a:lnSpc>
              <a:spcBef>
                <a:spcPts val="1300"/>
              </a:spcBef>
              <a:defRPr sz="1600" spc="-8">
                <a:solidFill>
                  <a:srgbClr val="2D2B40"/>
                </a:solidFill>
              </a:defRPr>
            </a:pPr>
            <a:r>
              <a:t>The ease of</a:t>
            </a:r>
            <a:r>
              <a:rPr spc="-35"/>
              <a:t> </a:t>
            </a:r>
            <a:r>
              <a:t>communication </a:t>
            </a:r>
            <a:r>
              <a:rPr spc="-13"/>
              <a:t>with participants, </a:t>
            </a:r>
            <a:r>
              <a:t>as </a:t>
            </a:r>
            <a:r>
              <a:rPr spc="-13"/>
              <a:t>well </a:t>
            </a:r>
            <a:r>
              <a:t>as the </a:t>
            </a:r>
            <a:r>
              <a:rPr spc="-13"/>
              <a:t>fact that </a:t>
            </a:r>
            <a:r>
              <a:t>the tests are accessible from any site or device makes Panorama </a:t>
            </a:r>
            <a:r>
              <a:rPr spc="-13"/>
              <a:t>very attractive </a:t>
            </a:r>
            <a:r>
              <a:t>to</a:t>
            </a:r>
            <a:r>
              <a:rPr spc="17"/>
              <a:t> </a:t>
            </a:r>
            <a:r>
              <a:t>your</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object 3"/>
          <p:cNvSpPr/>
          <p:nvPr/>
        </p:nvSpPr>
        <p:spPr>
          <a:xfrm>
            <a:off x="-57156" y="-36119"/>
            <a:ext cx="11823712" cy="6650839"/>
          </a:xfrm>
          <a:prstGeom prst="rect">
            <a:avLst/>
          </a:prstGeom>
          <a:blipFill>
            <a:blip r:embed="rId2"/>
            <a:stretch>
              <a:fillRect/>
            </a:stretch>
          </a:blipFill>
          <a:ln w="12700">
            <a:miter lim="400000"/>
          </a:ln>
        </p:spPr>
        <p:txBody>
          <a:bodyPr lIns="45719" rIns="45719"/>
          <a:lstStyle/>
          <a:p>
            <a:endParaRPr/>
          </a:p>
        </p:txBody>
      </p:sp>
      <p:sp>
        <p:nvSpPr>
          <p:cNvPr id="172" name="object 4"/>
          <p:cNvSpPr/>
          <p:nvPr/>
        </p:nvSpPr>
        <p:spPr>
          <a:xfrm>
            <a:off x="4718497" y="4317739"/>
            <a:ext cx="2272406" cy="724976"/>
          </a:xfrm>
          <a:prstGeom prst="rect">
            <a:avLst/>
          </a:prstGeom>
          <a:blipFill>
            <a:blip r:embed="rId3"/>
            <a:stretch>
              <a:fillRect/>
            </a:stretch>
          </a:blipFill>
          <a:ln w="12700">
            <a:miter lim="400000"/>
          </a:ln>
        </p:spPr>
        <p:txBody>
          <a:bodyPr lIns="45719" rIns="45719"/>
          <a:lstStyle/>
          <a:p>
            <a:endParaRPr/>
          </a:p>
        </p:txBody>
      </p:sp>
      <p:sp>
        <p:nvSpPr>
          <p:cNvPr id="173" name="object 5"/>
          <p:cNvSpPr txBox="1"/>
          <p:nvPr/>
        </p:nvSpPr>
        <p:spPr>
          <a:xfrm>
            <a:off x="4610372" y="5146859"/>
            <a:ext cx="2488656" cy="335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lnSpc>
                <a:spcPts val="1300"/>
              </a:lnSpc>
              <a:spcBef>
                <a:spcPts val="100"/>
              </a:spcBef>
              <a:defRPr sz="1200" spc="45">
                <a:solidFill>
                  <a:srgbClr val="FFFFFF"/>
                </a:solidFill>
              </a:defRPr>
            </a:pPr>
            <a:r>
              <a:t>A</a:t>
            </a:r>
            <a:r>
              <a:rPr spc="-35"/>
              <a:t> </a:t>
            </a:r>
            <a:r>
              <a:rPr spc="110"/>
              <a:t>new</a:t>
            </a:r>
            <a:r>
              <a:rPr spc="-35"/>
              <a:t> </a:t>
            </a:r>
            <a:r>
              <a:rPr spc="40"/>
              <a:t>The</a:t>
            </a:r>
            <a:r>
              <a:rPr spc="-35"/>
              <a:t> </a:t>
            </a:r>
            <a:r>
              <a:rPr spc="25"/>
              <a:t>Key</a:t>
            </a:r>
            <a:r>
              <a:rPr spc="-35"/>
              <a:t> </a:t>
            </a:r>
            <a:r>
              <a:rPr spc="50"/>
              <a:t>Talent</a:t>
            </a:r>
            <a:r>
              <a:rPr spc="-30"/>
              <a:t> </a:t>
            </a:r>
            <a:r>
              <a:rPr spc="85"/>
              <a:t>product.</a:t>
            </a:r>
          </a:p>
          <a:p>
            <a:pPr algn="ctr">
              <a:lnSpc>
                <a:spcPts val="1300"/>
              </a:lnSpc>
              <a:defRPr sz="1200" spc="45">
                <a:solidFill>
                  <a:srgbClr val="FFFFFF"/>
                </a:solidFill>
              </a:defRPr>
            </a:pPr>
            <a:r>
              <a:t>All</a:t>
            </a:r>
            <a:r>
              <a:rPr spc="-35"/>
              <a:t> </a:t>
            </a:r>
            <a:r>
              <a:rPr spc="85"/>
              <a:t>rights</a:t>
            </a:r>
            <a:r>
              <a:rPr spc="-35"/>
              <a:t> </a:t>
            </a:r>
            <a:r>
              <a:rPr spc="35"/>
              <a:t>reserved.</a:t>
            </a:r>
            <a:r>
              <a:rPr spc="-30"/>
              <a:t> </a:t>
            </a:r>
            <a:r>
              <a:rPr spc="90"/>
              <a:t>©</a:t>
            </a:r>
            <a:r>
              <a:rPr spc="-35"/>
              <a:t> </a:t>
            </a:r>
            <a:r>
              <a:rPr spc="25"/>
              <a:t>2020.</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object 3"/>
          <p:cNvSpPr txBox="1"/>
          <p:nvPr/>
        </p:nvSpPr>
        <p:spPr>
          <a:xfrm>
            <a:off x="723900" y="723900"/>
            <a:ext cx="6324600" cy="1041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80" indent="12700">
              <a:lnSpc>
                <a:spcPts val="2400"/>
              </a:lnSpc>
              <a:spcBef>
                <a:spcPts val="500"/>
              </a:spcBef>
              <a:defRPr sz="3000" b="1" spc="-104">
                <a:solidFill>
                  <a:srgbClr val="72778F"/>
                </a:solidFill>
                <a:latin typeface="Verdana"/>
                <a:ea typeface="Verdana"/>
                <a:cs typeface="Verdana"/>
                <a:sym typeface="Verdana"/>
              </a:defRPr>
            </a:pPr>
            <a:r>
              <a:t>Panorama users</a:t>
            </a:r>
            <a:endParaRPr spc="-100"/>
          </a:p>
          <a:p>
            <a:pPr marR="5080" indent="12700">
              <a:lnSpc>
                <a:spcPts val="2400"/>
              </a:lnSpc>
              <a:spcBef>
                <a:spcPts val="500"/>
              </a:spcBef>
              <a:defRPr sz="2400">
                <a:latin typeface="Verdana"/>
                <a:ea typeface="Verdana"/>
                <a:cs typeface="Verdana"/>
                <a:sym typeface="Verdana"/>
              </a:defRPr>
            </a:pPr>
            <a:endParaRPr spc="-100"/>
          </a:p>
        </p:txBody>
      </p:sp>
      <p:grpSp>
        <p:nvGrpSpPr>
          <p:cNvPr id="79" name="Grupo"/>
          <p:cNvGrpSpPr/>
          <p:nvPr/>
        </p:nvGrpSpPr>
        <p:grpSpPr>
          <a:xfrm>
            <a:off x="2330450" y="1389082"/>
            <a:ext cx="7048500" cy="3800436"/>
            <a:chOff x="0" y="0"/>
            <a:chExt cx="7048500" cy="3800435"/>
          </a:xfrm>
        </p:grpSpPr>
        <p:pic>
          <p:nvPicPr>
            <p:cNvPr id="75" name="8_human_resources_functions.jpeg" descr="8_human_resources_functions.jpeg"/>
            <p:cNvPicPr>
              <a:picLocks noChangeAspect="1"/>
            </p:cNvPicPr>
            <p:nvPr/>
          </p:nvPicPr>
          <p:blipFill>
            <a:blip r:embed="rId2"/>
            <a:srcRect l="12779" r="61399"/>
            <a:stretch>
              <a:fillRect/>
            </a:stretch>
          </p:blipFill>
          <p:spPr>
            <a:xfrm>
              <a:off x="0" y="0"/>
              <a:ext cx="1749454" cy="3797376"/>
            </a:xfrm>
            <a:prstGeom prst="rect">
              <a:avLst/>
            </a:prstGeom>
            <a:ln w="12700" cap="flat">
              <a:noFill/>
              <a:miter lim="400000"/>
            </a:ln>
            <a:effectLst/>
          </p:spPr>
        </p:pic>
        <p:pic>
          <p:nvPicPr>
            <p:cNvPr id="76" name="closeup-happy-business-man-standing-outside_1262-3488.jpg" descr="closeup-happy-business-man-standing-outside_1262-3488.jpg"/>
            <p:cNvPicPr>
              <a:picLocks noChangeAspect="1"/>
            </p:cNvPicPr>
            <p:nvPr/>
          </p:nvPicPr>
          <p:blipFill>
            <a:blip r:embed="rId3"/>
            <a:srcRect l="46388" t="7858" r="25864"/>
            <a:stretch>
              <a:fillRect/>
            </a:stretch>
          </p:blipFill>
          <p:spPr>
            <a:xfrm>
              <a:off x="1787554" y="8043"/>
              <a:ext cx="1717647" cy="3789333"/>
            </a:xfrm>
            <a:prstGeom prst="rect">
              <a:avLst/>
            </a:prstGeom>
            <a:ln w="12700" cap="flat">
              <a:noFill/>
              <a:miter lim="400000"/>
            </a:ln>
            <a:effectLst/>
          </p:spPr>
        </p:pic>
        <p:pic>
          <p:nvPicPr>
            <p:cNvPr id="77" name="smiling-employees.jpg" descr="smiling-employees.jpg"/>
            <p:cNvPicPr>
              <a:picLocks noChangeAspect="1"/>
            </p:cNvPicPr>
            <p:nvPr/>
          </p:nvPicPr>
          <p:blipFill>
            <a:blip r:embed="rId4"/>
            <a:srcRect l="38020" r="31393"/>
            <a:stretch>
              <a:fillRect/>
            </a:stretch>
          </p:blipFill>
          <p:spPr>
            <a:xfrm>
              <a:off x="3543300" y="3060"/>
              <a:ext cx="1749454" cy="3797376"/>
            </a:xfrm>
            <a:prstGeom prst="rect">
              <a:avLst/>
            </a:prstGeom>
            <a:ln w="12700" cap="flat">
              <a:noFill/>
              <a:miter lim="400000"/>
            </a:ln>
            <a:effectLst/>
          </p:spPr>
        </p:pic>
        <p:pic>
          <p:nvPicPr>
            <p:cNvPr id="78" name="Careers-Banner.jpg" descr="Careers-Banner.jpg"/>
            <p:cNvPicPr>
              <a:picLocks noChangeAspect="1"/>
            </p:cNvPicPr>
            <p:nvPr/>
          </p:nvPicPr>
          <p:blipFill>
            <a:blip r:embed="rId5"/>
            <a:srcRect l="67282" r="14677"/>
            <a:stretch>
              <a:fillRect/>
            </a:stretch>
          </p:blipFill>
          <p:spPr>
            <a:xfrm flipH="1">
              <a:off x="5330853" y="3060"/>
              <a:ext cx="1717648" cy="3797376"/>
            </a:xfrm>
            <a:prstGeom prst="rect">
              <a:avLst/>
            </a:prstGeom>
            <a:ln w="12700" cap="flat">
              <a:noFill/>
              <a:miter lim="400000"/>
            </a:ln>
            <a:effectLst/>
          </p:spPr>
        </p:pic>
      </p:grpSp>
      <p:sp>
        <p:nvSpPr>
          <p:cNvPr id="80" name="Rectángulo 11"/>
          <p:cNvSpPr txBox="1"/>
          <p:nvPr/>
        </p:nvSpPr>
        <p:spPr>
          <a:xfrm>
            <a:off x="2281226" y="5224557"/>
            <a:ext cx="1070728" cy="341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spc="-8">
                <a:solidFill>
                  <a:srgbClr val="2D2B40"/>
                </a:solidFill>
              </a:defRPr>
            </a:lvl1pPr>
          </a:lstStyle>
          <a:p>
            <a:r>
              <a:t>HR Teams</a:t>
            </a:r>
          </a:p>
        </p:txBody>
      </p:sp>
      <p:sp>
        <p:nvSpPr>
          <p:cNvPr id="81" name="Rectángulo 12"/>
          <p:cNvSpPr txBox="1"/>
          <p:nvPr/>
        </p:nvSpPr>
        <p:spPr>
          <a:xfrm>
            <a:off x="4080080" y="5224557"/>
            <a:ext cx="1250201" cy="607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spc="-8">
                <a:solidFill>
                  <a:srgbClr val="2D2B40"/>
                </a:solidFill>
              </a:defRPr>
            </a:pPr>
            <a:r>
              <a:t>Assessors</a:t>
            </a:r>
          </a:p>
          <a:p>
            <a:pPr>
              <a:defRPr sz="1600" spc="-8">
                <a:solidFill>
                  <a:srgbClr val="2D2B40"/>
                </a:solidFill>
              </a:defRPr>
            </a:pPr>
            <a:r>
              <a:t>Consultants</a:t>
            </a:r>
          </a:p>
        </p:txBody>
      </p:sp>
      <p:sp>
        <p:nvSpPr>
          <p:cNvPr id="82" name="Rectángulo 13"/>
          <p:cNvSpPr txBox="1"/>
          <p:nvPr/>
        </p:nvSpPr>
        <p:spPr>
          <a:xfrm>
            <a:off x="5824526" y="5224612"/>
            <a:ext cx="1139449" cy="341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spc="-8">
                <a:solidFill>
                  <a:srgbClr val="2D2B40"/>
                </a:solidFill>
              </a:defRPr>
            </a:lvl1pPr>
          </a:lstStyle>
          <a:p>
            <a:r>
              <a:t>Employees</a:t>
            </a:r>
          </a:p>
        </p:txBody>
      </p:sp>
      <p:sp>
        <p:nvSpPr>
          <p:cNvPr id="83" name="Rectángulo 14"/>
          <p:cNvSpPr txBox="1"/>
          <p:nvPr/>
        </p:nvSpPr>
        <p:spPr>
          <a:xfrm>
            <a:off x="7627619" y="5224612"/>
            <a:ext cx="1021516" cy="341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spc="-8">
                <a:solidFill>
                  <a:srgbClr val="2D2B40"/>
                </a:solidFill>
              </a:defRPr>
            </a:lvl1pPr>
          </a:lstStyle>
          <a:p>
            <a:r>
              <a:t>Managers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object 2"/>
          <p:cNvSpPr txBox="1">
            <a:spLocks noGrp="1"/>
          </p:cNvSpPr>
          <p:nvPr>
            <p:ph type="title"/>
          </p:nvPr>
        </p:nvSpPr>
        <p:spPr>
          <a:xfrm>
            <a:off x="696799" y="1747157"/>
            <a:ext cx="3082926" cy="1244601"/>
          </a:xfrm>
          <a:prstGeom prst="rect">
            <a:avLst/>
          </a:prstGeom>
        </p:spPr>
        <p:txBody>
          <a:bodyPr/>
          <a:lstStyle/>
          <a:p>
            <a:pPr marR="5080" indent="12700">
              <a:lnSpc>
                <a:spcPts val="3000"/>
              </a:lnSpc>
              <a:spcBef>
                <a:spcPts val="700"/>
              </a:spcBef>
              <a:defRPr spc="-200"/>
            </a:pPr>
            <a:r>
              <a:t>Easy </a:t>
            </a:r>
            <a:r>
              <a:rPr spc="-100"/>
              <a:t>Project creation </a:t>
            </a:r>
            <a:r>
              <a:t>for</a:t>
            </a:r>
            <a:r>
              <a:rPr spc="-400"/>
              <a:t> </a:t>
            </a:r>
            <a:r>
              <a:t>HR </a:t>
            </a:r>
            <a:r>
              <a:rPr spc="-100"/>
              <a:t>people</a:t>
            </a:r>
          </a:p>
        </p:txBody>
      </p:sp>
      <p:sp>
        <p:nvSpPr>
          <p:cNvPr id="86" name="object 3"/>
          <p:cNvSpPr txBox="1"/>
          <p:nvPr/>
        </p:nvSpPr>
        <p:spPr>
          <a:xfrm>
            <a:off x="696798" y="3149962"/>
            <a:ext cx="3919222" cy="1681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80" indent="12700">
              <a:lnSpc>
                <a:spcPts val="2400"/>
              </a:lnSpc>
              <a:spcBef>
                <a:spcPts val="500"/>
              </a:spcBef>
              <a:defRPr sz="2400" b="1" spc="-104">
                <a:solidFill>
                  <a:srgbClr val="72778F"/>
                </a:solidFill>
                <a:latin typeface="Verdana"/>
                <a:ea typeface="Verdana"/>
                <a:cs typeface="Verdana"/>
                <a:sym typeface="Verdana"/>
              </a:defRPr>
            </a:pPr>
            <a:r>
              <a:t>Clients</a:t>
            </a:r>
            <a:r>
              <a:rPr spc="-204"/>
              <a:t> </a:t>
            </a:r>
            <a:r>
              <a:rPr spc="-85"/>
              <a:t>Competencies </a:t>
            </a:r>
            <a:r>
              <a:rPr spc="-100"/>
              <a:t>Dictionary</a:t>
            </a:r>
          </a:p>
          <a:p>
            <a:pPr marR="150495" indent="12700">
              <a:lnSpc>
                <a:spcPts val="1800"/>
              </a:lnSpc>
              <a:spcBef>
                <a:spcPts val="1200"/>
              </a:spcBef>
              <a:defRPr sz="1600" spc="-8">
                <a:solidFill>
                  <a:srgbClr val="2D2B40"/>
                </a:solidFill>
              </a:defRPr>
            </a:pPr>
            <a:r>
              <a:t>Panorama speaks your </a:t>
            </a:r>
            <a:r>
              <a:rPr spc="-13"/>
              <a:t>own </a:t>
            </a:r>
            <a:r>
              <a:rPr spc="-35"/>
              <a:t>language, </a:t>
            </a:r>
            <a:r>
              <a:t>i.e. you can enter your </a:t>
            </a:r>
            <a:r>
              <a:rPr spc="-13"/>
              <a:t>own </a:t>
            </a:r>
            <a:r>
              <a:t>dictionary of </a:t>
            </a:r>
            <a:r>
              <a:rPr spc="-17"/>
              <a:t>skills, </a:t>
            </a:r>
            <a:r>
              <a:rPr spc="-22"/>
              <a:t>knowledge, </a:t>
            </a:r>
            <a:r>
              <a:rPr spc="-13"/>
              <a:t>abilities, values, </a:t>
            </a:r>
            <a:r>
              <a:t>and </a:t>
            </a:r>
            <a:r>
              <a:rPr spc="-4"/>
              <a:t>so</a:t>
            </a:r>
            <a:r>
              <a:rPr spc="22"/>
              <a:t> </a:t>
            </a:r>
            <a:r>
              <a:rPr spc="-4"/>
              <a:t>on.</a:t>
            </a:r>
          </a:p>
        </p:txBody>
      </p:sp>
      <p:grpSp>
        <p:nvGrpSpPr>
          <p:cNvPr id="89" name="object 4"/>
          <p:cNvGrpSpPr/>
          <p:nvPr/>
        </p:nvGrpSpPr>
        <p:grpSpPr>
          <a:xfrm>
            <a:off x="5000903" y="1029863"/>
            <a:ext cx="6013583" cy="4518874"/>
            <a:chOff x="0" y="0"/>
            <a:chExt cx="6013582" cy="4518873"/>
          </a:xfrm>
        </p:grpSpPr>
        <p:sp>
          <p:nvSpPr>
            <p:cNvPr id="87" name="object 5"/>
            <p:cNvSpPr/>
            <p:nvPr/>
          </p:nvSpPr>
          <p:spPr>
            <a:xfrm>
              <a:off x="0" y="0"/>
              <a:ext cx="6013583" cy="4518874"/>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88" name="object 6"/>
            <p:cNvSpPr/>
            <p:nvPr/>
          </p:nvSpPr>
          <p:spPr>
            <a:xfrm>
              <a:off x="63144" y="63146"/>
              <a:ext cx="5714863" cy="4220157"/>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object 2"/>
          <p:cNvSpPr txBox="1">
            <a:spLocks noGrp="1"/>
          </p:cNvSpPr>
          <p:nvPr>
            <p:ph type="title"/>
          </p:nvPr>
        </p:nvSpPr>
        <p:spPr>
          <a:xfrm>
            <a:off x="709498" y="1736287"/>
            <a:ext cx="3094357" cy="1244601"/>
          </a:xfrm>
          <a:prstGeom prst="rect">
            <a:avLst/>
          </a:prstGeom>
        </p:spPr>
        <p:txBody>
          <a:bodyPr/>
          <a:lstStyle/>
          <a:p>
            <a:pPr marR="5080" indent="12700">
              <a:lnSpc>
                <a:spcPts val="3000"/>
              </a:lnSpc>
              <a:spcBef>
                <a:spcPts val="700"/>
              </a:spcBef>
              <a:defRPr spc="-200"/>
            </a:pPr>
            <a:r>
              <a:t>Easy </a:t>
            </a:r>
            <a:r>
              <a:rPr spc="-100"/>
              <a:t>Project creation for</a:t>
            </a:r>
            <a:r>
              <a:rPr spc="-400"/>
              <a:t> </a:t>
            </a:r>
            <a:r>
              <a:t>HR </a:t>
            </a:r>
            <a:r>
              <a:rPr spc="-100"/>
              <a:t>people</a:t>
            </a:r>
          </a:p>
        </p:txBody>
      </p:sp>
      <p:sp>
        <p:nvSpPr>
          <p:cNvPr id="92" name="object 3"/>
          <p:cNvSpPr txBox="1"/>
          <p:nvPr/>
        </p:nvSpPr>
        <p:spPr>
          <a:xfrm>
            <a:off x="709499" y="3186232"/>
            <a:ext cx="4199255" cy="1656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80" indent="12700">
              <a:lnSpc>
                <a:spcPts val="2400"/>
              </a:lnSpc>
              <a:spcBef>
                <a:spcPts val="500"/>
              </a:spcBef>
              <a:defRPr sz="2400" b="1" spc="-234">
                <a:solidFill>
                  <a:srgbClr val="72778F"/>
                </a:solidFill>
                <a:latin typeface="Verdana"/>
                <a:ea typeface="Verdana"/>
                <a:cs typeface="Verdana"/>
                <a:sym typeface="Verdana"/>
              </a:defRPr>
            </a:pPr>
            <a:r>
              <a:t>ADEPT-15 </a:t>
            </a:r>
            <a:r>
              <a:rPr spc="-145"/>
              <a:t>or </a:t>
            </a:r>
            <a:r>
              <a:rPr spc="-90"/>
              <a:t>Digital</a:t>
            </a:r>
            <a:r>
              <a:rPr spc="-140"/>
              <a:t> </a:t>
            </a:r>
            <a:r>
              <a:rPr spc="-120"/>
              <a:t>Leader </a:t>
            </a:r>
            <a:r>
              <a:rPr spc="-70"/>
              <a:t>Model</a:t>
            </a:r>
            <a:r>
              <a:rPr spc="-165"/>
              <a:t> </a:t>
            </a:r>
            <a:r>
              <a:rPr spc="-135"/>
              <a:t>Library</a:t>
            </a:r>
          </a:p>
          <a:p>
            <a:pPr marR="580390" indent="12700">
              <a:lnSpc>
                <a:spcPts val="1800"/>
              </a:lnSpc>
              <a:spcBef>
                <a:spcPts val="1000"/>
              </a:spcBef>
              <a:defRPr sz="1600" spc="-8">
                <a:solidFill>
                  <a:srgbClr val="2D2B40"/>
                </a:solidFill>
              </a:defRPr>
            </a:pPr>
            <a:r>
              <a:t>Or you can use the competence models already </a:t>
            </a:r>
            <a:r>
              <a:rPr spc="-22"/>
              <a:t>integrated </a:t>
            </a:r>
            <a:r>
              <a:rPr spc="-13"/>
              <a:t>in </a:t>
            </a:r>
            <a:r>
              <a:t>the platform such as Adept-15, </a:t>
            </a:r>
            <a:r>
              <a:rPr spc="-26"/>
              <a:t>Digital </a:t>
            </a:r>
            <a:r>
              <a:t>Leader Model or</a:t>
            </a:r>
            <a:r>
              <a:rPr spc="8"/>
              <a:t> </a:t>
            </a:r>
            <a:r>
              <a:t>Shapes.</a:t>
            </a:r>
          </a:p>
        </p:txBody>
      </p:sp>
      <p:grpSp>
        <p:nvGrpSpPr>
          <p:cNvPr id="95" name="object 4"/>
          <p:cNvGrpSpPr/>
          <p:nvPr/>
        </p:nvGrpSpPr>
        <p:grpSpPr>
          <a:xfrm>
            <a:off x="5721096" y="874867"/>
            <a:ext cx="5318791" cy="4826355"/>
            <a:chOff x="0" y="0"/>
            <a:chExt cx="5318790" cy="4826354"/>
          </a:xfrm>
        </p:grpSpPr>
        <p:sp>
          <p:nvSpPr>
            <p:cNvPr id="93" name="object 5"/>
            <p:cNvSpPr/>
            <p:nvPr/>
          </p:nvSpPr>
          <p:spPr>
            <a:xfrm>
              <a:off x="0" y="0"/>
              <a:ext cx="5318791" cy="4826355"/>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94" name="object 6"/>
            <p:cNvSpPr/>
            <p:nvPr/>
          </p:nvSpPr>
          <p:spPr>
            <a:xfrm>
              <a:off x="63153" y="63155"/>
              <a:ext cx="5020088" cy="4527621"/>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object 2"/>
          <p:cNvSpPr txBox="1">
            <a:spLocks noGrp="1"/>
          </p:cNvSpPr>
          <p:nvPr>
            <p:ph type="title"/>
          </p:nvPr>
        </p:nvSpPr>
        <p:spPr>
          <a:xfrm>
            <a:off x="703999" y="1787735"/>
            <a:ext cx="5119802" cy="474490"/>
          </a:xfrm>
          <a:prstGeom prst="rect">
            <a:avLst/>
          </a:prstGeom>
        </p:spPr>
        <p:txBody>
          <a:bodyPr/>
          <a:lstStyle>
            <a:lvl1pPr indent="12700">
              <a:spcBef>
                <a:spcPts val="100"/>
              </a:spcBef>
              <a:defRPr spc="-100"/>
            </a:lvl1pPr>
          </a:lstStyle>
          <a:p>
            <a:r>
              <a:rPr dirty="0"/>
              <a:t>Create flexible journeys</a:t>
            </a:r>
          </a:p>
        </p:txBody>
      </p:sp>
      <p:sp>
        <p:nvSpPr>
          <p:cNvPr id="98" name="object 3"/>
          <p:cNvSpPr txBox="1"/>
          <p:nvPr/>
        </p:nvSpPr>
        <p:spPr>
          <a:xfrm>
            <a:off x="723900" y="2534531"/>
            <a:ext cx="5410200" cy="2256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80390" indent="12700">
              <a:spcBef>
                <a:spcPts val="1600"/>
              </a:spcBef>
              <a:defRPr sz="1600" spc="-8">
                <a:solidFill>
                  <a:srgbClr val="2D2B40"/>
                </a:solidFill>
              </a:defRPr>
            </a:pPr>
            <a:r>
              <a:t>Each Project is a journey in Panorama.</a:t>
            </a:r>
            <a:endParaRPr>
              <a:solidFill>
                <a:srgbClr val="000000">
                  <a:alpha val="70000"/>
                </a:srgbClr>
              </a:solidFill>
              <a:latin typeface="Verdana"/>
              <a:ea typeface="Verdana"/>
              <a:cs typeface="Verdana"/>
              <a:sym typeface="Verdana"/>
            </a:endParaRPr>
          </a:p>
          <a:p>
            <a:pPr marR="580390" indent="12700">
              <a:spcBef>
                <a:spcPts val="1600"/>
              </a:spcBef>
              <a:defRPr sz="1600" spc="-8">
                <a:solidFill>
                  <a:srgbClr val="2D2B40"/>
                </a:solidFill>
              </a:defRPr>
            </a:pPr>
            <a:r>
              <a:t>Participants will be invited to advance in a process to measure their abilities and skills in each steps. </a:t>
            </a:r>
            <a:endParaRPr>
              <a:solidFill>
                <a:srgbClr val="000000">
                  <a:alpha val="70000"/>
                </a:srgbClr>
              </a:solidFill>
              <a:latin typeface="Verdana"/>
              <a:ea typeface="Verdana"/>
              <a:cs typeface="Verdana"/>
              <a:sym typeface="Verdana"/>
            </a:endParaRPr>
          </a:p>
          <a:p>
            <a:pPr marR="580390" indent="12700">
              <a:spcBef>
                <a:spcPts val="1600"/>
              </a:spcBef>
              <a:defRPr sz="1600" spc="-8">
                <a:solidFill>
                  <a:srgbClr val="2D2B40"/>
                </a:solidFill>
              </a:defRPr>
            </a:pPr>
            <a:r>
              <a:t>Choose variables, competencias, knowledge, abilities…you want to assess from participants and set-up flexible projects. </a:t>
            </a:r>
          </a:p>
        </p:txBody>
      </p:sp>
      <p:pic>
        <p:nvPicPr>
          <p:cNvPr id="99" name="slide_panorama.png" descr="slide_panorama.png"/>
          <p:cNvPicPr>
            <a:picLocks noChangeAspect="1"/>
          </p:cNvPicPr>
          <p:nvPr/>
        </p:nvPicPr>
        <p:blipFill>
          <a:blip r:embed="rId2"/>
          <a:srcRect r="34167"/>
          <a:stretch>
            <a:fillRect/>
          </a:stretch>
        </p:blipFill>
        <p:spPr>
          <a:xfrm>
            <a:off x="6743699" y="806459"/>
            <a:ext cx="3903261" cy="2299724"/>
          </a:xfrm>
          <a:prstGeom prst="rect">
            <a:avLst/>
          </a:prstGeom>
          <a:ln w="12700">
            <a:miter lim="400000"/>
          </a:ln>
        </p:spPr>
      </p:pic>
      <p:sp>
        <p:nvSpPr>
          <p:cNvPr id="100" name="object 4"/>
          <p:cNvSpPr/>
          <p:nvPr/>
        </p:nvSpPr>
        <p:spPr>
          <a:xfrm>
            <a:off x="6438694" y="3472249"/>
            <a:ext cx="4513278" cy="2299892"/>
          </a:xfrm>
          <a:prstGeom prst="rect">
            <a:avLst/>
          </a:prstGeom>
          <a:blipFill>
            <a:blip r:embed="rId3"/>
            <a:stretch>
              <a:fillRect/>
            </a:stretch>
          </a:blipFill>
          <a:ln w="12700">
            <a:miter lim="400000"/>
          </a:ln>
        </p:spPr>
        <p:txBody>
          <a:bodyPr lIns="45719" rIns="45719"/>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13299" y="3753715"/>
            <a:ext cx="52053" cy="87926"/>
          </a:xfrm>
          <a:prstGeom prst="rect">
            <a:avLst/>
          </a:prstGeom>
        </p:spPr>
        <p:txBody>
          <a:bodyPr vert="horz" wrap="square" lIns="0" tIns="7383" rIns="0" bIns="0" rtlCol="0">
            <a:spAutoFit/>
          </a:bodyPr>
          <a:lstStyle/>
          <a:p>
            <a:pPr marL="7384">
              <a:spcBef>
                <a:spcPts val="58"/>
              </a:spcBef>
            </a:pPr>
            <a:r>
              <a:rPr sz="523" dirty="0">
                <a:solidFill>
                  <a:srgbClr val="898989"/>
                </a:solidFill>
                <a:latin typeface="Arial"/>
                <a:cs typeface="Arial"/>
              </a:rPr>
              <a:t>7</a:t>
            </a:r>
            <a:endParaRPr sz="523">
              <a:latin typeface="Arial"/>
              <a:cs typeface="Arial"/>
            </a:endParaRPr>
          </a:p>
        </p:txBody>
      </p:sp>
      <p:grpSp>
        <p:nvGrpSpPr>
          <p:cNvPr id="3" name="object 3"/>
          <p:cNvGrpSpPr/>
          <p:nvPr/>
        </p:nvGrpSpPr>
        <p:grpSpPr>
          <a:xfrm>
            <a:off x="8676557" y="390211"/>
            <a:ext cx="2629963" cy="840230"/>
            <a:chOff x="14905862" y="671194"/>
            <a:chExt cx="4523740" cy="1445260"/>
          </a:xfrm>
        </p:grpSpPr>
        <p:sp>
          <p:nvSpPr>
            <p:cNvPr id="4" name="object 4"/>
            <p:cNvSpPr/>
            <p:nvPr/>
          </p:nvSpPr>
          <p:spPr>
            <a:xfrm>
              <a:off x="14905862" y="671194"/>
              <a:ext cx="4523740" cy="1445260"/>
            </a:xfrm>
            <a:custGeom>
              <a:avLst/>
              <a:gdLst/>
              <a:ahLst/>
              <a:cxnLst/>
              <a:rect l="l" t="t" r="r" b="b"/>
              <a:pathLst>
                <a:path w="4523740" h="1445260">
                  <a:moveTo>
                    <a:pt x="4523485" y="0"/>
                  </a:moveTo>
                  <a:lnTo>
                    <a:pt x="0" y="0"/>
                  </a:lnTo>
                  <a:lnTo>
                    <a:pt x="0" y="1444980"/>
                  </a:lnTo>
                  <a:lnTo>
                    <a:pt x="4523485" y="1444980"/>
                  </a:lnTo>
                  <a:lnTo>
                    <a:pt x="4523485" y="0"/>
                  </a:lnTo>
                  <a:close/>
                </a:path>
              </a:pathLst>
            </a:custGeom>
            <a:solidFill>
              <a:srgbClr val="1E303A"/>
            </a:solidFill>
          </p:spPr>
          <p:txBody>
            <a:bodyPr wrap="square" lIns="0" tIns="0" rIns="0" bIns="0" rtlCol="0"/>
            <a:lstStyle/>
            <a:p>
              <a:endParaRPr sz="1047"/>
            </a:p>
          </p:txBody>
        </p:sp>
        <p:sp>
          <p:nvSpPr>
            <p:cNvPr id="5" name="object 5"/>
            <p:cNvSpPr/>
            <p:nvPr/>
          </p:nvSpPr>
          <p:spPr>
            <a:xfrm>
              <a:off x="15350235" y="1074385"/>
              <a:ext cx="3634867" cy="628252"/>
            </a:xfrm>
            <a:prstGeom prst="rect">
              <a:avLst/>
            </a:prstGeom>
            <a:blipFill>
              <a:blip r:embed="rId2" cstate="print"/>
              <a:stretch>
                <a:fillRect/>
              </a:stretch>
            </a:blipFill>
          </p:spPr>
          <p:txBody>
            <a:bodyPr wrap="square" lIns="0" tIns="0" rIns="0" bIns="0" rtlCol="0"/>
            <a:lstStyle/>
            <a:p>
              <a:endParaRPr sz="1047"/>
            </a:p>
          </p:txBody>
        </p:sp>
      </p:grpSp>
      <p:sp>
        <p:nvSpPr>
          <p:cNvPr id="6" name="object 6"/>
          <p:cNvSpPr/>
          <p:nvPr/>
        </p:nvSpPr>
        <p:spPr>
          <a:xfrm>
            <a:off x="948216" y="1010749"/>
            <a:ext cx="0" cy="840230"/>
          </a:xfrm>
          <a:custGeom>
            <a:avLst/>
            <a:gdLst/>
            <a:ahLst/>
            <a:cxnLst/>
            <a:rect l="l" t="t" r="r" b="b"/>
            <a:pathLst>
              <a:path h="1445260">
                <a:moveTo>
                  <a:pt x="0" y="0"/>
                </a:moveTo>
                <a:lnTo>
                  <a:pt x="1" y="1444980"/>
                </a:lnTo>
              </a:path>
            </a:pathLst>
          </a:custGeom>
          <a:ln w="19050">
            <a:solidFill>
              <a:srgbClr val="7F7F7F"/>
            </a:solidFill>
          </a:ln>
        </p:spPr>
        <p:txBody>
          <a:bodyPr wrap="square" lIns="0" tIns="0" rIns="0" bIns="0" rtlCol="0"/>
          <a:lstStyle/>
          <a:p>
            <a:endParaRPr sz="1047"/>
          </a:p>
        </p:txBody>
      </p:sp>
      <p:grpSp>
        <p:nvGrpSpPr>
          <p:cNvPr id="8" name="object 8"/>
          <p:cNvGrpSpPr/>
          <p:nvPr/>
        </p:nvGrpSpPr>
        <p:grpSpPr>
          <a:xfrm>
            <a:off x="1693663" y="2580442"/>
            <a:ext cx="9601360" cy="2157057"/>
            <a:chOff x="3374288" y="5010231"/>
            <a:chExt cx="16515080" cy="3710304"/>
          </a:xfrm>
        </p:grpSpPr>
        <p:sp>
          <p:nvSpPr>
            <p:cNvPr id="9" name="object 9"/>
            <p:cNvSpPr/>
            <p:nvPr/>
          </p:nvSpPr>
          <p:spPr>
            <a:xfrm>
              <a:off x="3389198" y="5010231"/>
              <a:ext cx="7095744" cy="759772"/>
            </a:xfrm>
            <a:prstGeom prst="rect">
              <a:avLst/>
            </a:prstGeom>
            <a:blipFill>
              <a:blip r:embed="rId3" cstate="print"/>
              <a:stretch>
                <a:fillRect/>
              </a:stretch>
            </a:blipFill>
          </p:spPr>
          <p:txBody>
            <a:bodyPr wrap="square" lIns="0" tIns="0" rIns="0" bIns="0" rtlCol="0"/>
            <a:lstStyle/>
            <a:p>
              <a:endParaRPr sz="1047"/>
            </a:p>
          </p:txBody>
        </p:sp>
        <p:sp>
          <p:nvSpPr>
            <p:cNvPr id="10" name="object 10"/>
            <p:cNvSpPr/>
            <p:nvPr/>
          </p:nvSpPr>
          <p:spPr>
            <a:xfrm>
              <a:off x="10037762" y="5770003"/>
              <a:ext cx="1176020" cy="2596515"/>
            </a:xfrm>
            <a:custGeom>
              <a:avLst/>
              <a:gdLst/>
              <a:ahLst/>
              <a:cxnLst/>
              <a:rect l="l" t="t" r="r" b="b"/>
              <a:pathLst>
                <a:path w="1176020" h="2596515">
                  <a:moveTo>
                    <a:pt x="28575" y="2400300"/>
                  </a:moveTo>
                  <a:lnTo>
                    <a:pt x="0" y="2400300"/>
                  </a:lnTo>
                  <a:lnTo>
                    <a:pt x="0" y="2486025"/>
                  </a:lnTo>
                  <a:lnTo>
                    <a:pt x="28575" y="2486025"/>
                  </a:lnTo>
                  <a:lnTo>
                    <a:pt x="28575" y="2400300"/>
                  </a:lnTo>
                  <a:close/>
                </a:path>
                <a:path w="1176020" h="2596515">
                  <a:moveTo>
                    <a:pt x="28575" y="2286012"/>
                  </a:moveTo>
                  <a:lnTo>
                    <a:pt x="0" y="2286012"/>
                  </a:lnTo>
                  <a:lnTo>
                    <a:pt x="0" y="2371725"/>
                  </a:lnTo>
                  <a:lnTo>
                    <a:pt x="28575" y="2371725"/>
                  </a:lnTo>
                  <a:lnTo>
                    <a:pt x="28575" y="2286012"/>
                  </a:lnTo>
                  <a:close/>
                </a:path>
                <a:path w="1176020" h="2596515">
                  <a:moveTo>
                    <a:pt x="28575" y="2171700"/>
                  </a:moveTo>
                  <a:lnTo>
                    <a:pt x="0" y="2171700"/>
                  </a:lnTo>
                  <a:lnTo>
                    <a:pt x="0" y="2257437"/>
                  </a:lnTo>
                  <a:lnTo>
                    <a:pt x="28575" y="2257437"/>
                  </a:lnTo>
                  <a:lnTo>
                    <a:pt x="28575" y="2171700"/>
                  </a:lnTo>
                  <a:close/>
                </a:path>
                <a:path w="1176020" h="2596515">
                  <a:moveTo>
                    <a:pt x="28575" y="2057400"/>
                  </a:moveTo>
                  <a:lnTo>
                    <a:pt x="0" y="2057400"/>
                  </a:lnTo>
                  <a:lnTo>
                    <a:pt x="0" y="2143125"/>
                  </a:lnTo>
                  <a:lnTo>
                    <a:pt x="28575" y="2143125"/>
                  </a:lnTo>
                  <a:lnTo>
                    <a:pt x="28575" y="2057400"/>
                  </a:lnTo>
                  <a:close/>
                </a:path>
                <a:path w="1176020" h="2596515">
                  <a:moveTo>
                    <a:pt x="28575" y="1943100"/>
                  </a:moveTo>
                  <a:lnTo>
                    <a:pt x="0" y="1943100"/>
                  </a:lnTo>
                  <a:lnTo>
                    <a:pt x="0" y="2028825"/>
                  </a:lnTo>
                  <a:lnTo>
                    <a:pt x="28575" y="2028825"/>
                  </a:lnTo>
                  <a:lnTo>
                    <a:pt x="28575" y="1943100"/>
                  </a:lnTo>
                  <a:close/>
                </a:path>
                <a:path w="1176020" h="2596515">
                  <a:moveTo>
                    <a:pt x="28575" y="1828800"/>
                  </a:moveTo>
                  <a:lnTo>
                    <a:pt x="0" y="1828800"/>
                  </a:lnTo>
                  <a:lnTo>
                    <a:pt x="0" y="1914525"/>
                  </a:lnTo>
                  <a:lnTo>
                    <a:pt x="28575" y="1914525"/>
                  </a:lnTo>
                  <a:lnTo>
                    <a:pt x="28575" y="1828800"/>
                  </a:lnTo>
                  <a:close/>
                </a:path>
                <a:path w="1176020" h="2596515">
                  <a:moveTo>
                    <a:pt x="28575" y="1714500"/>
                  </a:moveTo>
                  <a:lnTo>
                    <a:pt x="0" y="1714500"/>
                  </a:lnTo>
                  <a:lnTo>
                    <a:pt x="0" y="1800225"/>
                  </a:lnTo>
                  <a:lnTo>
                    <a:pt x="28575" y="1800225"/>
                  </a:lnTo>
                  <a:lnTo>
                    <a:pt x="28575" y="1714500"/>
                  </a:lnTo>
                  <a:close/>
                </a:path>
                <a:path w="1176020" h="2596515">
                  <a:moveTo>
                    <a:pt x="28575" y="1600200"/>
                  </a:moveTo>
                  <a:lnTo>
                    <a:pt x="0" y="1600200"/>
                  </a:lnTo>
                  <a:lnTo>
                    <a:pt x="0" y="1685925"/>
                  </a:lnTo>
                  <a:lnTo>
                    <a:pt x="28575" y="1685925"/>
                  </a:lnTo>
                  <a:lnTo>
                    <a:pt x="28575" y="1600200"/>
                  </a:lnTo>
                  <a:close/>
                </a:path>
                <a:path w="1176020" h="2596515">
                  <a:moveTo>
                    <a:pt x="28575" y="1485900"/>
                  </a:moveTo>
                  <a:lnTo>
                    <a:pt x="0" y="1485900"/>
                  </a:lnTo>
                  <a:lnTo>
                    <a:pt x="0" y="1571625"/>
                  </a:lnTo>
                  <a:lnTo>
                    <a:pt x="28575" y="1571625"/>
                  </a:lnTo>
                  <a:lnTo>
                    <a:pt x="28575" y="1485900"/>
                  </a:lnTo>
                  <a:close/>
                </a:path>
                <a:path w="1176020" h="2596515">
                  <a:moveTo>
                    <a:pt x="28575" y="1371600"/>
                  </a:moveTo>
                  <a:lnTo>
                    <a:pt x="0" y="1371600"/>
                  </a:lnTo>
                  <a:lnTo>
                    <a:pt x="0" y="1457325"/>
                  </a:lnTo>
                  <a:lnTo>
                    <a:pt x="28575" y="1457325"/>
                  </a:lnTo>
                  <a:lnTo>
                    <a:pt x="28575" y="1371600"/>
                  </a:lnTo>
                  <a:close/>
                </a:path>
                <a:path w="1176020" h="2596515">
                  <a:moveTo>
                    <a:pt x="28575" y="1257300"/>
                  </a:moveTo>
                  <a:lnTo>
                    <a:pt x="0" y="1257300"/>
                  </a:lnTo>
                  <a:lnTo>
                    <a:pt x="0" y="1343025"/>
                  </a:lnTo>
                  <a:lnTo>
                    <a:pt x="28575" y="1343025"/>
                  </a:lnTo>
                  <a:lnTo>
                    <a:pt x="28575" y="1257300"/>
                  </a:lnTo>
                  <a:close/>
                </a:path>
                <a:path w="1176020" h="2596515">
                  <a:moveTo>
                    <a:pt x="28575" y="1143000"/>
                  </a:moveTo>
                  <a:lnTo>
                    <a:pt x="0" y="1143000"/>
                  </a:lnTo>
                  <a:lnTo>
                    <a:pt x="0" y="1228725"/>
                  </a:lnTo>
                  <a:lnTo>
                    <a:pt x="28575" y="1228725"/>
                  </a:lnTo>
                  <a:lnTo>
                    <a:pt x="28575" y="1143000"/>
                  </a:lnTo>
                  <a:close/>
                </a:path>
                <a:path w="1176020" h="2596515">
                  <a:moveTo>
                    <a:pt x="28575" y="1028700"/>
                  </a:moveTo>
                  <a:lnTo>
                    <a:pt x="0" y="1028700"/>
                  </a:lnTo>
                  <a:lnTo>
                    <a:pt x="0" y="1114425"/>
                  </a:lnTo>
                  <a:lnTo>
                    <a:pt x="28575" y="1114425"/>
                  </a:lnTo>
                  <a:lnTo>
                    <a:pt x="28575" y="1028700"/>
                  </a:lnTo>
                  <a:close/>
                </a:path>
                <a:path w="1176020" h="2596515">
                  <a:moveTo>
                    <a:pt x="28575" y="914400"/>
                  </a:moveTo>
                  <a:lnTo>
                    <a:pt x="0" y="914400"/>
                  </a:lnTo>
                  <a:lnTo>
                    <a:pt x="0" y="1000125"/>
                  </a:lnTo>
                  <a:lnTo>
                    <a:pt x="28575" y="1000125"/>
                  </a:lnTo>
                  <a:lnTo>
                    <a:pt x="28575" y="914400"/>
                  </a:lnTo>
                  <a:close/>
                </a:path>
                <a:path w="1176020" h="2596515">
                  <a:moveTo>
                    <a:pt x="28575" y="800100"/>
                  </a:moveTo>
                  <a:lnTo>
                    <a:pt x="0" y="800100"/>
                  </a:lnTo>
                  <a:lnTo>
                    <a:pt x="0" y="885825"/>
                  </a:lnTo>
                  <a:lnTo>
                    <a:pt x="28575" y="885825"/>
                  </a:lnTo>
                  <a:lnTo>
                    <a:pt x="28575" y="800100"/>
                  </a:lnTo>
                  <a:close/>
                </a:path>
                <a:path w="1176020" h="2596515">
                  <a:moveTo>
                    <a:pt x="28575" y="685800"/>
                  </a:moveTo>
                  <a:lnTo>
                    <a:pt x="0" y="685800"/>
                  </a:lnTo>
                  <a:lnTo>
                    <a:pt x="0" y="771525"/>
                  </a:lnTo>
                  <a:lnTo>
                    <a:pt x="28575" y="771525"/>
                  </a:lnTo>
                  <a:lnTo>
                    <a:pt x="28575" y="685800"/>
                  </a:lnTo>
                  <a:close/>
                </a:path>
                <a:path w="1176020" h="2596515">
                  <a:moveTo>
                    <a:pt x="28575" y="571500"/>
                  </a:moveTo>
                  <a:lnTo>
                    <a:pt x="0" y="571500"/>
                  </a:lnTo>
                  <a:lnTo>
                    <a:pt x="0" y="657225"/>
                  </a:lnTo>
                  <a:lnTo>
                    <a:pt x="28575" y="657225"/>
                  </a:lnTo>
                  <a:lnTo>
                    <a:pt x="28575" y="571500"/>
                  </a:lnTo>
                  <a:close/>
                </a:path>
                <a:path w="1176020" h="2596515">
                  <a:moveTo>
                    <a:pt x="28575" y="457200"/>
                  </a:moveTo>
                  <a:lnTo>
                    <a:pt x="0" y="457200"/>
                  </a:lnTo>
                  <a:lnTo>
                    <a:pt x="0" y="542925"/>
                  </a:lnTo>
                  <a:lnTo>
                    <a:pt x="28575" y="542925"/>
                  </a:lnTo>
                  <a:lnTo>
                    <a:pt x="28575" y="457200"/>
                  </a:lnTo>
                  <a:close/>
                </a:path>
                <a:path w="1176020" h="2596515">
                  <a:moveTo>
                    <a:pt x="28575" y="342900"/>
                  </a:moveTo>
                  <a:lnTo>
                    <a:pt x="0" y="342900"/>
                  </a:lnTo>
                  <a:lnTo>
                    <a:pt x="0" y="428625"/>
                  </a:lnTo>
                  <a:lnTo>
                    <a:pt x="28575" y="428625"/>
                  </a:lnTo>
                  <a:lnTo>
                    <a:pt x="28575" y="342900"/>
                  </a:lnTo>
                  <a:close/>
                </a:path>
                <a:path w="1176020" h="2596515">
                  <a:moveTo>
                    <a:pt x="28575" y="228600"/>
                  </a:moveTo>
                  <a:lnTo>
                    <a:pt x="0" y="228600"/>
                  </a:lnTo>
                  <a:lnTo>
                    <a:pt x="0" y="314325"/>
                  </a:lnTo>
                  <a:lnTo>
                    <a:pt x="28575" y="314325"/>
                  </a:lnTo>
                  <a:lnTo>
                    <a:pt x="28575" y="228600"/>
                  </a:lnTo>
                  <a:close/>
                </a:path>
                <a:path w="1176020" h="2596515">
                  <a:moveTo>
                    <a:pt x="28575" y="114300"/>
                  </a:moveTo>
                  <a:lnTo>
                    <a:pt x="0" y="114300"/>
                  </a:lnTo>
                  <a:lnTo>
                    <a:pt x="0" y="200025"/>
                  </a:lnTo>
                  <a:lnTo>
                    <a:pt x="28575" y="200025"/>
                  </a:lnTo>
                  <a:lnTo>
                    <a:pt x="28575" y="114300"/>
                  </a:lnTo>
                  <a:close/>
                </a:path>
                <a:path w="1176020" h="2596515">
                  <a:moveTo>
                    <a:pt x="28575" y="0"/>
                  </a:moveTo>
                  <a:lnTo>
                    <a:pt x="0" y="0"/>
                  </a:lnTo>
                  <a:lnTo>
                    <a:pt x="0" y="85725"/>
                  </a:lnTo>
                  <a:lnTo>
                    <a:pt x="28575" y="85725"/>
                  </a:lnTo>
                  <a:lnTo>
                    <a:pt x="28575" y="0"/>
                  </a:lnTo>
                  <a:close/>
                </a:path>
                <a:path w="1176020" h="2596515">
                  <a:moveTo>
                    <a:pt x="32448" y="2567889"/>
                  </a:moveTo>
                  <a:lnTo>
                    <a:pt x="28575" y="2567889"/>
                  </a:lnTo>
                  <a:lnTo>
                    <a:pt x="28575" y="2514600"/>
                  </a:lnTo>
                  <a:lnTo>
                    <a:pt x="0" y="2514600"/>
                  </a:lnTo>
                  <a:lnTo>
                    <a:pt x="0" y="2590063"/>
                  </a:lnTo>
                  <a:lnTo>
                    <a:pt x="6400" y="2596464"/>
                  </a:lnTo>
                  <a:lnTo>
                    <a:pt x="32448" y="2596464"/>
                  </a:lnTo>
                  <a:lnTo>
                    <a:pt x="32448" y="2582176"/>
                  </a:lnTo>
                  <a:lnTo>
                    <a:pt x="32448" y="2567889"/>
                  </a:lnTo>
                  <a:close/>
                </a:path>
                <a:path w="1176020" h="2596515">
                  <a:moveTo>
                    <a:pt x="146748" y="2567889"/>
                  </a:moveTo>
                  <a:lnTo>
                    <a:pt x="61023" y="2567889"/>
                  </a:lnTo>
                  <a:lnTo>
                    <a:pt x="61023" y="2596464"/>
                  </a:lnTo>
                  <a:lnTo>
                    <a:pt x="146748" y="2596464"/>
                  </a:lnTo>
                  <a:lnTo>
                    <a:pt x="146748" y="2567889"/>
                  </a:lnTo>
                  <a:close/>
                </a:path>
                <a:path w="1176020" h="2596515">
                  <a:moveTo>
                    <a:pt x="261048" y="2567889"/>
                  </a:moveTo>
                  <a:lnTo>
                    <a:pt x="175323" y="2567889"/>
                  </a:lnTo>
                  <a:lnTo>
                    <a:pt x="175323" y="2596464"/>
                  </a:lnTo>
                  <a:lnTo>
                    <a:pt x="261048" y="2596464"/>
                  </a:lnTo>
                  <a:lnTo>
                    <a:pt x="261048" y="2567889"/>
                  </a:lnTo>
                  <a:close/>
                </a:path>
                <a:path w="1176020" h="2596515">
                  <a:moveTo>
                    <a:pt x="375348" y="2567889"/>
                  </a:moveTo>
                  <a:lnTo>
                    <a:pt x="289623" y="2567889"/>
                  </a:lnTo>
                  <a:lnTo>
                    <a:pt x="289623" y="2596464"/>
                  </a:lnTo>
                  <a:lnTo>
                    <a:pt x="375348" y="2596464"/>
                  </a:lnTo>
                  <a:lnTo>
                    <a:pt x="375348" y="2567889"/>
                  </a:lnTo>
                  <a:close/>
                </a:path>
                <a:path w="1176020" h="2596515">
                  <a:moveTo>
                    <a:pt x="489648" y="2567889"/>
                  </a:moveTo>
                  <a:lnTo>
                    <a:pt x="403923" y="2567889"/>
                  </a:lnTo>
                  <a:lnTo>
                    <a:pt x="403923" y="2596464"/>
                  </a:lnTo>
                  <a:lnTo>
                    <a:pt x="489648" y="2596464"/>
                  </a:lnTo>
                  <a:lnTo>
                    <a:pt x="489648" y="2567889"/>
                  </a:lnTo>
                  <a:close/>
                </a:path>
                <a:path w="1176020" h="2596515">
                  <a:moveTo>
                    <a:pt x="603948" y="2567889"/>
                  </a:moveTo>
                  <a:lnTo>
                    <a:pt x="518223" y="2567889"/>
                  </a:lnTo>
                  <a:lnTo>
                    <a:pt x="518223" y="2596464"/>
                  </a:lnTo>
                  <a:lnTo>
                    <a:pt x="603948" y="2596464"/>
                  </a:lnTo>
                  <a:lnTo>
                    <a:pt x="603948" y="2567889"/>
                  </a:lnTo>
                  <a:close/>
                </a:path>
                <a:path w="1176020" h="2596515">
                  <a:moveTo>
                    <a:pt x="718248" y="2567889"/>
                  </a:moveTo>
                  <a:lnTo>
                    <a:pt x="632523" y="2567889"/>
                  </a:lnTo>
                  <a:lnTo>
                    <a:pt x="632523" y="2596464"/>
                  </a:lnTo>
                  <a:lnTo>
                    <a:pt x="718248" y="2596464"/>
                  </a:lnTo>
                  <a:lnTo>
                    <a:pt x="718248" y="2567889"/>
                  </a:lnTo>
                  <a:close/>
                </a:path>
                <a:path w="1176020" h="2596515">
                  <a:moveTo>
                    <a:pt x="832548" y="2567889"/>
                  </a:moveTo>
                  <a:lnTo>
                    <a:pt x="746823" y="2567889"/>
                  </a:lnTo>
                  <a:lnTo>
                    <a:pt x="746823" y="2596464"/>
                  </a:lnTo>
                  <a:lnTo>
                    <a:pt x="832548" y="2596464"/>
                  </a:lnTo>
                  <a:lnTo>
                    <a:pt x="832548" y="2567889"/>
                  </a:lnTo>
                  <a:close/>
                </a:path>
                <a:path w="1176020" h="2596515">
                  <a:moveTo>
                    <a:pt x="946848" y="2567889"/>
                  </a:moveTo>
                  <a:lnTo>
                    <a:pt x="861123" y="2567889"/>
                  </a:lnTo>
                  <a:lnTo>
                    <a:pt x="861123" y="2596464"/>
                  </a:lnTo>
                  <a:lnTo>
                    <a:pt x="946848" y="2596464"/>
                  </a:lnTo>
                  <a:lnTo>
                    <a:pt x="946848" y="2567889"/>
                  </a:lnTo>
                  <a:close/>
                </a:path>
                <a:path w="1176020" h="2596515">
                  <a:moveTo>
                    <a:pt x="1061148" y="2567889"/>
                  </a:moveTo>
                  <a:lnTo>
                    <a:pt x="975423" y="2567889"/>
                  </a:lnTo>
                  <a:lnTo>
                    <a:pt x="975423" y="2596464"/>
                  </a:lnTo>
                  <a:lnTo>
                    <a:pt x="1061148" y="2596464"/>
                  </a:lnTo>
                  <a:lnTo>
                    <a:pt x="1061148" y="2567889"/>
                  </a:lnTo>
                  <a:close/>
                </a:path>
                <a:path w="1176020" h="2596515">
                  <a:moveTo>
                    <a:pt x="1175448" y="2567889"/>
                  </a:moveTo>
                  <a:lnTo>
                    <a:pt x="1089723" y="2567889"/>
                  </a:lnTo>
                  <a:lnTo>
                    <a:pt x="1089723" y="2596464"/>
                  </a:lnTo>
                  <a:lnTo>
                    <a:pt x="1175448" y="2596464"/>
                  </a:lnTo>
                  <a:lnTo>
                    <a:pt x="1175448" y="2567889"/>
                  </a:lnTo>
                  <a:close/>
                </a:path>
              </a:pathLst>
            </a:custGeom>
            <a:solidFill>
              <a:srgbClr val="00B050"/>
            </a:solidFill>
          </p:spPr>
          <p:txBody>
            <a:bodyPr wrap="square" lIns="0" tIns="0" rIns="0" bIns="0" rtlCol="0"/>
            <a:lstStyle/>
            <a:p>
              <a:endParaRPr sz="1047"/>
            </a:p>
          </p:txBody>
        </p:sp>
        <p:sp>
          <p:nvSpPr>
            <p:cNvPr id="11" name="object 11"/>
            <p:cNvSpPr/>
            <p:nvPr/>
          </p:nvSpPr>
          <p:spPr>
            <a:xfrm>
              <a:off x="11347767" y="7984135"/>
              <a:ext cx="3774122" cy="736090"/>
            </a:xfrm>
            <a:prstGeom prst="rect">
              <a:avLst/>
            </a:prstGeom>
            <a:blipFill>
              <a:blip r:embed="rId4" cstate="print"/>
              <a:stretch>
                <a:fillRect/>
              </a:stretch>
            </a:blipFill>
          </p:spPr>
          <p:txBody>
            <a:bodyPr wrap="square" lIns="0" tIns="0" rIns="0" bIns="0" rtlCol="0"/>
            <a:lstStyle/>
            <a:p>
              <a:endParaRPr sz="1047"/>
            </a:p>
          </p:txBody>
        </p:sp>
        <p:sp>
          <p:nvSpPr>
            <p:cNvPr id="12" name="object 12"/>
            <p:cNvSpPr/>
            <p:nvPr/>
          </p:nvSpPr>
          <p:spPr>
            <a:xfrm>
              <a:off x="11241785" y="8309318"/>
              <a:ext cx="105981" cy="85725"/>
            </a:xfrm>
            <a:prstGeom prst="rect">
              <a:avLst/>
            </a:prstGeom>
            <a:blipFill>
              <a:blip r:embed="rId5" cstate="print"/>
              <a:stretch>
                <a:fillRect/>
              </a:stretch>
            </a:blipFill>
          </p:spPr>
          <p:txBody>
            <a:bodyPr wrap="square" lIns="0" tIns="0" rIns="0" bIns="0" rtlCol="0"/>
            <a:lstStyle/>
            <a:p>
              <a:endParaRPr sz="1047"/>
            </a:p>
          </p:txBody>
        </p:sp>
        <p:sp>
          <p:nvSpPr>
            <p:cNvPr id="13" name="object 13"/>
            <p:cNvSpPr/>
            <p:nvPr/>
          </p:nvSpPr>
          <p:spPr>
            <a:xfrm>
              <a:off x="15905734" y="5872467"/>
              <a:ext cx="3983570" cy="2128037"/>
            </a:xfrm>
            <a:prstGeom prst="rect">
              <a:avLst/>
            </a:prstGeom>
            <a:blipFill>
              <a:blip r:embed="rId6" cstate="print"/>
              <a:stretch>
                <a:fillRect/>
              </a:stretch>
            </a:blipFill>
          </p:spPr>
          <p:txBody>
            <a:bodyPr wrap="square" lIns="0" tIns="0" rIns="0" bIns="0" rtlCol="0"/>
            <a:lstStyle/>
            <a:p>
              <a:endParaRPr sz="1047"/>
            </a:p>
          </p:txBody>
        </p:sp>
        <p:sp>
          <p:nvSpPr>
            <p:cNvPr id="14" name="object 14"/>
            <p:cNvSpPr/>
            <p:nvPr/>
          </p:nvSpPr>
          <p:spPr>
            <a:xfrm>
              <a:off x="10484942" y="5384799"/>
              <a:ext cx="7451090" cy="487680"/>
            </a:xfrm>
            <a:custGeom>
              <a:avLst/>
              <a:gdLst/>
              <a:ahLst/>
              <a:cxnLst/>
              <a:rect l="l" t="t" r="r" b="b"/>
              <a:pathLst>
                <a:path w="7451090" h="487679">
                  <a:moveTo>
                    <a:pt x="7450760" y="411467"/>
                  </a:moveTo>
                  <a:lnTo>
                    <a:pt x="7417359" y="411467"/>
                  </a:lnTo>
                  <a:lnTo>
                    <a:pt x="7417359" y="5321"/>
                  </a:lnTo>
                  <a:lnTo>
                    <a:pt x="7410158" y="5321"/>
                  </a:lnTo>
                  <a:lnTo>
                    <a:pt x="7410158" y="5080"/>
                  </a:lnTo>
                  <a:lnTo>
                    <a:pt x="7417359" y="5080"/>
                  </a:lnTo>
                  <a:lnTo>
                    <a:pt x="7417359" y="2540"/>
                  </a:lnTo>
                  <a:lnTo>
                    <a:pt x="7416000" y="2540"/>
                  </a:lnTo>
                  <a:lnTo>
                    <a:pt x="7416000" y="0"/>
                  </a:lnTo>
                  <a:lnTo>
                    <a:pt x="0" y="0"/>
                  </a:lnTo>
                  <a:lnTo>
                    <a:pt x="0" y="2540"/>
                  </a:lnTo>
                  <a:lnTo>
                    <a:pt x="0" y="5080"/>
                  </a:lnTo>
                  <a:lnTo>
                    <a:pt x="0" y="10160"/>
                  </a:lnTo>
                  <a:lnTo>
                    <a:pt x="7407834" y="10160"/>
                  </a:lnTo>
                  <a:lnTo>
                    <a:pt x="7407834" y="411467"/>
                  </a:lnTo>
                  <a:lnTo>
                    <a:pt x="7374560" y="411467"/>
                  </a:lnTo>
                  <a:lnTo>
                    <a:pt x="7412660" y="487667"/>
                  </a:lnTo>
                  <a:lnTo>
                    <a:pt x="7444410" y="424167"/>
                  </a:lnTo>
                  <a:lnTo>
                    <a:pt x="7450760" y="411467"/>
                  </a:lnTo>
                  <a:close/>
                </a:path>
              </a:pathLst>
            </a:custGeom>
            <a:solidFill>
              <a:srgbClr val="FF0000"/>
            </a:solidFill>
          </p:spPr>
          <p:txBody>
            <a:bodyPr wrap="square" lIns="0" tIns="0" rIns="0" bIns="0" rtlCol="0"/>
            <a:lstStyle/>
            <a:p>
              <a:endParaRPr sz="1047"/>
            </a:p>
          </p:txBody>
        </p:sp>
        <p:sp>
          <p:nvSpPr>
            <p:cNvPr id="15" name="object 15"/>
            <p:cNvSpPr/>
            <p:nvPr/>
          </p:nvSpPr>
          <p:spPr>
            <a:xfrm>
              <a:off x="3374288" y="6556568"/>
              <a:ext cx="4993233" cy="759838"/>
            </a:xfrm>
            <a:prstGeom prst="rect">
              <a:avLst/>
            </a:prstGeom>
            <a:blipFill>
              <a:blip r:embed="rId7" cstate="print"/>
              <a:stretch>
                <a:fillRect/>
              </a:stretch>
            </a:blipFill>
          </p:spPr>
          <p:txBody>
            <a:bodyPr wrap="square" lIns="0" tIns="0" rIns="0" bIns="0" rtlCol="0"/>
            <a:lstStyle/>
            <a:p>
              <a:endParaRPr sz="1047"/>
            </a:p>
          </p:txBody>
        </p:sp>
        <p:sp>
          <p:nvSpPr>
            <p:cNvPr id="16" name="object 16"/>
            <p:cNvSpPr/>
            <p:nvPr/>
          </p:nvSpPr>
          <p:spPr>
            <a:xfrm>
              <a:off x="8367522" y="6898385"/>
              <a:ext cx="9568180" cy="1458595"/>
            </a:xfrm>
            <a:custGeom>
              <a:avLst/>
              <a:gdLst/>
              <a:ahLst/>
              <a:cxnLst/>
              <a:rect l="l" t="t" r="r" b="b"/>
              <a:pathLst>
                <a:path w="9568180" h="1458595">
                  <a:moveTo>
                    <a:pt x="7538212" y="38100"/>
                  </a:moveTo>
                  <a:lnTo>
                    <a:pt x="7462012" y="0"/>
                  </a:lnTo>
                  <a:lnTo>
                    <a:pt x="7462012" y="33337"/>
                  </a:lnTo>
                  <a:lnTo>
                    <a:pt x="0" y="33337"/>
                  </a:lnTo>
                  <a:lnTo>
                    <a:pt x="0" y="42862"/>
                  </a:lnTo>
                  <a:lnTo>
                    <a:pt x="7462012" y="42862"/>
                  </a:lnTo>
                  <a:lnTo>
                    <a:pt x="7462012" y="76200"/>
                  </a:lnTo>
                  <a:lnTo>
                    <a:pt x="7538212" y="38100"/>
                  </a:lnTo>
                  <a:close/>
                </a:path>
                <a:path w="9568180" h="1458595">
                  <a:moveTo>
                    <a:pt x="9568180" y="1178318"/>
                  </a:moveTo>
                  <a:lnTo>
                    <a:pt x="9530080" y="1102118"/>
                  </a:lnTo>
                  <a:lnTo>
                    <a:pt x="9491980" y="1178318"/>
                  </a:lnTo>
                  <a:lnTo>
                    <a:pt x="9525254" y="1178318"/>
                  </a:lnTo>
                  <a:lnTo>
                    <a:pt x="9525254" y="1449031"/>
                  </a:lnTo>
                  <a:lnTo>
                    <a:pt x="6754368" y="1449031"/>
                  </a:lnTo>
                  <a:lnTo>
                    <a:pt x="6754368" y="1458556"/>
                  </a:lnTo>
                  <a:lnTo>
                    <a:pt x="9532620" y="1458556"/>
                  </a:lnTo>
                  <a:lnTo>
                    <a:pt x="9534779" y="1456423"/>
                  </a:lnTo>
                  <a:lnTo>
                    <a:pt x="9534779" y="1178318"/>
                  </a:lnTo>
                  <a:lnTo>
                    <a:pt x="9568180" y="1178318"/>
                  </a:lnTo>
                  <a:close/>
                </a:path>
              </a:pathLst>
            </a:custGeom>
            <a:solidFill>
              <a:srgbClr val="FF0000"/>
            </a:solidFill>
          </p:spPr>
          <p:txBody>
            <a:bodyPr wrap="square" lIns="0" tIns="0" rIns="0" bIns="0" rtlCol="0"/>
            <a:lstStyle/>
            <a:p>
              <a:endParaRPr sz="1047"/>
            </a:p>
          </p:txBody>
        </p:sp>
      </p:grpSp>
      <p:sp>
        <p:nvSpPr>
          <p:cNvPr id="17" name="object 17"/>
          <p:cNvSpPr txBox="1"/>
          <p:nvPr/>
        </p:nvSpPr>
        <p:spPr>
          <a:xfrm>
            <a:off x="274348" y="2584009"/>
            <a:ext cx="1104186" cy="642149"/>
          </a:xfrm>
          <a:prstGeom prst="rect">
            <a:avLst/>
          </a:prstGeom>
        </p:spPr>
        <p:txBody>
          <a:bodyPr vert="horz" wrap="square" lIns="0" tIns="10337" rIns="0" bIns="0" rtlCol="0">
            <a:spAutoFit/>
          </a:bodyPr>
          <a:lstStyle/>
          <a:p>
            <a:pPr marL="7384" marR="2954">
              <a:lnSpc>
                <a:spcPct val="98300"/>
              </a:lnSpc>
              <a:spcBef>
                <a:spcPts val="81"/>
              </a:spcBef>
              <a:tabLst>
                <a:tab pos="694445" algn="l"/>
              </a:tabLst>
            </a:pPr>
            <a:r>
              <a:rPr sz="1047" spc="-6" dirty="0">
                <a:solidFill>
                  <a:srgbClr val="404040"/>
                </a:solidFill>
                <a:latin typeface="Arial"/>
                <a:cs typeface="Arial"/>
              </a:rPr>
              <a:t>PRO</a:t>
            </a:r>
            <a:r>
              <a:rPr lang="es-ES" sz="1047" spc="-6" dirty="0">
                <a:solidFill>
                  <a:srgbClr val="404040"/>
                </a:solidFill>
                <a:latin typeface="Arial"/>
                <a:cs typeface="Arial"/>
              </a:rPr>
              <a:t>JECT</a:t>
            </a:r>
            <a:r>
              <a:rPr sz="1047" spc="-6" dirty="0">
                <a:solidFill>
                  <a:srgbClr val="404040"/>
                </a:solidFill>
                <a:latin typeface="Arial"/>
                <a:cs typeface="Arial"/>
              </a:rPr>
              <a:t> A:  ASSESSMENT  CENTRE	</a:t>
            </a:r>
            <a:r>
              <a:rPr lang="es-ES" sz="1047" spc="-6" dirty="0">
                <a:solidFill>
                  <a:srgbClr val="404040"/>
                </a:solidFill>
                <a:latin typeface="Arial"/>
                <a:cs typeface="Arial"/>
              </a:rPr>
              <a:t>FOR MARKETING</a:t>
            </a:r>
            <a:endParaRPr sz="1047" spc="-6" dirty="0">
              <a:solidFill>
                <a:srgbClr val="404040"/>
              </a:solidFill>
              <a:latin typeface="Arial"/>
              <a:cs typeface="Arial"/>
            </a:endParaRPr>
          </a:p>
        </p:txBody>
      </p:sp>
      <p:sp>
        <p:nvSpPr>
          <p:cNvPr id="18" name="object 18"/>
          <p:cNvSpPr txBox="1"/>
          <p:nvPr/>
        </p:nvSpPr>
        <p:spPr>
          <a:xfrm>
            <a:off x="264528" y="3486527"/>
            <a:ext cx="1452926" cy="1334998"/>
          </a:xfrm>
          <a:prstGeom prst="rect">
            <a:avLst/>
          </a:prstGeom>
        </p:spPr>
        <p:txBody>
          <a:bodyPr vert="horz" wrap="square" lIns="0" tIns="7383" rIns="0" bIns="0" rtlCol="0">
            <a:spAutoFit/>
          </a:bodyPr>
          <a:lstStyle/>
          <a:p>
            <a:pPr marL="7384" marR="180533">
              <a:spcBef>
                <a:spcPts val="58"/>
              </a:spcBef>
            </a:pPr>
            <a:r>
              <a:rPr sz="1047" spc="-6" dirty="0">
                <a:solidFill>
                  <a:srgbClr val="404040"/>
                </a:solidFill>
                <a:latin typeface="Arial"/>
                <a:cs typeface="Arial"/>
              </a:rPr>
              <a:t>PRO</a:t>
            </a:r>
            <a:r>
              <a:rPr lang="es-ES" sz="1047" spc="-6" dirty="0">
                <a:solidFill>
                  <a:srgbClr val="404040"/>
                </a:solidFill>
                <a:latin typeface="Arial"/>
                <a:cs typeface="Arial"/>
              </a:rPr>
              <a:t>J</a:t>
            </a:r>
            <a:r>
              <a:rPr sz="1047" spc="-6" dirty="0">
                <a:solidFill>
                  <a:srgbClr val="404040"/>
                </a:solidFill>
                <a:latin typeface="Arial"/>
                <a:cs typeface="Arial"/>
              </a:rPr>
              <a:t>ECT B:    ONBOARDING  </a:t>
            </a:r>
            <a:endParaRPr lang="es-ES" sz="1047" spc="-6" dirty="0">
              <a:solidFill>
                <a:srgbClr val="404040"/>
              </a:solidFill>
              <a:latin typeface="Arial"/>
              <a:cs typeface="Arial"/>
            </a:endParaRPr>
          </a:p>
          <a:p>
            <a:pPr marL="7384" marR="180533">
              <a:spcBef>
                <a:spcPts val="58"/>
              </a:spcBef>
            </a:pPr>
            <a:r>
              <a:rPr lang="en-ES" sz="1047" spc="-6" dirty="0">
                <a:solidFill>
                  <a:srgbClr val="404040"/>
                </a:solidFill>
                <a:latin typeface="Arial"/>
                <a:cs typeface="Arial"/>
              </a:rPr>
              <a:t>FOR GRADUATES</a:t>
            </a:r>
            <a:endParaRPr sz="1047" spc="-6" dirty="0">
              <a:solidFill>
                <a:srgbClr val="404040"/>
              </a:solidFill>
              <a:latin typeface="Arial"/>
              <a:cs typeface="Arial"/>
            </a:endParaRPr>
          </a:p>
          <a:p>
            <a:pPr marL="7384" marR="180533">
              <a:spcBef>
                <a:spcPts val="58"/>
              </a:spcBef>
            </a:pPr>
            <a:endParaRPr sz="1047" spc="-6" dirty="0">
              <a:solidFill>
                <a:srgbClr val="404040"/>
              </a:solidFill>
              <a:latin typeface="Arial"/>
              <a:cs typeface="Arial"/>
            </a:endParaRPr>
          </a:p>
          <a:p>
            <a:pPr marL="7384" marR="180533">
              <a:spcBef>
                <a:spcPts val="58"/>
              </a:spcBef>
            </a:pPr>
            <a:r>
              <a:rPr sz="1047" spc="-6" dirty="0">
                <a:solidFill>
                  <a:srgbClr val="404040"/>
                </a:solidFill>
                <a:latin typeface="Arial"/>
                <a:cs typeface="Arial"/>
              </a:rPr>
              <a:t>PRO</a:t>
            </a:r>
            <a:r>
              <a:rPr lang="es-ES" sz="1047" spc="-6" dirty="0">
                <a:solidFill>
                  <a:srgbClr val="404040"/>
                </a:solidFill>
                <a:latin typeface="Arial"/>
                <a:cs typeface="Arial"/>
              </a:rPr>
              <a:t>J</a:t>
            </a:r>
            <a:r>
              <a:rPr sz="1047" spc="-6" dirty="0">
                <a:solidFill>
                  <a:srgbClr val="404040"/>
                </a:solidFill>
                <a:latin typeface="Arial"/>
                <a:cs typeface="Arial"/>
              </a:rPr>
              <a:t>ECT C:  ASSESSMENT  PROCES</a:t>
            </a:r>
            <a:r>
              <a:rPr lang="es-ES" sz="1047" spc="-6" dirty="0">
                <a:solidFill>
                  <a:srgbClr val="404040"/>
                </a:solidFill>
                <a:latin typeface="Arial"/>
                <a:cs typeface="Arial"/>
              </a:rPr>
              <a:t>S FOR </a:t>
            </a:r>
            <a:r>
              <a:rPr sz="1047" spc="-6" dirty="0">
                <a:solidFill>
                  <a:srgbClr val="404040"/>
                </a:solidFill>
                <a:latin typeface="Arial"/>
                <a:cs typeface="Arial"/>
              </a:rPr>
              <a:t>HIGH  POTENTIALS</a:t>
            </a:r>
          </a:p>
        </p:txBody>
      </p:sp>
      <p:sp>
        <p:nvSpPr>
          <p:cNvPr id="21" name="object 21"/>
          <p:cNvSpPr txBox="1"/>
          <p:nvPr/>
        </p:nvSpPr>
        <p:spPr>
          <a:xfrm>
            <a:off x="992074" y="2064100"/>
            <a:ext cx="4600959" cy="168589"/>
          </a:xfrm>
          <a:prstGeom prst="rect">
            <a:avLst/>
          </a:prstGeom>
        </p:spPr>
        <p:txBody>
          <a:bodyPr vert="horz" wrap="square" lIns="0" tIns="7383" rIns="0" bIns="0" rtlCol="0">
            <a:spAutoFit/>
          </a:bodyPr>
          <a:lstStyle/>
          <a:p>
            <a:pPr marL="7384">
              <a:spcBef>
                <a:spcPts val="58"/>
              </a:spcBef>
            </a:pPr>
            <a:r>
              <a:rPr sz="1047" spc="-6" dirty="0">
                <a:solidFill>
                  <a:srgbClr val="404040"/>
                </a:solidFill>
                <a:latin typeface="Arial"/>
                <a:cs typeface="Arial"/>
              </a:rPr>
              <a:t>*</a:t>
            </a:r>
            <a:r>
              <a:rPr lang="en-GB" sz="1047" spc="-6" dirty="0">
                <a:solidFill>
                  <a:srgbClr val="404040"/>
                </a:solidFill>
                <a:latin typeface="Arial"/>
                <a:cs typeface="Arial"/>
              </a:rPr>
              <a:t> WHICH MAY BE CONNECTED DEPENDING ON THE RESULTS*...</a:t>
            </a:r>
            <a:endParaRPr sz="1047" dirty="0">
              <a:latin typeface="Arial"/>
              <a:cs typeface="Arial"/>
            </a:endParaRPr>
          </a:p>
        </p:txBody>
      </p:sp>
      <p:sp>
        <p:nvSpPr>
          <p:cNvPr id="26" name="Rectangle 25">
            <a:extLst>
              <a:ext uri="{FF2B5EF4-FFF2-40B4-BE49-F238E27FC236}">
                <a16:creationId xmlns:a16="http://schemas.microsoft.com/office/drawing/2014/main" id="{E4F9B101-5743-9842-BD98-2E7C8AEF9926}"/>
              </a:ext>
            </a:extLst>
          </p:cNvPr>
          <p:cNvSpPr/>
          <p:nvPr/>
        </p:nvSpPr>
        <p:spPr>
          <a:xfrm>
            <a:off x="990991" y="1005454"/>
            <a:ext cx="5005425" cy="889474"/>
          </a:xfrm>
          <a:prstGeom prst="rect">
            <a:avLst/>
          </a:prstGeom>
        </p:spPr>
        <p:txBody>
          <a:bodyPr wrap="square">
            <a:spAutoFit/>
          </a:bodyPr>
          <a:lstStyle/>
          <a:p>
            <a:pPr marL="7384" marR="2954">
              <a:lnSpc>
                <a:spcPct val="98700"/>
              </a:lnSpc>
              <a:spcBef>
                <a:spcPts val="84"/>
              </a:spcBef>
            </a:pPr>
            <a:r>
              <a:rPr lang="en-US" sz="1744" spc="-47" dirty="0">
                <a:solidFill>
                  <a:srgbClr val="404040"/>
                </a:solidFill>
                <a:latin typeface="Arial"/>
                <a:cs typeface="Arial"/>
              </a:rPr>
              <a:t>PANORAMA  ALLOWS YOU TO MANAGE MULTIPLE PROJECTS OF A DIFFERENT NATURE SIMULTANEOUSLY</a:t>
            </a:r>
          </a:p>
        </p:txBody>
      </p:sp>
      <p:sp>
        <p:nvSpPr>
          <p:cNvPr id="22" name="object 2">
            <a:extLst>
              <a:ext uri="{FF2B5EF4-FFF2-40B4-BE49-F238E27FC236}">
                <a16:creationId xmlns:a16="http://schemas.microsoft.com/office/drawing/2014/main" id="{2790E85E-1DBB-EB41-9C65-406EA1CB11AA}"/>
              </a:ext>
            </a:extLst>
          </p:cNvPr>
          <p:cNvSpPr txBox="1">
            <a:spLocks noGrp="1"/>
          </p:cNvSpPr>
          <p:nvPr>
            <p:ph type="title"/>
          </p:nvPr>
        </p:nvSpPr>
        <p:spPr>
          <a:xfrm>
            <a:off x="597648" y="310110"/>
            <a:ext cx="5119802" cy="474490"/>
          </a:xfrm>
          <a:prstGeom prst="rect">
            <a:avLst/>
          </a:prstGeom>
        </p:spPr>
        <p:txBody>
          <a:bodyPr/>
          <a:lstStyle>
            <a:lvl1pPr indent="12700">
              <a:spcBef>
                <a:spcPts val="100"/>
              </a:spcBef>
              <a:defRPr spc="-100"/>
            </a:lvl1pPr>
          </a:lstStyle>
          <a:p>
            <a:r>
              <a:rPr dirty="0"/>
              <a:t>Create flexible journeys</a:t>
            </a:r>
          </a:p>
        </p:txBody>
      </p:sp>
    </p:spTree>
    <p:extLst>
      <p:ext uri="{BB962C8B-B14F-4D97-AF65-F5344CB8AC3E}">
        <p14:creationId xmlns:p14="http://schemas.microsoft.com/office/powerpoint/2010/main" val="82285536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object 2"/>
          <p:cNvSpPr txBox="1">
            <a:spLocks noGrp="1"/>
          </p:cNvSpPr>
          <p:nvPr>
            <p:ph type="title"/>
          </p:nvPr>
        </p:nvSpPr>
        <p:spPr>
          <a:xfrm>
            <a:off x="673099" y="759210"/>
            <a:ext cx="5348403" cy="936155"/>
          </a:xfrm>
          <a:prstGeom prst="rect">
            <a:avLst/>
          </a:prstGeom>
        </p:spPr>
        <p:txBody>
          <a:bodyPr/>
          <a:lstStyle>
            <a:lvl1pPr indent="12700">
              <a:lnSpc>
                <a:spcPct val="90000"/>
              </a:lnSpc>
              <a:spcBef>
                <a:spcPts val="100"/>
              </a:spcBef>
              <a:defRPr spc="-100"/>
            </a:lvl1pPr>
          </a:lstStyle>
          <a:p>
            <a:r>
              <a:t>On-line assessment library</a:t>
            </a:r>
          </a:p>
        </p:txBody>
      </p:sp>
      <p:sp>
        <p:nvSpPr>
          <p:cNvPr id="103" name="object 3"/>
          <p:cNvSpPr txBox="1"/>
          <p:nvPr/>
        </p:nvSpPr>
        <p:spPr>
          <a:xfrm>
            <a:off x="696799" y="1901990"/>
            <a:ext cx="4670426" cy="3256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172720" indent="12700">
              <a:lnSpc>
                <a:spcPts val="2400"/>
              </a:lnSpc>
              <a:spcBef>
                <a:spcPts val="2400"/>
              </a:spcBef>
              <a:defRPr sz="2400" b="1" spc="-110">
                <a:solidFill>
                  <a:srgbClr val="72778F"/>
                </a:solidFill>
                <a:latin typeface="Verdana"/>
                <a:ea typeface="Verdana"/>
                <a:cs typeface="Verdana"/>
                <a:sym typeface="Verdana"/>
              </a:defRPr>
            </a:pPr>
            <a:r>
              <a:t>Select </a:t>
            </a:r>
            <a:r>
              <a:rPr spc="-135"/>
              <a:t>tools </a:t>
            </a:r>
            <a:r>
              <a:rPr spc="-120"/>
              <a:t>to </a:t>
            </a:r>
            <a:r>
              <a:rPr spc="-145"/>
              <a:t>evaluate</a:t>
            </a:r>
            <a:r>
              <a:rPr spc="-375"/>
              <a:t> </a:t>
            </a:r>
            <a:r>
              <a:rPr spc="-75"/>
              <a:t>from AON AS </a:t>
            </a:r>
            <a:r>
              <a:rPr spc="-85"/>
              <a:t>and </a:t>
            </a:r>
            <a:r>
              <a:rPr spc="-125"/>
              <a:t>The </a:t>
            </a:r>
            <a:r>
              <a:rPr spc="-160"/>
              <a:t>Key </a:t>
            </a:r>
            <a:r>
              <a:rPr spc="-140"/>
              <a:t>Talent </a:t>
            </a:r>
            <a:r>
              <a:rPr spc="-120"/>
              <a:t>portfolio </a:t>
            </a:r>
            <a:r>
              <a:rPr spc="-140"/>
              <a:t>(competencies</a:t>
            </a:r>
            <a:r>
              <a:rPr spc="-160"/>
              <a:t>, abilities testing, </a:t>
            </a:r>
            <a:r>
              <a:rPr spc="-120"/>
              <a:t>Case </a:t>
            </a:r>
            <a:r>
              <a:rPr spc="-145"/>
              <a:t>studies, </a:t>
            </a:r>
            <a:r>
              <a:rPr spc="-125"/>
              <a:t>Role </a:t>
            </a:r>
            <a:r>
              <a:rPr spc="-180"/>
              <a:t>Play, </a:t>
            </a:r>
            <a:r>
              <a:rPr spc="-160"/>
              <a:t>interview, </a:t>
            </a:r>
            <a:r>
              <a:rPr spc="-200"/>
              <a:t>etc.)</a:t>
            </a:r>
          </a:p>
          <a:p>
            <a:pPr marR="618490" indent="12700">
              <a:lnSpc>
                <a:spcPts val="1800"/>
              </a:lnSpc>
              <a:spcBef>
                <a:spcPts val="1600"/>
              </a:spcBef>
              <a:defRPr sz="1600" spc="-8">
                <a:solidFill>
                  <a:srgbClr val="2D2B40"/>
                </a:solidFill>
              </a:defRPr>
            </a:pPr>
            <a:r>
              <a:t>Select your tools to </a:t>
            </a:r>
            <a:r>
              <a:rPr spc="-13"/>
              <a:t>evaluate </a:t>
            </a:r>
            <a:r>
              <a:t>the selected</a:t>
            </a:r>
            <a:r>
              <a:rPr spc="13"/>
              <a:t> </a:t>
            </a:r>
            <a:r>
              <a:t>variables.</a:t>
            </a:r>
          </a:p>
          <a:p>
            <a:pPr marR="5080" indent="12700">
              <a:lnSpc>
                <a:spcPts val="1800"/>
              </a:lnSpc>
              <a:spcBef>
                <a:spcPts val="1600"/>
              </a:spcBef>
              <a:defRPr sz="1600" spc="-8">
                <a:solidFill>
                  <a:srgbClr val="2D2B40"/>
                </a:solidFill>
              </a:defRPr>
            </a:pPr>
            <a:r>
              <a:t>Panorama </a:t>
            </a:r>
            <a:r>
              <a:rPr spc="-13"/>
              <a:t>allows </a:t>
            </a:r>
            <a:r>
              <a:t>you to </a:t>
            </a:r>
            <a:r>
              <a:rPr spc="-22"/>
              <a:t>integrate </a:t>
            </a:r>
            <a:r>
              <a:t>your </a:t>
            </a:r>
            <a:r>
              <a:rPr spc="-13"/>
              <a:t>own </a:t>
            </a:r>
            <a:r>
              <a:t>tools to </a:t>
            </a:r>
            <a:r>
              <a:rPr spc="-13"/>
              <a:t>have </a:t>
            </a:r>
            <a:r>
              <a:t>them </a:t>
            </a:r>
            <a:r>
              <a:rPr spc="-13"/>
              <a:t>available in </a:t>
            </a:r>
            <a:r>
              <a:t>the</a:t>
            </a:r>
            <a:r>
              <a:rPr spc="71"/>
              <a:t> </a:t>
            </a:r>
            <a:r>
              <a:rPr spc="-13"/>
              <a:t>market.</a:t>
            </a:r>
          </a:p>
        </p:txBody>
      </p:sp>
      <p:grpSp>
        <p:nvGrpSpPr>
          <p:cNvPr id="106" name="object 4"/>
          <p:cNvGrpSpPr/>
          <p:nvPr/>
        </p:nvGrpSpPr>
        <p:grpSpPr>
          <a:xfrm>
            <a:off x="6553534" y="436351"/>
            <a:ext cx="4451696" cy="5676139"/>
            <a:chOff x="0" y="0"/>
            <a:chExt cx="4451694" cy="5676138"/>
          </a:xfrm>
        </p:grpSpPr>
        <p:sp>
          <p:nvSpPr>
            <p:cNvPr id="104" name="object 5"/>
            <p:cNvSpPr/>
            <p:nvPr/>
          </p:nvSpPr>
          <p:spPr>
            <a:xfrm>
              <a:off x="0" y="0"/>
              <a:ext cx="4451695" cy="5676139"/>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105" name="object 6"/>
            <p:cNvSpPr/>
            <p:nvPr/>
          </p:nvSpPr>
          <p:spPr>
            <a:xfrm>
              <a:off x="55748" y="55760"/>
              <a:ext cx="4195025" cy="5419454"/>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object 2"/>
          <p:cNvSpPr txBox="1">
            <a:spLocks noGrp="1"/>
          </p:cNvSpPr>
          <p:nvPr>
            <p:ph type="title"/>
          </p:nvPr>
        </p:nvSpPr>
        <p:spPr>
          <a:xfrm>
            <a:off x="698499" y="1133475"/>
            <a:ext cx="2977308" cy="856461"/>
          </a:xfrm>
          <a:prstGeom prst="rect">
            <a:avLst/>
          </a:prstGeom>
        </p:spPr>
        <p:txBody>
          <a:bodyPr/>
          <a:lstStyle>
            <a:lvl1pPr indent="11557" defTabSz="832104">
              <a:defRPr sz="2730" spc="-97"/>
            </a:lvl1pPr>
          </a:lstStyle>
          <a:p>
            <a:r>
              <a:t>Design your talent “matrix”</a:t>
            </a:r>
          </a:p>
        </p:txBody>
      </p:sp>
      <p:sp>
        <p:nvSpPr>
          <p:cNvPr id="109" name="object 3"/>
          <p:cNvSpPr txBox="1"/>
          <p:nvPr/>
        </p:nvSpPr>
        <p:spPr>
          <a:xfrm>
            <a:off x="736600" y="2222034"/>
            <a:ext cx="3276600" cy="2831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1828800">
              <a:lnSpc>
                <a:spcPct val="90000"/>
              </a:lnSpc>
              <a:spcBef>
                <a:spcPts val="1600"/>
              </a:spcBef>
              <a:defRPr sz="1600" spc="-28">
                <a:solidFill>
                  <a:srgbClr val="2D2B40"/>
                </a:solidFill>
              </a:defRPr>
            </a:pPr>
            <a:r>
              <a:t>Match talent variables with assessment tools</a:t>
            </a:r>
          </a:p>
          <a:p>
            <a:pPr defTabSz="1828800">
              <a:lnSpc>
                <a:spcPct val="90000"/>
              </a:lnSpc>
              <a:spcBef>
                <a:spcPts val="1600"/>
              </a:spcBef>
              <a:defRPr sz="1600" spc="-28">
                <a:solidFill>
                  <a:srgbClr val="2D2B40"/>
                </a:solidFill>
              </a:defRPr>
            </a:pPr>
            <a:r>
              <a:t>Assign </a:t>
            </a:r>
            <a:r>
              <a:rPr spc="-9"/>
              <a:t>to </a:t>
            </a:r>
            <a:r>
              <a:rPr spc="-14"/>
              <a:t>what </a:t>
            </a:r>
            <a:r>
              <a:rPr spc="-9"/>
              <a:t>extent you </a:t>
            </a:r>
            <a:r>
              <a:rPr spc="-14"/>
              <a:t>want </a:t>
            </a:r>
            <a:r>
              <a:rPr spc="-9"/>
              <a:t>each tool selected for a </a:t>
            </a:r>
            <a:r>
              <a:rPr spc="-14"/>
              <a:t>variable </a:t>
            </a:r>
            <a:r>
              <a:rPr spc="-9"/>
              <a:t>to measure </a:t>
            </a:r>
            <a:r>
              <a:rPr spc="-23"/>
              <a:t>it, </a:t>
            </a:r>
            <a:r>
              <a:rPr spc="-32"/>
              <a:t>assigning </a:t>
            </a:r>
            <a:r>
              <a:rPr spc="-9"/>
              <a:t>a </a:t>
            </a:r>
            <a:r>
              <a:rPr spc="-18"/>
              <a:t>percentage/</a:t>
            </a:r>
            <a:r>
              <a:rPr spc="-32"/>
              <a:t>weight </a:t>
            </a:r>
            <a:r>
              <a:rPr spc="-9"/>
              <a:t>to</a:t>
            </a:r>
            <a:r>
              <a:rPr spc="28"/>
              <a:t> it. </a:t>
            </a:r>
          </a:p>
          <a:p>
            <a:pPr defTabSz="1828800">
              <a:lnSpc>
                <a:spcPct val="90000"/>
              </a:lnSpc>
              <a:spcBef>
                <a:spcPts val="1600"/>
              </a:spcBef>
              <a:defRPr sz="1600" spc="-9">
                <a:solidFill>
                  <a:srgbClr val="2D2B40"/>
                </a:solidFill>
              </a:defRPr>
            </a:pPr>
            <a:r>
              <a:t>Customize the name of the tools </a:t>
            </a:r>
            <a:r>
              <a:rPr spc="-14"/>
              <a:t>that will evaluate </a:t>
            </a:r>
            <a:r>
              <a:t>your participants </a:t>
            </a:r>
            <a:r>
              <a:rPr spc="-4"/>
              <a:t>to make </a:t>
            </a:r>
            <a:r>
              <a:rPr spc="-14"/>
              <a:t>their </a:t>
            </a:r>
            <a:r>
              <a:t>journey is</a:t>
            </a:r>
            <a:r>
              <a:rPr spc="0"/>
              <a:t> </a:t>
            </a:r>
            <a:r>
              <a:rPr spc="-14"/>
              <a:t>attractive.</a:t>
            </a:r>
          </a:p>
        </p:txBody>
      </p:sp>
      <p:grpSp>
        <p:nvGrpSpPr>
          <p:cNvPr id="112" name="object 4"/>
          <p:cNvGrpSpPr/>
          <p:nvPr/>
        </p:nvGrpSpPr>
        <p:grpSpPr>
          <a:xfrm>
            <a:off x="4621133" y="1365326"/>
            <a:ext cx="6718798" cy="3847948"/>
            <a:chOff x="0" y="0"/>
            <a:chExt cx="6718796" cy="3847946"/>
          </a:xfrm>
        </p:grpSpPr>
        <p:sp>
          <p:nvSpPr>
            <p:cNvPr id="110" name="object 5"/>
            <p:cNvSpPr/>
            <p:nvPr/>
          </p:nvSpPr>
          <p:spPr>
            <a:xfrm>
              <a:off x="0" y="0"/>
              <a:ext cx="6718797" cy="3847947"/>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111" name="object 6"/>
            <p:cNvSpPr/>
            <p:nvPr/>
          </p:nvSpPr>
          <p:spPr>
            <a:xfrm>
              <a:off x="63578" y="63599"/>
              <a:ext cx="6386307" cy="3515426"/>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p>
          </p:txBody>
        </p:sp>
      </p:gr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Geneva"/>
        <a:ea typeface="Geneva"/>
        <a:cs typeface="Geneva"/>
      </a:majorFont>
      <a:minorFont>
        <a:latin typeface="Geneva"/>
        <a:ea typeface="Geneva"/>
        <a:cs typeface="Genev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Geneva"/>
        <a:ea typeface="Geneva"/>
        <a:cs typeface="Geneva"/>
      </a:majorFont>
      <a:minorFont>
        <a:latin typeface="Geneva"/>
        <a:ea typeface="Geneva"/>
        <a:cs typeface="Genev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Gene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TotalTime>
  <Words>928</Words>
  <Application>Microsoft Macintosh PowerPoint</Application>
  <PresentationFormat>Custom</PresentationFormat>
  <Paragraphs>75</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Geneva</vt:lpstr>
      <vt:lpstr>Verdana</vt:lpstr>
      <vt:lpstr>Office Theme</vt:lpstr>
      <vt:lpstr>Panorama Sales Deck</vt:lpstr>
      <vt:lpstr>PowerPoint Presentation</vt:lpstr>
      <vt:lpstr>PowerPoint Presentation</vt:lpstr>
      <vt:lpstr>Easy Project creation for HR people</vt:lpstr>
      <vt:lpstr>Easy Project creation for HR people</vt:lpstr>
      <vt:lpstr>Create flexible journeys</vt:lpstr>
      <vt:lpstr>Create flexible journeys</vt:lpstr>
      <vt:lpstr>On-line assessment library</vt:lpstr>
      <vt:lpstr>Design your talent “matrix”</vt:lpstr>
      <vt:lpstr>Scoring formula: Build your ideal profile</vt:lpstr>
      <vt:lpstr>Build your own landing page </vt:lpstr>
      <vt:lpstr>Schedule interviews</vt:lpstr>
      <vt:lpstr>Run interviews through integrated 2-way live interview.</vt:lpstr>
      <vt:lpstr>Fill your reports after observation and analysis. Combine results of tests and interview. Use scoring indicators.</vt:lpstr>
      <vt:lpstr>Compare results and take decisions based on data</vt:lpstr>
      <vt:lpstr>Friendly experience for participants</vt:lpstr>
      <vt:lpstr>Friendly experience for participants</vt:lpstr>
      <vt:lpstr>Friendly experience for participants</vt:lpstr>
      <vt:lpstr>Friendly experience for participants</vt:lpstr>
      <vt:lpstr>Friendly experience for participants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Panorama Sales Deck</dc:title>
  <cp:lastModifiedBy>Javier Arean</cp:lastModifiedBy>
  <cp:revision>4</cp:revision>
  <dcterms:modified xsi:type="dcterms:W3CDTF">2020-03-25T15:30:11Z</dcterms:modified>
</cp:coreProperties>
</file>